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09" r:id="rId1"/>
  </p:sldMasterIdLst>
  <p:notesMasterIdLst>
    <p:notesMasterId r:id="rId54"/>
  </p:notesMasterIdLst>
  <p:handoutMasterIdLst>
    <p:handoutMasterId r:id="rId55"/>
  </p:handoutMasterIdLst>
  <p:sldIdLst>
    <p:sldId id="256" r:id="rId2"/>
    <p:sldId id="676" r:id="rId3"/>
    <p:sldId id="608" r:id="rId4"/>
    <p:sldId id="667" r:id="rId5"/>
    <p:sldId id="602" r:id="rId6"/>
    <p:sldId id="613" r:id="rId7"/>
    <p:sldId id="629" r:id="rId8"/>
    <p:sldId id="611" r:id="rId9"/>
    <p:sldId id="631" r:id="rId10"/>
    <p:sldId id="659" r:id="rId11"/>
    <p:sldId id="697" r:id="rId12"/>
    <p:sldId id="258" r:id="rId13"/>
    <p:sldId id="679" r:id="rId14"/>
    <p:sldId id="690" r:id="rId15"/>
    <p:sldId id="681" r:id="rId16"/>
    <p:sldId id="260" r:id="rId17"/>
    <p:sldId id="692" r:id="rId18"/>
    <p:sldId id="698" r:id="rId19"/>
    <p:sldId id="660" r:id="rId20"/>
    <p:sldId id="693" r:id="rId21"/>
    <p:sldId id="672" r:id="rId22"/>
    <p:sldId id="674" r:id="rId23"/>
    <p:sldId id="685" r:id="rId24"/>
    <p:sldId id="682" r:id="rId25"/>
    <p:sldId id="684" r:id="rId26"/>
    <p:sldId id="683" r:id="rId27"/>
    <p:sldId id="264" r:id="rId28"/>
    <p:sldId id="700" r:id="rId29"/>
    <p:sldId id="696" r:id="rId30"/>
    <p:sldId id="677" r:id="rId31"/>
    <p:sldId id="267" r:id="rId32"/>
    <p:sldId id="268" r:id="rId33"/>
    <p:sldId id="694" r:id="rId34"/>
    <p:sldId id="270" r:id="rId35"/>
    <p:sldId id="671" r:id="rId36"/>
    <p:sldId id="688" r:id="rId37"/>
    <p:sldId id="703" r:id="rId38"/>
    <p:sldId id="512" r:id="rId39"/>
    <p:sldId id="616" r:id="rId40"/>
    <p:sldId id="655" r:id="rId41"/>
    <p:sldId id="656" r:id="rId42"/>
    <p:sldId id="657" r:id="rId43"/>
    <p:sldId id="704" r:id="rId44"/>
    <p:sldId id="532" r:id="rId45"/>
    <p:sldId id="272" r:id="rId46"/>
    <p:sldId id="695" r:id="rId47"/>
    <p:sldId id="274" r:id="rId48"/>
    <p:sldId id="522" r:id="rId49"/>
    <p:sldId id="528" r:id="rId50"/>
    <p:sldId id="622" r:id="rId51"/>
    <p:sldId id="670" r:id="rId52"/>
    <p:sldId id="673" r:id="rId53"/>
  </p:sldIdLst>
  <p:sldSz cx="12192000" cy="6858000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ahoma" pitchFamily="34" charset="0"/>
        <a:ea typeface="宋体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ahoma" pitchFamily="34" charset="0"/>
        <a:ea typeface="宋体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ahoma" pitchFamily="34" charset="0"/>
        <a:ea typeface="宋体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ahoma" pitchFamily="34" charset="0"/>
        <a:ea typeface="宋体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ahoma" pitchFamily="34" charset="0"/>
        <a:ea typeface="宋体" charset="-122"/>
        <a:cs typeface="+mn-cs"/>
      </a:defRPr>
    </a:lvl5pPr>
    <a:lvl6pPr marL="2286000" algn="l" defTabSz="914400" rtl="0" eaLnBrk="1" latinLnBrk="0" hangingPunct="1">
      <a:defRPr kumimoji="1" sz="2400" kern="1200">
        <a:solidFill>
          <a:schemeClr val="tx1"/>
        </a:solidFill>
        <a:latin typeface="Tahoma" pitchFamily="34" charset="0"/>
        <a:ea typeface="宋体" charset="-122"/>
        <a:cs typeface="+mn-cs"/>
      </a:defRPr>
    </a:lvl6pPr>
    <a:lvl7pPr marL="2743200" algn="l" defTabSz="914400" rtl="0" eaLnBrk="1" latinLnBrk="0" hangingPunct="1">
      <a:defRPr kumimoji="1" sz="2400" kern="1200">
        <a:solidFill>
          <a:schemeClr val="tx1"/>
        </a:solidFill>
        <a:latin typeface="Tahoma" pitchFamily="34" charset="0"/>
        <a:ea typeface="宋体" charset="-122"/>
        <a:cs typeface="+mn-cs"/>
      </a:defRPr>
    </a:lvl7pPr>
    <a:lvl8pPr marL="3200400" algn="l" defTabSz="914400" rtl="0" eaLnBrk="1" latinLnBrk="0" hangingPunct="1">
      <a:defRPr kumimoji="1" sz="2400" kern="1200">
        <a:solidFill>
          <a:schemeClr val="tx1"/>
        </a:solidFill>
        <a:latin typeface="Tahoma" pitchFamily="34" charset="0"/>
        <a:ea typeface="宋体" charset="-122"/>
        <a:cs typeface="+mn-cs"/>
      </a:defRPr>
    </a:lvl8pPr>
    <a:lvl9pPr marL="3657600" algn="l" defTabSz="914400" rtl="0" eaLnBrk="1" latinLnBrk="0" hangingPunct="1">
      <a:defRPr kumimoji="1" sz="2400" kern="1200">
        <a:solidFill>
          <a:schemeClr val="tx1"/>
        </a:solidFill>
        <a:latin typeface="Tahoma" pitchFamily="34" charset="0"/>
        <a:ea typeface="宋体" charset="-122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BE026ADC-9ABD-42EE-A890-1E1F3269EADA}">
          <p14:sldIdLst>
            <p14:sldId id="256"/>
            <p14:sldId id="676"/>
            <p14:sldId id="608"/>
            <p14:sldId id="667"/>
          </p14:sldIdLst>
        </p14:section>
        <p14:section name="1-锁存器" id="{36F0F8FE-BFAE-4435-8E62-458A87626FC1}">
          <p14:sldIdLst>
            <p14:sldId id="602"/>
            <p14:sldId id="613"/>
            <p14:sldId id="629"/>
            <p14:sldId id="611"/>
            <p14:sldId id="631"/>
            <p14:sldId id="659"/>
            <p14:sldId id="697"/>
            <p14:sldId id="258"/>
            <p14:sldId id="679"/>
            <p14:sldId id="690"/>
            <p14:sldId id="681"/>
            <p14:sldId id="260"/>
            <p14:sldId id="692"/>
            <p14:sldId id="698"/>
            <p14:sldId id="660"/>
            <p14:sldId id="693"/>
            <p14:sldId id="672"/>
            <p14:sldId id="674"/>
            <p14:sldId id="685"/>
            <p14:sldId id="682"/>
            <p14:sldId id="684"/>
            <p14:sldId id="683"/>
            <p14:sldId id="264"/>
            <p14:sldId id="700"/>
            <p14:sldId id="696"/>
          </p14:sldIdLst>
        </p14:section>
        <p14:section name="2-触发器" id="{B4B48ECA-5932-43F3-92E6-B34C2D738990}">
          <p14:sldIdLst>
            <p14:sldId id="677"/>
            <p14:sldId id="267"/>
            <p14:sldId id="268"/>
            <p14:sldId id="694"/>
            <p14:sldId id="270"/>
            <p14:sldId id="671"/>
            <p14:sldId id="688"/>
            <p14:sldId id="703"/>
            <p14:sldId id="512"/>
            <p14:sldId id="616"/>
            <p14:sldId id="655"/>
            <p14:sldId id="656"/>
            <p14:sldId id="657"/>
            <p14:sldId id="704"/>
            <p14:sldId id="532"/>
            <p14:sldId id="272"/>
            <p14:sldId id="695"/>
            <p14:sldId id="274"/>
            <p14:sldId id="522"/>
            <p14:sldId id="528"/>
            <p14:sldId id="622"/>
            <p14:sldId id="670"/>
            <p14:sldId id="67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3339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FFFFCC"/>
    <a:srgbClr val="FFFFFF"/>
    <a:srgbClr val="DEEBF7"/>
    <a:srgbClr val="FFFF00"/>
    <a:srgbClr val="4472C4"/>
    <a:srgbClr val="000000"/>
    <a:srgbClr val="F8CBAD"/>
    <a:srgbClr val="7F7F7F"/>
    <a:srgbClr val="D2DE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浅色样式 2 - 强调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FD0F851-EC5A-4D38-B0AD-8093EC10F338}" styleName="浅色样式 1 - 强调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154" autoAdjust="0"/>
    <p:restoredTop sz="92871" autoAdjust="0"/>
  </p:normalViewPr>
  <p:slideViewPr>
    <p:cSldViewPr>
      <p:cViewPr varScale="1">
        <p:scale>
          <a:sx n="111" d="100"/>
          <a:sy n="111" d="100"/>
        </p:scale>
        <p:origin x="444" y="114"/>
      </p:cViewPr>
      <p:guideLst>
        <p:guide orient="horz" pos="3339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8" d="100"/>
          <a:sy n="58" d="100"/>
        </p:scale>
        <p:origin x="-2304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00A015-3C61-4C46-9FFF-0829803E3D39}" type="datetimeFigureOut">
              <a:rPr lang="zh-CN" altLang="en-US" smtClean="0"/>
              <a:t>2024/10/13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B96CCB-83EA-4143-A879-A4B0FCA6739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555328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1264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37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337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37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ea typeface="宋体" pitchFamily="2" charset="-122"/>
              </a:defRPr>
            </a:lvl1pPr>
          </a:lstStyle>
          <a:p>
            <a:pPr>
              <a:defRPr/>
            </a:pPr>
            <a:fld id="{8A5F81BC-554B-4AD5-8383-A0522B57AB2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3191621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q = ~q;</a:t>
            </a:r>
          </a:p>
          <a:p>
            <a:r>
              <a:rPr lang="zh-CN" altLang="en-US" dirty="0"/>
              <a:t>表示：需要记住右侧</a:t>
            </a:r>
            <a:r>
              <a:rPr lang="en-US" altLang="zh-CN" dirty="0"/>
              <a:t>(</a:t>
            </a:r>
            <a:r>
              <a:rPr lang="zh-CN" altLang="en-US" dirty="0"/>
              <a:t>以前的</a:t>
            </a:r>
            <a:r>
              <a:rPr lang="en-US" altLang="zh-CN" dirty="0"/>
              <a:t>) q</a:t>
            </a:r>
            <a:r>
              <a:rPr lang="zh-CN" altLang="en-US" dirty="0"/>
              <a:t>值！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A5F81BC-554B-4AD5-8383-A0522B57AB2C}" type="slidenum">
              <a:rPr lang="en-US" altLang="zh-CN" smtClean="0"/>
              <a:pPr>
                <a:defRPr/>
              </a:pPr>
              <a:t>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362883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A5F81BC-554B-4AD5-8383-A0522B57AB2C}" type="slidenum">
              <a:rPr lang="en-US" altLang="zh-CN" smtClean="0"/>
              <a:pPr>
                <a:defRPr/>
              </a:pPr>
              <a:t>16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246697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A5F81BC-554B-4AD5-8383-A0522B57AB2C}" type="slidenum">
              <a:rPr lang="en-US" altLang="zh-CN" smtClean="0"/>
              <a:pPr>
                <a:defRPr/>
              </a:pPr>
              <a:t>17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674557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要求：</a:t>
            </a:r>
            <a:r>
              <a:rPr lang="en-US" altLang="zh-CN" dirty="0"/>
              <a:t>R</a:t>
            </a:r>
            <a:r>
              <a:rPr lang="zh-CN" altLang="en-US" dirty="0"/>
              <a:t>非</a:t>
            </a:r>
            <a:r>
              <a:rPr lang="en-US" altLang="zh-CN" dirty="0"/>
              <a:t>=1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A5F81BC-554B-4AD5-8383-A0522B57AB2C}" type="slidenum">
              <a:rPr lang="en-US" altLang="zh-CN" smtClean="0"/>
              <a:pPr>
                <a:defRPr/>
              </a:pPr>
              <a:t>23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71686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A5F81BC-554B-4AD5-8383-A0522B57AB2C}" type="slidenum">
              <a:rPr lang="en-US" altLang="zh-CN" smtClean="0"/>
              <a:pPr>
                <a:defRPr/>
              </a:pPr>
              <a:t>25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374673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>
                  <a:lnSpc>
                    <a:spcPct val="150000"/>
                  </a:lnSpc>
                </a:pPr>
                <a:r>
                  <a:rPr lang="zh-CN" altLang="en-US" b="1" dirty="0"/>
                  <a:t>改进之处</a:t>
                </a:r>
                <a:r>
                  <a:rPr lang="zh-CN" altLang="en-US" dirty="0"/>
                  <a:t>：克服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𝑆𝑅</m:t>
                    </m:r>
                  </m:oMath>
                </a14:m>
                <a:r>
                  <a:rPr lang="zh-CN" altLang="en-US" dirty="0"/>
                  <a:t>锁存器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zh-CN" altLang="en-US" dirty="0"/>
                  <a:t>、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zh-CN" altLang="en-US" dirty="0"/>
                  <a:t>同时为高，输出不稳定的问题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>
                  <a:lnSpc>
                    <a:spcPct val="150000"/>
                  </a:lnSpc>
                </a:pPr>
                <a:r>
                  <a:rPr lang="zh-CN" altLang="en-US" b="1" dirty="0"/>
                  <a:t>改进之处</a:t>
                </a:r>
                <a:r>
                  <a:rPr lang="zh-CN" altLang="en-US" dirty="0"/>
                  <a:t>：</a:t>
                </a:r>
                <a:endParaRPr lang="en-US" altLang="zh-CN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dirty="0"/>
                  <a:t>克服</a:t>
                </a:r>
                <a:r>
                  <a:rPr lang="en-US" altLang="zh-CN" b="0" i="0" dirty="0">
                    <a:latin typeface="Cambria Math" panose="02040503050406030204" pitchFamily="18" charset="0"/>
                  </a:rPr>
                  <a:t>𝑆𝑅</a:t>
                </a:r>
                <a:r>
                  <a:rPr lang="zh-CN" altLang="en-US" dirty="0"/>
                  <a:t>锁存器</a:t>
                </a:r>
                <a:r>
                  <a:rPr lang="en-US" altLang="zh-CN" i="0" dirty="0">
                    <a:latin typeface="Cambria Math" panose="02040503050406030204" pitchFamily="18" charset="0"/>
                  </a:rPr>
                  <a:t>𝑆</a:t>
                </a:r>
                <a:r>
                  <a:rPr lang="zh-CN" altLang="en-US" dirty="0"/>
                  <a:t>、</a:t>
                </a:r>
                <a:r>
                  <a:rPr lang="en-US" altLang="zh-CN" i="0" dirty="0">
                    <a:latin typeface="Cambria Math" panose="02040503050406030204" pitchFamily="18" charset="0"/>
                  </a:rPr>
                  <a:t>𝑅</a:t>
                </a:r>
                <a:r>
                  <a:rPr lang="zh-CN" altLang="en-US" dirty="0"/>
                  <a:t>同时为高，输出不稳定的问题</a:t>
                </a:r>
                <a:endParaRPr lang="en-US" altLang="zh-CN" dirty="0"/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A5F81BC-554B-4AD5-8383-A0522B57AB2C}" type="slidenum">
              <a:rPr lang="en-US" altLang="zh-CN" smtClean="0"/>
              <a:pPr>
                <a:defRPr/>
              </a:pPr>
              <a:t>27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498851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空翻是不好的，需要避免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A5F81BC-554B-4AD5-8383-A0522B57AB2C}" type="slidenum">
              <a:rPr lang="en-US" altLang="zh-CN" smtClean="0"/>
              <a:pPr>
                <a:defRPr/>
              </a:pPr>
              <a:t>28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054315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A5F81BC-554B-4AD5-8383-A0522B57AB2C}" type="slidenum">
              <a:rPr lang="en-US" altLang="zh-CN" smtClean="0"/>
              <a:pPr>
                <a:defRPr/>
              </a:pPr>
              <a:t>29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333816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触发器是由</a:t>
            </a:r>
            <a:r>
              <a:rPr lang="en-US" altLang="zh-CN" dirty="0" err="1"/>
              <a:t>clk</a:t>
            </a:r>
            <a:r>
              <a:rPr lang="zh-CN" altLang="en-US" dirty="0"/>
              <a:t>的边沿触发。而锁存器是由电平驱动。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A5F81BC-554B-4AD5-8383-A0522B57AB2C}" type="slidenum">
              <a:rPr lang="en-US" altLang="zh-CN" smtClean="0"/>
              <a:pPr>
                <a:defRPr/>
              </a:pPr>
              <a:t>31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204292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按功能表，分</a:t>
            </a:r>
            <a:r>
              <a:rPr lang="en-US" altLang="zh-CN" dirty="0"/>
              <a:t>4</a:t>
            </a:r>
            <a:r>
              <a:rPr lang="zh-CN" altLang="en-US" dirty="0"/>
              <a:t>种情况讨论。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A5F81BC-554B-4AD5-8383-A0522B57AB2C}" type="slidenum">
              <a:rPr lang="en-US" altLang="zh-CN" smtClean="0"/>
              <a:pPr>
                <a:defRPr/>
              </a:pPr>
              <a:t>32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2413908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按功能表，分</a:t>
            </a:r>
            <a:r>
              <a:rPr lang="en-US" altLang="zh-CN" dirty="0"/>
              <a:t>4</a:t>
            </a:r>
            <a:r>
              <a:rPr lang="zh-CN" altLang="en-US" dirty="0"/>
              <a:t>种情况讨论。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A5F81BC-554B-4AD5-8383-A0522B57AB2C}" type="slidenum">
              <a:rPr lang="en-US" altLang="zh-CN" smtClean="0"/>
              <a:pPr>
                <a:defRPr/>
              </a:pPr>
              <a:t>33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099532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A5F81BC-554B-4AD5-8383-A0522B57AB2C}" type="slidenum">
              <a:rPr lang="en-US" altLang="zh-CN" smtClean="0"/>
              <a:pPr>
                <a:defRPr/>
              </a:pPr>
              <a:t>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6916452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以</a:t>
            </a:r>
            <a:r>
              <a:rPr lang="en-US" altLang="zh-CN" dirty="0"/>
              <a:t>SR</a:t>
            </a:r>
            <a:r>
              <a:rPr lang="zh-CN" altLang="en-US" dirty="0"/>
              <a:t>触发器为基础，增加了一个非门，变为单输入端</a:t>
            </a:r>
            <a:r>
              <a:rPr lang="en-US" altLang="zh-CN" dirty="0"/>
              <a:t>D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A5F81BC-554B-4AD5-8383-A0522B57AB2C}" type="slidenum">
              <a:rPr lang="en-US" altLang="zh-CN" smtClean="0"/>
              <a:pPr>
                <a:defRPr/>
              </a:pPr>
              <a:t>34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6995437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F5B560FD-91B7-48A0-91CA-EA40417BBEF8}" type="slidenum">
              <a:rPr lang="en-US" altLang="zh-CN" sz="1200" smtClean="0"/>
              <a:pPr eaLnBrk="1" hangingPunct="1"/>
              <a:t>38</a:t>
            </a:fld>
            <a:endParaRPr lang="en-US" altLang="zh-CN" sz="1200"/>
          </a:p>
        </p:txBody>
      </p:sp>
      <p:sp>
        <p:nvSpPr>
          <p:cNvPr id="157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577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zh-CN" altLang="en-US" dirty="0"/>
              <a:t>再给时钟</a:t>
            </a:r>
            <a:r>
              <a:rPr lang="en-US" altLang="zh-CN" dirty="0"/>
              <a:t>CLK</a:t>
            </a:r>
            <a:r>
              <a:rPr lang="zh-CN" altLang="en-US" dirty="0"/>
              <a:t>加一个反相器。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269941040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200" dirty="0"/>
                  <a:t>前两个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kumimoji="0" lang="en-US" altLang="zh-CN" sz="1200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0" lang="en-US" altLang="zh-CN" sz="1200" i="1" dirty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acc>
                    <m:acc>
                      <m:accPr>
                        <m:chr m:val="̅"/>
                        <m:ctrlPr>
                          <a:rPr kumimoji="0" lang="en-US" altLang="zh-CN" sz="1200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0" lang="en-US" altLang="zh-CN" sz="1200" i="1" dirty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acc>
                  </m:oMath>
                </a14:m>
                <a:r>
                  <a:rPr kumimoji="0" lang="zh-CN" altLang="en-US" sz="1200" dirty="0"/>
                  <a:t>锁存器响应外部信号</a:t>
                </a:r>
                <a:r>
                  <a:rPr kumimoji="0" lang="en-US" altLang="zh-CN" sz="1200" dirty="0"/>
                  <a:t> D</a:t>
                </a:r>
                <a:r>
                  <a:rPr kumimoji="0" lang="zh-CN" altLang="en-US" sz="1200" dirty="0"/>
                  <a:t>和</a:t>
                </a:r>
                <a14:m>
                  <m:oMath xmlns:m="http://schemas.openxmlformats.org/officeDocument/2006/math">
                    <m:r>
                      <a:rPr kumimoji="0" lang="en-US" altLang="zh-CN" sz="1200" i="1" dirty="0" smtClean="0">
                        <a:latin typeface="Cambria Math" panose="02040503050406030204" pitchFamily="18" charset="0"/>
                      </a:rPr>
                      <m:t>𝐶𝑙𝑘</m:t>
                    </m:r>
                  </m:oMath>
                </a14:m>
                <a:r>
                  <a:rPr kumimoji="0" lang="zh-CN" altLang="en-US" sz="1200" dirty="0"/>
                  <a:t>输入，右侧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kumimoji="0" lang="en-US" altLang="zh-CN" sz="1200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0" lang="en-US" altLang="zh-CN" sz="1200" i="1" dirty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acc>
                    <m:acc>
                      <m:accPr>
                        <m:chr m:val="̅"/>
                        <m:ctrlPr>
                          <a:rPr kumimoji="0" lang="en-US" altLang="zh-CN" sz="1200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0" lang="en-US" altLang="zh-CN" sz="1200" i="1" dirty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acc>
                  </m:oMath>
                </a14:m>
                <a:r>
                  <a:rPr kumimoji="0" lang="zh-CN" altLang="en-US" sz="1200" dirty="0"/>
                  <a:t>锁存器提供输出</a:t>
                </a:r>
                <a:r>
                  <a:rPr kumimoji="0" lang="en-US" altLang="zh-CN" sz="1200" dirty="0"/>
                  <a:t>. </a:t>
                </a:r>
                <a:endParaRPr lang="en-US" altLang="zh-CN" sz="2000" dirty="0"/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200" dirty="0"/>
                  <a:t>前两个</a:t>
                </a:r>
                <a:r>
                  <a:rPr kumimoji="0" lang="en-US" altLang="zh-CN" sz="1200" i="0" dirty="0">
                    <a:latin typeface="Cambria Math" panose="02040503050406030204" pitchFamily="18" charset="0"/>
                  </a:rPr>
                  <a:t>𝑆 ̅𝑅 ̅</a:t>
                </a:r>
                <a:r>
                  <a:rPr kumimoji="0" lang="zh-CN" altLang="en-US" sz="1200" dirty="0"/>
                  <a:t>锁存器响应外部信号</a:t>
                </a:r>
                <a:r>
                  <a:rPr kumimoji="0" lang="en-US" altLang="zh-CN" sz="1200" dirty="0"/>
                  <a:t> D</a:t>
                </a:r>
                <a:r>
                  <a:rPr kumimoji="0" lang="zh-CN" altLang="en-US" sz="1200" dirty="0"/>
                  <a:t>和</a:t>
                </a:r>
                <a:r>
                  <a:rPr kumimoji="0" lang="en-US" altLang="zh-CN" sz="1200" i="0" dirty="0">
                    <a:latin typeface="Cambria Math" panose="02040503050406030204" pitchFamily="18" charset="0"/>
                  </a:rPr>
                  <a:t>𝐶𝑙𝑘</a:t>
                </a:r>
                <a:r>
                  <a:rPr kumimoji="0" lang="zh-CN" altLang="en-US" sz="1200" dirty="0"/>
                  <a:t>输入，右侧</a:t>
                </a:r>
                <a:r>
                  <a:rPr kumimoji="0" lang="en-US" altLang="zh-CN" sz="1200" i="0" dirty="0">
                    <a:latin typeface="Cambria Math" panose="02040503050406030204" pitchFamily="18" charset="0"/>
                  </a:rPr>
                  <a:t>𝑆 ̅𝑅 ̅</a:t>
                </a:r>
                <a:r>
                  <a:rPr kumimoji="0" lang="zh-CN" altLang="en-US" sz="1200" dirty="0"/>
                  <a:t>锁存器提供输出</a:t>
                </a:r>
                <a:r>
                  <a:rPr kumimoji="0" lang="en-US" altLang="zh-CN" sz="1200" dirty="0"/>
                  <a:t>. </a:t>
                </a:r>
                <a:endParaRPr lang="en-US" altLang="zh-CN" sz="2000" dirty="0"/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A5F81BC-554B-4AD5-8383-A0522B57AB2C}" type="slidenum">
              <a:rPr lang="en-US" altLang="zh-CN" smtClean="0"/>
              <a:pPr>
                <a:defRPr/>
              </a:pPr>
              <a:t>39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5723622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A5F81BC-554B-4AD5-8383-A0522B57AB2C}" type="slidenum">
              <a:rPr lang="en-US" altLang="zh-CN" smtClean="0"/>
              <a:pPr>
                <a:defRPr/>
              </a:pPr>
              <a:t>40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8128636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A5F81BC-554B-4AD5-8383-A0522B57AB2C}" type="slidenum">
              <a:rPr lang="en-US" altLang="zh-CN" smtClean="0"/>
              <a:pPr>
                <a:defRPr/>
              </a:pPr>
              <a:t>41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1589510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A5F81BC-554B-4AD5-8383-A0522B57AB2C}" type="slidenum">
              <a:rPr lang="en-US" altLang="zh-CN" smtClean="0"/>
              <a:pPr>
                <a:defRPr/>
              </a:pPr>
              <a:t>42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5831584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A5F81BC-554B-4AD5-8383-A0522B57AB2C}" type="slidenum">
              <a:rPr lang="en-US" altLang="zh-CN" smtClean="0"/>
              <a:pPr>
                <a:defRPr/>
              </a:pPr>
              <a:t>43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9833116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7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78179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/>
          </a:p>
        </p:txBody>
      </p:sp>
      <p:sp>
        <p:nvSpPr>
          <p:cNvPr id="178180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F3EA2497-9D16-4437-9969-92A19E664B74}" type="slidenum">
              <a:rPr lang="en-US" altLang="zh-CN" sz="1200" smtClean="0"/>
              <a:pPr eaLnBrk="1" hangingPunct="1"/>
              <a:t>44</a:t>
            </a:fld>
            <a:endParaRPr lang="en-US" altLang="zh-CN" sz="1200"/>
          </a:p>
        </p:txBody>
      </p:sp>
    </p:spTree>
    <p:extLst>
      <p:ext uri="{BB962C8B-B14F-4D97-AF65-F5344CB8AC3E}">
        <p14:creationId xmlns:p14="http://schemas.microsoft.com/office/powerpoint/2010/main" val="95195508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rPr>
              <a:t>上</a:t>
            </a:r>
            <a:r>
              <a:rPr kumimoji="0" lang="zh-CN" altLang="en-US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rPr>
              <a:t>图红绿线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rPr>
              <a:t>反馈线，为了确保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rPr>
              <a:t>RS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rPr>
              <a:t>端不能同时为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rPr>
              <a:t>1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rPr>
              <a:t>，解决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rPr>
              <a:t>SR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rPr>
              <a:t>触发器不稳定问题。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rPr>
              <a:t>工作原理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rPr>
              <a:t>：数据在时钟有效边沿之前提前到达，当有效边沿之后，完成相应操作。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A5F81BC-554B-4AD5-8383-A0522B57AB2C}" type="slidenum">
              <a:rPr lang="en-US" altLang="zh-CN" smtClean="0"/>
              <a:pPr>
                <a:defRPr/>
              </a:pPr>
              <a:t>45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3668418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67939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/>
          </a:p>
        </p:txBody>
      </p:sp>
      <p:sp>
        <p:nvSpPr>
          <p:cNvPr id="167940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50CD6BA4-E30D-4EB9-B993-6C66AC246C6E}" type="slidenum">
              <a:rPr lang="en-US" altLang="zh-CN" sz="1200" smtClean="0"/>
              <a:pPr eaLnBrk="1" hangingPunct="1"/>
              <a:t>48</a:t>
            </a:fld>
            <a:endParaRPr lang="en-US" altLang="zh-CN" sz="1200"/>
          </a:p>
        </p:txBody>
      </p:sp>
    </p:spTree>
    <p:extLst>
      <p:ext uri="{BB962C8B-B14F-4D97-AF65-F5344CB8AC3E}">
        <p14:creationId xmlns:p14="http://schemas.microsoft.com/office/powerpoint/2010/main" val="7094475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>
                <a:latin typeface="Times New Roman" pitchFamily="18" charset="0"/>
              </a:rPr>
              <a:t>Hiding details when they aren’t important</a:t>
            </a:r>
            <a:r>
              <a:rPr lang="en-US" altLang="zh-CN" sz="1200" dirty="0">
                <a:latin typeface="+mn-lt"/>
              </a:rPr>
              <a:t>.</a:t>
            </a:r>
            <a:endParaRPr lang="en-US" altLang="zh-CN" sz="1200" dirty="0">
              <a:latin typeface="Times New Roman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D02D3F-085F-44A9-A8EA-011E6F724127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05371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74083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/>
          </a:p>
        </p:txBody>
      </p:sp>
      <p:sp>
        <p:nvSpPr>
          <p:cNvPr id="174084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974620BF-05A7-4265-A926-F0C1CEDB64D2}" type="slidenum">
              <a:rPr lang="en-US" altLang="zh-CN" sz="1200" smtClean="0"/>
              <a:pPr eaLnBrk="1" hangingPunct="1"/>
              <a:t>49</a:t>
            </a:fld>
            <a:endParaRPr lang="en-US" altLang="zh-CN" sz="1200"/>
          </a:p>
        </p:txBody>
      </p:sp>
    </p:spTree>
    <p:extLst>
      <p:ext uri="{BB962C8B-B14F-4D97-AF65-F5344CB8AC3E}">
        <p14:creationId xmlns:p14="http://schemas.microsoft.com/office/powerpoint/2010/main" val="282456838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67861774-9E53-4817-A4BE-2F3B2303FBA8}" type="slidenum">
              <a:rPr lang="en-US" altLang="zh-CN" sz="1200" smtClean="0"/>
              <a:pPr eaLnBrk="1" hangingPunct="1"/>
              <a:t>50</a:t>
            </a:fld>
            <a:endParaRPr lang="en-US" altLang="zh-CN" sz="1200"/>
          </a:p>
        </p:txBody>
      </p:sp>
      <p:sp>
        <p:nvSpPr>
          <p:cNvPr id="171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710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96296134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66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41667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4166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0BB80420-1720-42A6-82A0-A690BDEC013E}" type="slidenum">
              <a:rPr lang="en-US" altLang="zh-CN" sz="1200" smtClean="0"/>
              <a:pPr eaLnBrk="1" hangingPunct="1"/>
              <a:t>51</a:t>
            </a:fld>
            <a:endParaRPr lang="en-US" altLang="zh-CN" sz="1200"/>
          </a:p>
        </p:txBody>
      </p:sp>
    </p:spTree>
    <p:extLst>
      <p:ext uri="{BB962C8B-B14F-4D97-AF65-F5344CB8AC3E}">
        <p14:creationId xmlns:p14="http://schemas.microsoft.com/office/powerpoint/2010/main" val="40384710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《</a:t>
            </a:r>
            <a:r>
              <a:rPr lang="zh-CN" altLang="en-US" dirty="0"/>
              <a:t>认知心理学极其启示</a:t>
            </a:r>
            <a:r>
              <a:rPr lang="en-US" altLang="zh-CN"/>
              <a:t>》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A5F81BC-554B-4AD5-8383-A0522B57AB2C}" type="slidenum">
              <a:rPr lang="en-US" altLang="zh-CN" smtClean="0"/>
              <a:pPr>
                <a:defRPr/>
              </a:pPr>
              <a:t>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918112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BD16D24D-6E29-4803-B653-44FAE9C7CD6C}" type="slidenum">
              <a:rPr lang="en-US" altLang="zh-CN" sz="1200" smtClean="0"/>
              <a:pPr eaLnBrk="1" hangingPunct="1"/>
              <a:t>7</a:t>
            </a:fld>
            <a:endParaRPr lang="en-US" altLang="zh-CN" sz="1200"/>
          </a:p>
        </p:txBody>
      </p:sp>
      <p:sp>
        <p:nvSpPr>
          <p:cNvPr id="135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351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5054006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BD16D24D-6E29-4803-B653-44FAE9C7CD6C}" type="slidenum">
              <a:rPr lang="en-US" altLang="zh-CN" sz="1200" smtClean="0"/>
              <a:pPr eaLnBrk="1" hangingPunct="1"/>
              <a:t>8</a:t>
            </a:fld>
            <a:endParaRPr lang="en-US" altLang="zh-CN" sz="1200"/>
          </a:p>
        </p:txBody>
      </p:sp>
      <p:sp>
        <p:nvSpPr>
          <p:cNvPr id="135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351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1547394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BD16D24D-6E29-4803-B653-44FAE9C7CD6C}" type="slidenum">
              <a:rPr lang="en-US" altLang="zh-CN" sz="1200" smtClean="0"/>
              <a:pPr eaLnBrk="1" hangingPunct="1"/>
              <a:t>9</a:t>
            </a:fld>
            <a:endParaRPr lang="en-US" altLang="zh-CN" sz="1200"/>
          </a:p>
        </p:txBody>
      </p:sp>
      <p:sp>
        <p:nvSpPr>
          <p:cNvPr id="135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351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200" b="1" dirty="0"/>
              <a:t>静态存储</a:t>
            </a:r>
            <a:r>
              <a:rPr lang="zh-CN" altLang="en-US" sz="1200" dirty="0"/>
              <a:t>：依靠电路状态存储数据。</a:t>
            </a:r>
            <a:endParaRPr lang="en-US" altLang="zh-CN" sz="1200" dirty="0"/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200" b="1" dirty="0"/>
              <a:t>动态存储</a:t>
            </a:r>
            <a:r>
              <a:rPr lang="zh-CN" altLang="en-US" sz="1200" dirty="0"/>
              <a:t>：通过电容存储的电荷来存储数据。</a:t>
            </a:r>
          </a:p>
        </p:txBody>
      </p:sp>
    </p:spTree>
    <p:extLst>
      <p:ext uri="{BB962C8B-B14F-4D97-AF65-F5344CB8AC3E}">
        <p14:creationId xmlns:p14="http://schemas.microsoft.com/office/powerpoint/2010/main" val="30790895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BD16D24D-6E29-4803-B653-44FAE9C7CD6C}" type="slidenum">
              <a:rPr lang="en-US" altLang="zh-CN" sz="1200" smtClean="0"/>
              <a:pPr eaLnBrk="1" hangingPunct="1"/>
              <a:t>13</a:t>
            </a:fld>
            <a:endParaRPr lang="en-US" altLang="zh-CN" sz="1200"/>
          </a:p>
        </p:txBody>
      </p:sp>
      <p:sp>
        <p:nvSpPr>
          <p:cNvPr id="135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5172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noFill/>
              <a:ln/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3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altLang="zh-CN" dirty="0"/>
              </a:p>
              <a:p>
                <a:pPr marL="0" marR="0" lvl="0" indent="0" algn="l" defTabSz="914400" rtl="0" eaLnBrk="0" fontAlgn="base" latinLnBrk="0" hangingPunct="0">
                  <a:lnSpc>
                    <a:spcPct val="13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lang="zh-CN" altLang="en-US" dirty="0"/>
                  <a:t>两个输入对输出均不起作用，此时需要看两输出原来值，若两输出是相反的，能够自动维持原状态不变。</a:t>
                </a:r>
              </a:p>
            </p:txBody>
          </p:sp>
        </mc:Choice>
        <mc:Fallback xmlns="">
          <p:sp>
            <p:nvSpPr>
              <p:cNvPr id="135172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noFill/>
              <a:ln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3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lang="en-US" altLang="zh-CN" b="0" i="0">
                    <a:latin typeface="Cambria Math" panose="02040503050406030204" pitchFamily="18" charset="0"/>
                  </a:rPr>
                  <a:t>𝑅=0, 𝑆=0</a:t>
                </a:r>
                <a:endParaRPr lang="en-US" altLang="zh-CN" dirty="0"/>
              </a:p>
              <a:p>
                <a:pPr marL="0" marR="0" lvl="0" indent="0" algn="l" defTabSz="914400" rtl="0" eaLnBrk="0" fontAlgn="base" latinLnBrk="0" hangingPunct="0">
                  <a:lnSpc>
                    <a:spcPct val="13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lang="zh-CN" altLang="en-US" dirty="0"/>
                  <a:t>两个输入对输出均不起作用，此时需要看两输出原来值，若两输出是相反的，能够自动维持原状态不变。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200785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d</a:t>
            </a:r>
            <a:r>
              <a:rPr lang="zh-CN" altLang="en-US" dirty="0"/>
              <a:t>：无关项，是指禁用后不会发生的，因此可以随意取值。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A5F81BC-554B-4AD5-8383-A0522B57AB2C}" type="slidenum">
              <a:rPr lang="en-US" altLang="zh-CN" smtClean="0"/>
              <a:pPr>
                <a:defRPr/>
              </a:pPr>
              <a:t>14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317357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D1E028-E7FE-4EBF-8CAF-D2A6046D3D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CA9868B-6732-4975-A202-FB25469B29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D6B4CCE-9629-4E5F-A094-55DE49237C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5ED9DF0-E025-4550-A7F6-50088DCD61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CB89CB2-858E-4BD4-9788-C10B60ECA7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8E7B1-3FC2-4821-B144-3AA6EF938D0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2009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B54918B-C538-44CA-A9E3-F1C377235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8E7B1-3FC2-4821-B144-3AA6EF938D0A}" type="slidenum">
              <a:rPr lang="zh-CN" altLang="en-US" sz="1400" b="1" smtClean="0"/>
              <a:pPr/>
              <a:t>‹#›</a:t>
            </a:fld>
            <a:r>
              <a:rPr lang="zh-CN" altLang="en-US" dirty="0"/>
              <a:t> </a:t>
            </a:r>
            <a:r>
              <a:rPr lang="en-US" altLang="zh-CN" dirty="0"/>
              <a:t>/ 52</a:t>
            </a:r>
            <a:endParaRPr lang="zh-CN" alt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A56F552A-F476-4432-BC30-A85F7822D4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00000"/>
          </a:xfrm>
          <a:solidFill>
            <a:schemeClr val="accent5">
              <a:lumMod val="20000"/>
              <a:lumOff val="80000"/>
              <a:alpha val="50196"/>
            </a:schemeClr>
          </a:solidFill>
        </p:spPr>
        <p:txBody>
          <a:bodyPr>
            <a:normAutofit/>
          </a:bodyPr>
          <a:lstStyle>
            <a:lvl1pPr algn="ctr">
              <a:defRPr sz="4000" b="0" spc="3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9586642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6F552A-F476-4432-BC30-A85F7822D4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80000"/>
          </a:xfrm>
        </p:spPr>
        <p:txBody>
          <a:bodyPr>
            <a:normAutofit/>
          </a:bodyPr>
          <a:lstStyle>
            <a:lvl1pPr algn="ctr">
              <a:defRPr sz="4000" b="0" spc="3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3143410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4DAF8DF4-83A8-4AAA-8018-049AAA3004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0879E41-34EA-4665-81BA-44E3F4882F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4BEBD15-7A93-456A-99E8-B14AC649D8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8540551-8DCC-4AE4-A2BF-43FB36929E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D3E7DE6-D325-4A68-AA92-94C9FD807E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78E7B1-3FC2-4821-B144-3AA6EF938D0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51321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hyperlink" Target="mailto:xgsun@fudan.edu.cn" TargetMode="Externa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20.emf"/><Relationship Id="rId7" Type="http://schemas.openxmlformats.org/officeDocument/2006/relationships/image" Target="../media/image49.png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22.emf"/><Relationship Id="rId4" Type="http://schemas.openxmlformats.org/officeDocument/2006/relationships/image" Target="../media/image21.emf"/><Relationship Id="rId9" Type="http://schemas.openxmlformats.org/officeDocument/2006/relationships/image" Target="../media/image5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8" Type="http://schemas.openxmlformats.org/officeDocument/2006/relationships/image" Target="../media/image57.png"/><Relationship Id="rId3" Type="http://schemas.openxmlformats.org/officeDocument/2006/relationships/image" Target="../media/image79.png"/><Relationship Id="rId17" Type="http://schemas.openxmlformats.org/officeDocument/2006/relationships/image" Target="../media/image56.png"/><Relationship Id="rId2" Type="http://schemas.openxmlformats.org/officeDocument/2006/relationships/image" Target="../media/image55.png"/><Relationship Id="rId16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15" Type="http://schemas.openxmlformats.org/officeDocument/2006/relationships/image" Target="../media/image400.png"/><Relationship Id="rId4" Type="http://schemas.openxmlformats.org/officeDocument/2006/relationships/image" Target="../media/image8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18" Type="http://schemas.openxmlformats.org/officeDocument/2006/relationships/image" Target="../media/image57.png"/><Relationship Id="rId26" Type="http://schemas.openxmlformats.org/officeDocument/2006/relationships/image" Target="../media/image87.png"/><Relationship Id="rId3" Type="http://schemas.openxmlformats.org/officeDocument/2006/relationships/image" Target="../media/image45.png"/><Relationship Id="rId21" Type="http://schemas.openxmlformats.org/officeDocument/2006/relationships/image" Target="../media/image82.png"/><Relationship Id="rId7" Type="http://schemas.openxmlformats.org/officeDocument/2006/relationships/image" Target="../media/image18.emf"/><Relationship Id="rId17" Type="http://schemas.openxmlformats.org/officeDocument/2006/relationships/image" Target="../media/image56.png"/><Relationship Id="rId25" Type="http://schemas.openxmlformats.org/officeDocument/2006/relationships/image" Target="../media/image86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54.png"/><Relationship Id="rId20" Type="http://schemas.openxmlformats.org/officeDocument/2006/relationships/image" Target="../media/image510.png"/><Relationship Id="rId29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0.png"/><Relationship Id="rId24" Type="http://schemas.openxmlformats.org/officeDocument/2006/relationships/image" Target="../media/image85.png"/><Relationship Id="rId5" Type="http://schemas.openxmlformats.org/officeDocument/2006/relationships/image" Target="../media/image47.png"/><Relationship Id="rId15" Type="http://schemas.openxmlformats.org/officeDocument/2006/relationships/image" Target="../media/image400.png"/><Relationship Id="rId23" Type="http://schemas.openxmlformats.org/officeDocument/2006/relationships/image" Target="../media/image84.png"/><Relationship Id="rId28" Type="http://schemas.openxmlformats.org/officeDocument/2006/relationships/image" Target="../media/image89.png"/><Relationship Id="rId19" Type="http://schemas.openxmlformats.org/officeDocument/2006/relationships/image" Target="../media/image500.png"/><Relationship Id="rId4" Type="http://schemas.openxmlformats.org/officeDocument/2006/relationships/image" Target="../media/image46.png"/><Relationship Id="rId22" Type="http://schemas.openxmlformats.org/officeDocument/2006/relationships/image" Target="../media/image83.png"/><Relationship Id="rId27" Type="http://schemas.openxmlformats.org/officeDocument/2006/relationships/image" Target="../media/image88.png"/><Relationship Id="rId30" Type="http://schemas.openxmlformats.org/officeDocument/2006/relationships/image" Target="../media/image9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98.png"/><Relationship Id="rId3" Type="http://schemas.openxmlformats.org/officeDocument/2006/relationships/image" Target="../media/image92.png"/><Relationship Id="rId7" Type="http://schemas.openxmlformats.org/officeDocument/2006/relationships/image" Target="../media/image44.png"/><Relationship Id="rId12" Type="http://schemas.openxmlformats.org/officeDocument/2006/relationships/image" Target="../media/image9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11" Type="http://schemas.openxmlformats.org/officeDocument/2006/relationships/image" Target="../media/image96.png"/><Relationship Id="rId5" Type="http://schemas.openxmlformats.org/officeDocument/2006/relationships/image" Target="../media/image94.png"/><Relationship Id="rId10" Type="http://schemas.openxmlformats.org/officeDocument/2006/relationships/image" Target="../media/image93.png"/><Relationship Id="rId4" Type="http://schemas.openxmlformats.org/officeDocument/2006/relationships/image" Target="../media/image30.png"/><Relationship Id="rId9" Type="http://schemas.openxmlformats.org/officeDocument/2006/relationships/image" Target="../media/image53.png"/><Relationship Id="rId14" Type="http://schemas.openxmlformats.org/officeDocument/2006/relationships/image" Target="../media/image9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103.png"/><Relationship Id="rId7" Type="http://schemas.openxmlformats.org/officeDocument/2006/relationships/image" Target="../media/image105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png"/><Relationship Id="rId5" Type="http://schemas.openxmlformats.org/officeDocument/2006/relationships/image" Target="../media/image100.png"/><Relationship Id="rId4" Type="http://schemas.openxmlformats.org/officeDocument/2006/relationships/image" Target="../media/image99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13" Type="http://schemas.openxmlformats.org/officeDocument/2006/relationships/image" Target="../media/image930.png"/><Relationship Id="rId3" Type="http://schemas.openxmlformats.org/officeDocument/2006/relationships/image" Target="../media/image830.png"/><Relationship Id="rId7" Type="http://schemas.openxmlformats.org/officeDocument/2006/relationships/image" Target="../media/image109.png"/><Relationship Id="rId12" Type="http://schemas.openxmlformats.org/officeDocument/2006/relationships/image" Target="../media/image1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113.png"/><Relationship Id="rId5" Type="http://schemas.openxmlformats.org/officeDocument/2006/relationships/image" Target="../media/image106.png"/><Relationship Id="rId10" Type="http://schemas.openxmlformats.org/officeDocument/2006/relationships/image" Target="../media/image107.png"/><Relationship Id="rId4" Type="http://schemas.openxmlformats.org/officeDocument/2006/relationships/image" Target="../media/image96.png"/><Relationship Id="rId9" Type="http://schemas.openxmlformats.org/officeDocument/2006/relationships/image" Target="../media/image11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13" Type="http://schemas.openxmlformats.org/officeDocument/2006/relationships/image" Target="../media/image120.png"/><Relationship Id="rId18" Type="http://schemas.openxmlformats.org/officeDocument/2006/relationships/image" Target="../media/image121.png"/><Relationship Id="rId3" Type="http://schemas.openxmlformats.org/officeDocument/2006/relationships/image" Target="../media/image92.png"/><Relationship Id="rId7" Type="http://schemas.openxmlformats.org/officeDocument/2006/relationships/image" Target="../media/image116.png"/><Relationship Id="rId17" Type="http://schemas.openxmlformats.org/officeDocument/2006/relationships/image" Target="../media/image119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1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5.png"/><Relationship Id="rId15" Type="http://schemas.openxmlformats.org/officeDocument/2006/relationships/image" Target="../media/image117.png"/><Relationship Id="rId19" Type="http://schemas.openxmlformats.org/officeDocument/2006/relationships/image" Target="../media/image122.png"/><Relationship Id="rId4" Type="http://schemas.openxmlformats.org/officeDocument/2006/relationships/image" Target="../media/image96.png"/><Relationship Id="rId14" Type="http://schemas.openxmlformats.org/officeDocument/2006/relationships/image" Target="../media/image107.png"/></Relationships>
</file>

<file path=ppt/slides/_rels/slide18.xml.rels><?xml version="1.0" encoding="UTF-8" standalone="yes"?>
<Relationships xmlns="http://schemas.openxmlformats.org/package/2006/relationships"><Relationship Id="rId18" Type="http://schemas.openxmlformats.org/officeDocument/2006/relationships/image" Target="../media/image57.png"/><Relationship Id="rId21" Type="http://schemas.openxmlformats.org/officeDocument/2006/relationships/image" Target="../media/image1221.png"/><Relationship Id="rId17" Type="http://schemas.openxmlformats.org/officeDocument/2006/relationships/image" Target="../media/image56.png"/><Relationship Id="rId25" Type="http://schemas.openxmlformats.org/officeDocument/2006/relationships/image" Target="../media/image126.png"/><Relationship Id="rId2" Type="http://schemas.openxmlformats.org/officeDocument/2006/relationships/image" Target="../media/image980.png"/><Relationship Id="rId16" Type="http://schemas.openxmlformats.org/officeDocument/2006/relationships/image" Target="../media/image54.png"/><Relationship Id="rId20" Type="http://schemas.openxmlformats.org/officeDocument/2006/relationships/image" Target="../media/image510.png"/><Relationship Id="rId1" Type="http://schemas.openxmlformats.org/officeDocument/2006/relationships/slideLayout" Target="../slideLayouts/slideLayout2.xml"/><Relationship Id="rId24" Type="http://schemas.openxmlformats.org/officeDocument/2006/relationships/image" Target="../media/image125.png"/><Relationship Id="rId15" Type="http://schemas.openxmlformats.org/officeDocument/2006/relationships/image" Target="../media/image400.png"/><Relationship Id="rId23" Type="http://schemas.openxmlformats.org/officeDocument/2006/relationships/image" Target="../media/image124.png"/><Relationship Id="rId19" Type="http://schemas.openxmlformats.org/officeDocument/2006/relationships/image" Target="../media/image500.png"/><Relationship Id="rId22" Type="http://schemas.openxmlformats.org/officeDocument/2006/relationships/image" Target="../media/image12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3" Type="http://schemas.openxmlformats.org/officeDocument/2006/relationships/image" Target="../media/image108.png"/><Relationship Id="rId7" Type="http://schemas.openxmlformats.org/officeDocument/2006/relationships/image" Target="../media/image128.png"/><Relationship Id="rId12" Type="http://schemas.openxmlformats.org/officeDocument/2006/relationships/image" Target="../media/image136.png"/><Relationship Id="rId2" Type="http://schemas.openxmlformats.org/officeDocument/2006/relationships/image" Target="../media/image9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png"/><Relationship Id="rId11" Type="http://schemas.openxmlformats.org/officeDocument/2006/relationships/image" Target="../media/image135.png"/><Relationship Id="rId5" Type="http://schemas.openxmlformats.org/officeDocument/2006/relationships/image" Target="../media/image129.png"/><Relationship Id="rId10" Type="http://schemas.openxmlformats.org/officeDocument/2006/relationships/image" Target="../media/image134.png"/><Relationship Id="rId4" Type="http://schemas.openxmlformats.org/officeDocument/2006/relationships/image" Target="../media/image127.png"/><Relationship Id="rId9" Type="http://schemas.openxmlformats.org/officeDocument/2006/relationships/image" Target="../media/image13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png"/><Relationship Id="rId3" Type="http://schemas.openxmlformats.org/officeDocument/2006/relationships/image" Target="../media/image131.png"/><Relationship Id="rId7" Type="http://schemas.openxmlformats.org/officeDocument/2006/relationships/image" Target="../media/image108.png"/><Relationship Id="rId12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2.png"/><Relationship Id="rId11" Type="http://schemas.openxmlformats.org/officeDocument/2006/relationships/image" Target="../media/image146.png"/><Relationship Id="rId5" Type="http://schemas.openxmlformats.org/officeDocument/2006/relationships/image" Target="../media/image140.png"/><Relationship Id="rId10" Type="http://schemas.openxmlformats.org/officeDocument/2006/relationships/image" Target="../media/image145.png"/><Relationship Id="rId4" Type="http://schemas.openxmlformats.org/officeDocument/2006/relationships/image" Target="../media/image139.png"/><Relationship Id="rId9" Type="http://schemas.openxmlformats.org/officeDocument/2006/relationships/image" Target="../media/image14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png"/><Relationship Id="rId13" Type="http://schemas.openxmlformats.org/officeDocument/2006/relationships/image" Target="../media/image153.png"/><Relationship Id="rId3" Type="http://schemas.openxmlformats.org/officeDocument/2006/relationships/image" Target="../media/image108.png"/><Relationship Id="rId7" Type="http://schemas.openxmlformats.org/officeDocument/2006/relationships/image" Target="../media/image95.png"/><Relationship Id="rId12" Type="http://schemas.openxmlformats.org/officeDocument/2006/relationships/image" Target="../media/image1480.png"/><Relationship Id="rId2" Type="http://schemas.openxmlformats.org/officeDocument/2006/relationships/image" Target="../media/image1020.png"/><Relationship Id="rId16" Type="http://schemas.openxmlformats.org/officeDocument/2006/relationships/image" Target="../media/image1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11" Type="http://schemas.openxmlformats.org/officeDocument/2006/relationships/image" Target="../media/image152.png"/><Relationship Id="rId15" Type="http://schemas.openxmlformats.org/officeDocument/2006/relationships/image" Target="../media/image155.png"/><Relationship Id="rId10" Type="http://schemas.openxmlformats.org/officeDocument/2006/relationships/image" Target="../media/image151.png"/><Relationship Id="rId4" Type="http://schemas.openxmlformats.org/officeDocument/2006/relationships/image" Target="../media/image147.png"/><Relationship Id="rId9" Type="http://schemas.openxmlformats.org/officeDocument/2006/relationships/image" Target="../media/image150.png"/><Relationship Id="rId14" Type="http://schemas.openxmlformats.org/officeDocument/2006/relationships/image" Target="../media/image15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0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9.jpeg"/><Relationship Id="rId4" Type="http://schemas.openxmlformats.org/officeDocument/2006/relationships/image" Target="../media/image158.jpe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0.png"/><Relationship Id="rId13" Type="http://schemas.openxmlformats.org/officeDocument/2006/relationships/image" Target="../media/image138.png"/><Relationship Id="rId3" Type="http://schemas.openxmlformats.org/officeDocument/2006/relationships/image" Target="../media/image1542.png"/><Relationship Id="rId7" Type="http://schemas.openxmlformats.org/officeDocument/2006/relationships/image" Target="../media/image126.png"/><Relationship Id="rId12" Type="http://schemas.openxmlformats.org/officeDocument/2006/relationships/image" Target="../media/image16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5.png"/><Relationship Id="rId11" Type="http://schemas.openxmlformats.org/officeDocument/2006/relationships/image" Target="../media/image163.png"/><Relationship Id="rId5" Type="http://schemas.openxmlformats.org/officeDocument/2006/relationships/image" Target="../media/image159.png"/><Relationship Id="rId10" Type="http://schemas.openxmlformats.org/officeDocument/2006/relationships/image" Target="../media/image162.png"/><Relationship Id="rId4" Type="http://schemas.openxmlformats.org/officeDocument/2006/relationships/image" Target="../media/image1581.png"/><Relationship Id="rId9" Type="http://schemas.openxmlformats.org/officeDocument/2006/relationships/image" Target="../media/image161.png"/><Relationship Id="rId14" Type="http://schemas.openxmlformats.org/officeDocument/2006/relationships/image" Target="../media/image155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1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8.png"/><Relationship Id="rId5" Type="http://schemas.openxmlformats.org/officeDocument/2006/relationships/image" Target="../media/image167.png"/><Relationship Id="rId4" Type="http://schemas.openxmlformats.org/officeDocument/2006/relationships/image" Target="../media/image16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3.png"/><Relationship Id="rId3" Type="http://schemas.openxmlformats.org/officeDocument/2006/relationships/image" Target="../media/image169.png"/><Relationship Id="rId7" Type="http://schemas.openxmlformats.org/officeDocument/2006/relationships/image" Target="../media/image17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1.png"/><Relationship Id="rId5" Type="http://schemas.openxmlformats.org/officeDocument/2006/relationships/image" Target="../media/image170.png"/><Relationship Id="rId4" Type="http://schemas.openxmlformats.org/officeDocument/2006/relationships/image" Target="../media/image1690.png"/><Relationship Id="rId9" Type="http://schemas.openxmlformats.org/officeDocument/2006/relationships/image" Target="../media/image166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7" Type="http://schemas.openxmlformats.org/officeDocument/2006/relationships/image" Target="../media/image167.png"/><Relationship Id="rId2" Type="http://schemas.openxmlformats.org/officeDocument/2006/relationships/image" Target="../media/image12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41.png"/><Relationship Id="rId5" Type="http://schemas.openxmlformats.org/officeDocument/2006/relationships/image" Target="../media/image1680.png"/><Relationship Id="rId4" Type="http://schemas.openxmlformats.org/officeDocument/2006/relationships/image" Target="../media/image165.png"/></Relationships>
</file>

<file path=ppt/slides/_rels/slide2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20.png"/><Relationship Id="rId18" Type="http://schemas.openxmlformats.org/officeDocument/2006/relationships/image" Target="../media/image183.png"/><Relationship Id="rId3" Type="http://schemas.openxmlformats.org/officeDocument/2006/relationships/image" Target="../media/image1230.png"/><Relationship Id="rId7" Type="http://schemas.openxmlformats.org/officeDocument/2006/relationships/image" Target="../media/image177.png"/><Relationship Id="rId12" Type="http://schemas.openxmlformats.org/officeDocument/2006/relationships/image" Target="../media/image1310.png"/><Relationship Id="rId17" Type="http://schemas.openxmlformats.org/officeDocument/2006/relationships/image" Target="../media/image182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1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4.png"/><Relationship Id="rId11" Type="http://schemas.openxmlformats.org/officeDocument/2006/relationships/image" Target="../media/image1300.png"/><Relationship Id="rId5" Type="http://schemas.openxmlformats.org/officeDocument/2006/relationships/image" Target="../media/image176.png"/><Relationship Id="rId15" Type="http://schemas.openxmlformats.org/officeDocument/2006/relationships/image" Target="../media/image180.png"/><Relationship Id="rId10" Type="http://schemas.openxmlformats.org/officeDocument/2006/relationships/image" Target="../media/image1290.png"/><Relationship Id="rId19" Type="http://schemas.openxmlformats.org/officeDocument/2006/relationships/image" Target="../media/image184.png"/><Relationship Id="rId4" Type="http://schemas.openxmlformats.org/officeDocument/2006/relationships/image" Target="../media/image175.png"/><Relationship Id="rId14" Type="http://schemas.openxmlformats.org/officeDocument/2006/relationships/image" Target="../media/image179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3" Type="http://schemas.openxmlformats.org/officeDocument/2006/relationships/image" Target="../media/image185.png"/><Relationship Id="rId7" Type="http://schemas.openxmlformats.org/officeDocument/2006/relationships/image" Target="../media/image18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8.png"/><Relationship Id="rId5" Type="http://schemas.openxmlformats.org/officeDocument/2006/relationships/image" Target="../media/image187.png"/><Relationship Id="rId4" Type="http://schemas.openxmlformats.org/officeDocument/2006/relationships/image" Target="../media/image186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3.png"/><Relationship Id="rId3" Type="http://schemas.openxmlformats.org/officeDocument/2006/relationships/image" Target="../media/image1890.png"/><Relationship Id="rId7" Type="http://schemas.openxmlformats.org/officeDocument/2006/relationships/image" Target="../media/image192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1.png"/><Relationship Id="rId5" Type="http://schemas.openxmlformats.org/officeDocument/2006/relationships/image" Target="../media/image179.emf"/><Relationship Id="rId4" Type="http://schemas.openxmlformats.org/officeDocument/2006/relationships/image" Target="../media/image178.png"/><Relationship Id="rId9" Type="http://schemas.openxmlformats.org/officeDocument/2006/relationships/image" Target="../media/image1950.png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80.png"/><Relationship Id="rId18" Type="http://schemas.openxmlformats.org/officeDocument/2006/relationships/image" Target="../media/image57.png"/><Relationship Id="rId26" Type="http://schemas.openxmlformats.org/officeDocument/2006/relationships/image" Target="../media/image65.png"/><Relationship Id="rId39" Type="http://schemas.openxmlformats.org/officeDocument/2006/relationships/image" Target="../media/image78.png"/><Relationship Id="rId21" Type="http://schemas.openxmlformats.org/officeDocument/2006/relationships/image" Target="../media/image60.png"/><Relationship Id="rId34" Type="http://schemas.openxmlformats.org/officeDocument/2006/relationships/image" Target="../media/image73.png"/><Relationship Id="rId7" Type="http://schemas.openxmlformats.org/officeDocument/2006/relationships/image" Target="../media/image12.png"/><Relationship Id="rId12" Type="http://schemas.openxmlformats.org/officeDocument/2006/relationships/image" Target="../media/image370.png"/><Relationship Id="rId17" Type="http://schemas.openxmlformats.org/officeDocument/2006/relationships/image" Target="../media/image56.png"/><Relationship Id="rId25" Type="http://schemas.openxmlformats.org/officeDocument/2006/relationships/image" Target="../media/image64.png"/><Relationship Id="rId33" Type="http://schemas.openxmlformats.org/officeDocument/2006/relationships/image" Target="../media/image72.png"/><Relationship Id="rId38" Type="http://schemas.openxmlformats.org/officeDocument/2006/relationships/image" Target="../media/image77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54.png"/><Relationship Id="rId20" Type="http://schemas.openxmlformats.org/officeDocument/2006/relationships/image" Target="../media/image59.png"/><Relationship Id="rId29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36.png"/><Relationship Id="rId24" Type="http://schemas.openxmlformats.org/officeDocument/2006/relationships/image" Target="../media/image63.png"/><Relationship Id="rId32" Type="http://schemas.openxmlformats.org/officeDocument/2006/relationships/image" Target="../media/image71.png"/><Relationship Id="rId37" Type="http://schemas.openxmlformats.org/officeDocument/2006/relationships/image" Target="../media/image76.png"/><Relationship Id="rId5" Type="http://schemas.openxmlformats.org/officeDocument/2006/relationships/image" Target="../media/image10.png"/><Relationship Id="rId15" Type="http://schemas.openxmlformats.org/officeDocument/2006/relationships/image" Target="../media/image400.png"/><Relationship Id="rId23" Type="http://schemas.openxmlformats.org/officeDocument/2006/relationships/image" Target="../media/image62.png"/><Relationship Id="rId28" Type="http://schemas.openxmlformats.org/officeDocument/2006/relationships/image" Target="../media/image67.png"/><Relationship Id="rId36" Type="http://schemas.openxmlformats.org/officeDocument/2006/relationships/image" Target="../media/image75.png"/><Relationship Id="rId10" Type="http://schemas.openxmlformats.org/officeDocument/2006/relationships/image" Target="../media/image35.png"/><Relationship Id="rId19" Type="http://schemas.openxmlformats.org/officeDocument/2006/relationships/image" Target="../media/image58.png"/><Relationship Id="rId31" Type="http://schemas.openxmlformats.org/officeDocument/2006/relationships/image" Target="../media/image7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390.png"/><Relationship Id="rId22" Type="http://schemas.openxmlformats.org/officeDocument/2006/relationships/image" Target="../media/image61.png"/><Relationship Id="rId27" Type="http://schemas.openxmlformats.org/officeDocument/2006/relationships/image" Target="../media/image66.png"/><Relationship Id="rId30" Type="http://schemas.openxmlformats.org/officeDocument/2006/relationships/image" Target="../media/image69.png"/><Relationship Id="rId35" Type="http://schemas.openxmlformats.org/officeDocument/2006/relationships/image" Target="../media/image74.png"/><Relationship Id="rId8" Type="http://schemas.openxmlformats.org/officeDocument/2006/relationships/image" Target="../media/image13.png"/><Relationship Id="rId3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7" Type="http://schemas.openxmlformats.org/officeDocument/2006/relationships/image" Target="../media/image19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5.emf"/><Relationship Id="rId5" Type="http://schemas.openxmlformats.org/officeDocument/2006/relationships/image" Target="../media/image192.emf"/><Relationship Id="rId4" Type="http://schemas.openxmlformats.org/officeDocument/2006/relationships/image" Target="../media/image194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5.png"/><Relationship Id="rId13" Type="http://schemas.openxmlformats.org/officeDocument/2006/relationships/image" Target="../media/image210.png"/><Relationship Id="rId3" Type="http://schemas.openxmlformats.org/officeDocument/2006/relationships/image" Target="../media/image199.png"/><Relationship Id="rId7" Type="http://schemas.openxmlformats.org/officeDocument/2006/relationships/image" Target="../media/image204.png"/><Relationship Id="rId12" Type="http://schemas.openxmlformats.org/officeDocument/2006/relationships/image" Target="../media/image20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3.png"/><Relationship Id="rId11" Type="http://schemas.openxmlformats.org/officeDocument/2006/relationships/image" Target="../media/image208.png"/><Relationship Id="rId5" Type="http://schemas.openxmlformats.org/officeDocument/2006/relationships/image" Target="../media/image202.png"/><Relationship Id="rId10" Type="http://schemas.openxmlformats.org/officeDocument/2006/relationships/image" Target="../media/image207.png"/><Relationship Id="rId4" Type="http://schemas.openxmlformats.org/officeDocument/2006/relationships/image" Target="../media/image201.png"/><Relationship Id="rId9" Type="http://schemas.openxmlformats.org/officeDocument/2006/relationships/image" Target="../media/image196.png"/><Relationship Id="rId14" Type="http://schemas.openxmlformats.org/officeDocument/2006/relationships/image" Target="../media/image211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6.png"/><Relationship Id="rId13" Type="http://schemas.openxmlformats.org/officeDocument/2006/relationships/image" Target="../media/image221.png"/><Relationship Id="rId3" Type="http://schemas.openxmlformats.org/officeDocument/2006/relationships/image" Target="../media/image196.png"/><Relationship Id="rId7" Type="http://schemas.openxmlformats.org/officeDocument/2006/relationships/image" Target="../media/image215.png"/><Relationship Id="rId12" Type="http://schemas.openxmlformats.org/officeDocument/2006/relationships/image" Target="../media/image220.png"/><Relationship Id="rId17" Type="http://schemas.openxmlformats.org/officeDocument/2006/relationships/image" Target="../media/image218.png"/><Relationship Id="rId2" Type="http://schemas.openxmlformats.org/officeDocument/2006/relationships/notesSlide" Target="../notesSlides/notesSlide19.xml"/><Relationship Id="rId16" Type="http://schemas.openxmlformats.org/officeDocument/2006/relationships/image" Target="../media/image2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4.png"/><Relationship Id="rId5" Type="http://schemas.openxmlformats.org/officeDocument/2006/relationships/image" Target="../media/image213.png"/><Relationship Id="rId15" Type="http://schemas.openxmlformats.org/officeDocument/2006/relationships/image" Target="../media/image197.png"/><Relationship Id="rId4" Type="http://schemas.openxmlformats.org/officeDocument/2006/relationships/image" Target="../media/image212.png"/><Relationship Id="rId9" Type="http://schemas.openxmlformats.org/officeDocument/2006/relationships/image" Target="../media/image206.png"/><Relationship Id="rId14" Type="http://schemas.openxmlformats.org/officeDocument/2006/relationships/image" Target="../media/image217.png"/></Relationships>
</file>

<file path=ppt/slides/_rels/slide3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570.png"/><Relationship Id="rId18" Type="http://schemas.openxmlformats.org/officeDocument/2006/relationships/image" Target="../media/image230.png"/><Relationship Id="rId3" Type="http://schemas.openxmlformats.org/officeDocument/2006/relationships/image" Target="../media/image1511.png"/><Relationship Id="rId21" Type="http://schemas.openxmlformats.org/officeDocument/2006/relationships/image" Target="../media/image233.png"/><Relationship Id="rId12" Type="http://schemas.openxmlformats.org/officeDocument/2006/relationships/image" Target="../media/image1560.png"/><Relationship Id="rId17" Type="http://schemas.openxmlformats.org/officeDocument/2006/relationships/image" Target="../media/image229.png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222.png"/><Relationship Id="rId20" Type="http://schemas.openxmlformats.org/officeDocument/2006/relationships/image" Target="../media/image2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9.png"/><Relationship Id="rId11" Type="http://schemas.openxmlformats.org/officeDocument/2006/relationships/image" Target="../media/image1550.png"/><Relationship Id="rId5" Type="http://schemas.openxmlformats.org/officeDocument/2006/relationships/image" Target="../media/image224.png"/><Relationship Id="rId15" Type="http://schemas.openxmlformats.org/officeDocument/2006/relationships/image" Target="../media/image226.png"/><Relationship Id="rId10" Type="http://schemas.openxmlformats.org/officeDocument/2006/relationships/image" Target="../media/image1541.png"/><Relationship Id="rId19" Type="http://schemas.openxmlformats.org/officeDocument/2006/relationships/image" Target="../media/image231.png"/><Relationship Id="rId4" Type="http://schemas.openxmlformats.org/officeDocument/2006/relationships/image" Target="../media/image223.png"/><Relationship Id="rId14" Type="http://schemas.openxmlformats.org/officeDocument/2006/relationships/image" Target="../media/image1580.png"/><Relationship Id="rId22" Type="http://schemas.openxmlformats.org/officeDocument/2006/relationships/image" Target="../media/image23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5.png"/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8.png"/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7.png"/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1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2.png"/><Relationship Id="rId3" Type="http://schemas.openxmlformats.org/officeDocument/2006/relationships/image" Target="../media/image1640.png"/><Relationship Id="rId7" Type="http://schemas.openxmlformats.org/officeDocument/2006/relationships/image" Target="../media/image24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20.png"/><Relationship Id="rId5" Type="http://schemas.openxmlformats.org/officeDocument/2006/relationships/image" Target="../media/image240.png"/><Relationship Id="rId4" Type="http://schemas.openxmlformats.org/officeDocument/2006/relationships/image" Target="../media/image238.png"/><Relationship Id="rId9" Type="http://schemas.openxmlformats.org/officeDocument/2006/relationships/image" Target="../media/image24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8.png"/><Relationship Id="rId5" Type="http://schemas.openxmlformats.org/officeDocument/2006/relationships/image" Target="../media/image244.png"/><Relationship Id="rId4" Type="http://schemas.openxmlformats.org/officeDocument/2006/relationships/image" Target="../media/image24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0.png"/><Relationship Id="rId5" Type="http://schemas.openxmlformats.org/officeDocument/2006/relationships/image" Target="../media/image246.png"/><Relationship Id="rId4" Type="http://schemas.openxmlformats.org/officeDocument/2006/relationships/image" Target="../media/image174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2.png"/><Relationship Id="rId5" Type="http://schemas.openxmlformats.org/officeDocument/2006/relationships/image" Target="../media/image244.png"/><Relationship Id="rId4" Type="http://schemas.openxmlformats.org/officeDocument/2006/relationships/image" Target="../media/image24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4.png"/><Relationship Id="rId5" Type="http://schemas.openxmlformats.org/officeDocument/2006/relationships/image" Target="../media/image244.png"/><Relationship Id="rId4" Type="http://schemas.openxmlformats.org/officeDocument/2006/relationships/image" Target="../media/image24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2.png"/><Relationship Id="rId7" Type="http://schemas.openxmlformats.org/officeDocument/2006/relationships/image" Target="../media/image25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7.png"/><Relationship Id="rId5" Type="http://schemas.openxmlformats.org/officeDocument/2006/relationships/image" Target="../media/image244.png"/><Relationship Id="rId4" Type="http://schemas.openxmlformats.org/officeDocument/2006/relationships/image" Target="../media/image25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3.png"/><Relationship Id="rId7" Type="http://schemas.openxmlformats.org/officeDocument/2006/relationships/image" Target="../media/image26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2.png"/><Relationship Id="rId5" Type="http://schemas.openxmlformats.org/officeDocument/2006/relationships/image" Target="../media/image255.png"/><Relationship Id="rId4" Type="http://schemas.openxmlformats.org/officeDocument/2006/relationships/image" Target="../media/image260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00.png"/><Relationship Id="rId13" Type="http://schemas.openxmlformats.org/officeDocument/2006/relationships/image" Target="../media/image265.png"/><Relationship Id="rId18" Type="http://schemas.openxmlformats.org/officeDocument/2006/relationships/image" Target="../media/image2600.png"/><Relationship Id="rId3" Type="http://schemas.openxmlformats.org/officeDocument/2006/relationships/image" Target="../media/image264.png"/><Relationship Id="rId7" Type="http://schemas.openxmlformats.org/officeDocument/2006/relationships/image" Target="../media/image2490.png"/><Relationship Id="rId12" Type="http://schemas.openxmlformats.org/officeDocument/2006/relationships/image" Target="../media/image2540.png"/><Relationship Id="rId17" Type="http://schemas.openxmlformats.org/officeDocument/2006/relationships/image" Target="../media/image2590.png"/><Relationship Id="rId2" Type="http://schemas.openxmlformats.org/officeDocument/2006/relationships/notesSlide" Target="../notesSlides/notesSlide28.xml"/><Relationship Id="rId16" Type="http://schemas.openxmlformats.org/officeDocument/2006/relationships/image" Target="../media/image25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80.png"/><Relationship Id="rId11" Type="http://schemas.openxmlformats.org/officeDocument/2006/relationships/image" Target="../media/image2530.png"/><Relationship Id="rId5" Type="http://schemas.openxmlformats.org/officeDocument/2006/relationships/image" Target="../media/image2470.png"/><Relationship Id="rId15" Type="http://schemas.openxmlformats.org/officeDocument/2006/relationships/image" Target="../media/image2570.png"/><Relationship Id="rId10" Type="http://schemas.openxmlformats.org/officeDocument/2006/relationships/image" Target="../media/image2520.png"/><Relationship Id="rId19" Type="http://schemas.openxmlformats.org/officeDocument/2006/relationships/image" Target="../media/image256.png"/><Relationship Id="rId4" Type="http://schemas.openxmlformats.org/officeDocument/2006/relationships/image" Target="../media/image196.png"/><Relationship Id="rId9" Type="http://schemas.openxmlformats.org/officeDocument/2006/relationships/image" Target="../media/image2511.png"/><Relationship Id="rId14" Type="http://schemas.openxmlformats.org/officeDocument/2006/relationships/image" Target="../media/image2560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80.png"/><Relationship Id="rId3" Type="http://schemas.openxmlformats.org/officeDocument/2006/relationships/image" Target="../media/image268.png"/><Relationship Id="rId7" Type="http://schemas.openxmlformats.org/officeDocument/2006/relationships/image" Target="../media/image2670.png"/><Relationship Id="rId2" Type="http://schemas.openxmlformats.org/officeDocument/2006/relationships/image" Target="../media/image2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60.png"/><Relationship Id="rId5" Type="http://schemas.openxmlformats.org/officeDocument/2006/relationships/image" Target="../media/image2650.png"/><Relationship Id="rId10" Type="http://schemas.openxmlformats.org/officeDocument/2006/relationships/image" Target="../media/image270.png"/><Relationship Id="rId4" Type="http://schemas.openxmlformats.org/officeDocument/2006/relationships/image" Target="../media/image269.png"/><Relationship Id="rId9" Type="http://schemas.openxmlformats.org/officeDocument/2006/relationships/image" Target="../media/image269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6.png"/><Relationship Id="rId2" Type="http://schemas.openxmlformats.org/officeDocument/2006/relationships/image" Target="../media/image26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7.png"/><Relationship Id="rId4" Type="http://schemas.openxmlformats.org/officeDocument/2006/relationships/image" Target="../media/image259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90.png"/><Relationship Id="rId13" Type="http://schemas.openxmlformats.org/officeDocument/2006/relationships/image" Target="../media/image284.png"/><Relationship Id="rId3" Type="http://schemas.openxmlformats.org/officeDocument/2006/relationships/image" Target="../media/image271.png"/><Relationship Id="rId7" Type="http://schemas.openxmlformats.org/officeDocument/2006/relationships/image" Target="../media/image279.png"/><Relationship Id="rId12" Type="http://schemas.openxmlformats.org/officeDocument/2006/relationships/image" Target="../media/image28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4.png"/><Relationship Id="rId11" Type="http://schemas.openxmlformats.org/officeDocument/2006/relationships/image" Target="../media/image282.png"/><Relationship Id="rId5" Type="http://schemas.openxmlformats.org/officeDocument/2006/relationships/image" Target="../media/image272.png"/><Relationship Id="rId10" Type="http://schemas.openxmlformats.org/officeDocument/2006/relationships/image" Target="../media/image281.png"/><Relationship Id="rId4" Type="http://schemas.openxmlformats.org/officeDocument/2006/relationships/image" Target="../media/image276.png"/><Relationship Id="rId9" Type="http://schemas.openxmlformats.org/officeDocument/2006/relationships/image" Target="../media/image28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0.png"/><Relationship Id="rId3" Type="http://schemas.openxmlformats.org/officeDocument/2006/relationships/image" Target="../media/image285.png"/><Relationship Id="rId7" Type="http://schemas.openxmlformats.org/officeDocument/2006/relationships/image" Target="../media/image28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8.png"/><Relationship Id="rId11" Type="http://schemas.openxmlformats.org/officeDocument/2006/relationships/image" Target="../media/image278.png"/><Relationship Id="rId5" Type="http://schemas.openxmlformats.org/officeDocument/2006/relationships/image" Target="../media/image287.png"/><Relationship Id="rId10" Type="http://schemas.openxmlformats.org/officeDocument/2006/relationships/image" Target="../media/image277.png"/><Relationship Id="rId4" Type="http://schemas.openxmlformats.org/officeDocument/2006/relationships/image" Target="../media/image286.png"/><Relationship Id="rId9" Type="http://schemas.openxmlformats.org/officeDocument/2006/relationships/image" Target="../media/image275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1.png"/><Relationship Id="rId2" Type="http://schemas.openxmlformats.org/officeDocument/2006/relationships/image" Target="../media/image29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40.png"/><Relationship Id="rId4" Type="http://schemas.openxmlformats.org/officeDocument/2006/relationships/image" Target="../media/image29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emf"/><Relationship Id="rId3" Type="http://schemas.openxmlformats.org/officeDocument/2006/relationships/image" Target="../media/image149.png"/><Relationship Id="rId7" Type="http://schemas.openxmlformats.org/officeDocument/2006/relationships/image" Target="../media/image16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10.png"/><Relationship Id="rId5" Type="http://schemas.openxmlformats.org/officeDocument/2006/relationships/image" Target="../media/image141.png"/><Relationship Id="rId4" Type="http://schemas.openxmlformats.org/officeDocument/2006/relationships/image" Target="../media/image151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emf"/><Relationship Id="rId13" Type="http://schemas.openxmlformats.org/officeDocument/2006/relationships/image" Target="../media/image2610.png"/><Relationship Id="rId3" Type="http://schemas.openxmlformats.org/officeDocument/2006/relationships/image" Target="../media/image20.png"/><Relationship Id="rId7" Type="http://schemas.openxmlformats.org/officeDocument/2006/relationships/image" Target="../media/image1610.png"/><Relationship Id="rId12" Type="http://schemas.openxmlformats.org/officeDocument/2006/relationships/image" Target="../media/image25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6.png"/><Relationship Id="rId5" Type="http://schemas.openxmlformats.org/officeDocument/2006/relationships/image" Target="../media/image22.png"/><Relationship Id="rId15" Type="http://schemas.openxmlformats.org/officeDocument/2006/relationships/image" Target="../media/image28.png"/><Relationship Id="rId10" Type="http://schemas.openxmlformats.org/officeDocument/2006/relationships/image" Target="../media/image25.png"/><Relationship Id="rId4" Type="http://schemas.openxmlformats.org/officeDocument/2006/relationships/image" Target="../media/image21.png"/><Relationship Id="rId9" Type="http://schemas.openxmlformats.org/officeDocument/2006/relationships/image" Target="../media/image24.png"/><Relationship Id="rId1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emf"/><Relationship Id="rId13" Type="http://schemas.openxmlformats.org/officeDocument/2006/relationships/image" Target="../media/image38.png"/><Relationship Id="rId18" Type="http://schemas.openxmlformats.org/officeDocument/2006/relationships/image" Target="../media/image43.png"/><Relationship Id="rId3" Type="http://schemas.openxmlformats.org/officeDocument/2006/relationships/image" Target="../media/image29.png"/><Relationship Id="rId7" Type="http://schemas.openxmlformats.org/officeDocument/2006/relationships/image" Target="../media/image19.png"/><Relationship Id="rId12" Type="http://schemas.openxmlformats.org/officeDocument/2006/relationships/image" Target="../media/image37.png"/><Relationship Id="rId17" Type="http://schemas.openxmlformats.org/officeDocument/2006/relationships/image" Target="../media/image42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34.png"/><Relationship Id="rId5" Type="http://schemas.openxmlformats.org/officeDocument/2006/relationships/image" Target="../media/image31.png"/><Relationship Id="rId15" Type="http://schemas.openxmlformats.org/officeDocument/2006/relationships/image" Target="../media/image40.png"/><Relationship Id="rId10" Type="http://schemas.openxmlformats.org/officeDocument/2006/relationships/image" Target="../media/image33.png"/><Relationship Id="rId4" Type="http://schemas.openxmlformats.org/officeDocument/2006/relationships/image" Target="../media/image18.png"/><Relationship Id="rId14" Type="http://schemas.openxmlformats.org/officeDocument/2006/relationships/image" Target="../media/image3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70058B4B-C109-4AD8-A616-7797F1E7F230}"/>
              </a:ext>
            </a:extLst>
          </p:cNvPr>
          <p:cNvSpPr/>
          <p:nvPr/>
        </p:nvSpPr>
        <p:spPr>
          <a:xfrm>
            <a:off x="7137022" y="188640"/>
            <a:ext cx="505497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 w="0"/>
                <a:gradFill>
                  <a:gsLst>
                    <a:gs pos="0">
                      <a:srgbClr val="5B9BD5">
                        <a:lumMod val="50000"/>
                      </a:srgbClr>
                    </a:gs>
                    <a:gs pos="50000">
                      <a:srgbClr val="5B9BD5"/>
                    </a:gs>
                    <a:gs pos="100000">
                      <a:srgbClr val="5B9BD5">
                        <a:lumMod val="60000"/>
                        <a:lumOff val="40000"/>
                      </a:srgb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数字逻辑 </a:t>
            </a:r>
            <a:r>
              <a:rPr kumimoji="0" lang="zh-CN" altLang="en-US" sz="4400" b="0" i="0" u="none" strike="noStrike" kern="1200" cap="none" spc="0" normalizeH="0" baseline="0" noProof="0" dirty="0">
                <a:ln w="0"/>
                <a:gradFill>
                  <a:gsLst>
                    <a:gs pos="0">
                      <a:srgbClr val="5B9BD5">
                        <a:lumMod val="50000"/>
                      </a:srgbClr>
                    </a:gs>
                    <a:gs pos="50000">
                      <a:srgbClr val="5B9BD5"/>
                    </a:gs>
                    <a:gs pos="100000">
                      <a:srgbClr val="5B9BD5">
                        <a:lumMod val="60000"/>
                        <a:lumOff val="40000"/>
                      </a:srgb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与 </a:t>
            </a:r>
            <a:r>
              <a:rPr kumimoji="0" lang="zh-CN" altLang="en-US" sz="3600" b="0" i="0" u="none" strike="noStrike" kern="1200" cap="none" spc="0" normalizeH="0" baseline="0" noProof="0" dirty="0">
                <a:ln w="0"/>
                <a:gradFill>
                  <a:gsLst>
                    <a:gs pos="0">
                      <a:srgbClr val="5B9BD5">
                        <a:lumMod val="50000"/>
                      </a:srgbClr>
                    </a:gs>
                    <a:gs pos="50000">
                      <a:srgbClr val="5B9BD5"/>
                    </a:gs>
                    <a:gs pos="100000">
                      <a:srgbClr val="5B9BD5">
                        <a:lumMod val="60000"/>
                        <a:lumOff val="40000"/>
                      </a:srgb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部件设计</a:t>
            </a:r>
            <a:endParaRPr kumimoji="0" lang="zh-CN" altLang="en-US" sz="2000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75000"/>
                </a:srgbClr>
              </a:solidFill>
              <a:effectLst/>
              <a:uLnTx/>
              <a:uFillTx/>
              <a:latin typeface="Georgia" panose="02040502050405020303" pitchFamily="18" charset="0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D7AB5CAE-407D-48B3-A6FA-89E0D40A8925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0" y="1629746"/>
            <a:ext cx="12192000" cy="2387600"/>
          </a:xfrm>
          <a:noFill/>
        </p:spPr>
        <p:txBody>
          <a:bodyPr anchor="ctr">
            <a:noAutofit/>
          </a:bodyPr>
          <a:lstStyle/>
          <a:p>
            <a:pPr>
              <a:lnSpc>
                <a:spcPct val="130000"/>
              </a:lnSpc>
            </a:pPr>
            <a:r>
              <a:rPr kumimoji="1" lang="en-US" altLang="zh-CN" sz="5400" b="1" dirty="0">
                <a:solidFill>
                  <a:schemeClr val="tx2"/>
                </a:solidFill>
              </a:rPr>
              <a:t>8.  </a:t>
            </a:r>
            <a:r>
              <a:rPr kumimoji="1" lang="zh-CN" altLang="en-US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锁存器、触发器</a:t>
            </a:r>
            <a:endParaRPr kumimoji="1" lang="en-US" altLang="zh-CN" sz="4000" dirty="0">
              <a:solidFill>
                <a:schemeClr val="accent5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Picture 2" descr="https://timgsa.baidu.com/timg?image&amp;quality=80&amp;size=b9999_10000&amp;sec=1486706539526&amp;di=79ff7f14d79ab459b5a7e54209358ed7&amp;imgtype=0&amp;src=http%3A%2F%2Fb.hiphotos.baidu.com%2Fbaike%2Fs%3D220%2Fsign%3Db8f5950d0afa513d55aa6bdc0d6c554c%2F3b87e950352ac65c394266a2f9f2b21192138a9f.jpg">
            <a:extLst>
              <a:ext uri="{FF2B5EF4-FFF2-40B4-BE49-F238E27FC236}">
                <a16:creationId xmlns:a16="http://schemas.microsoft.com/office/drawing/2014/main" id="{0896B573-282D-4AFA-9564-A2762EF305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456" y="6012763"/>
            <a:ext cx="756000" cy="75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https://timgsa.baidu.com/timg?image&amp;quality=80&amp;size=b9999_10000&amp;sec=1486706601692&amp;di=6c9e3e11002e1601c2fcdf5329b5c70b&amp;imgtype=0&amp;src=http%3A%2F%2Fawb.img.xmtbang.com%2Fimg%2Fuploadnew%2F201510%2F23%2F760f1307425d46578fb2912eb3957857.jpg">
            <a:extLst>
              <a:ext uri="{FF2B5EF4-FFF2-40B4-BE49-F238E27FC236}">
                <a16:creationId xmlns:a16="http://schemas.microsoft.com/office/drawing/2014/main" id="{A070642B-EC3E-4C81-884F-F04CF364F8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992544" y="5961655"/>
            <a:ext cx="816309" cy="810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FC4B179F-B72E-43E9-A379-4B460D1C96C6}"/>
              </a:ext>
            </a:extLst>
          </p:cNvPr>
          <p:cNvSpPr txBox="1"/>
          <p:nvPr/>
        </p:nvSpPr>
        <p:spPr>
          <a:xfrm>
            <a:off x="2213306" y="6169532"/>
            <a:ext cx="2154502" cy="395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  <a:hlinkClick r:id="rId4"/>
              </a:rPr>
              <a:t>xgsun@fudan.edu.cn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7" name="Picture 2" descr="C:\Users\Sam2013\Desktop\孙晓光.png">
            <a:extLst>
              <a:ext uri="{FF2B5EF4-FFF2-40B4-BE49-F238E27FC236}">
                <a16:creationId xmlns:a16="http://schemas.microsoft.com/office/drawing/2014/main" id="{F0E5AE76-53E2-4AA6-BCA1-629086DBFB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3912" y="6110320"/>
            <a:ext cx="1872208" cy="543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6CB788AB-82C8-402B-9C15-0E1FF449FB9A}"/>
              </a:ext>
            </a:extLst>
          </p:cNvPr>
          <p:cNvSpPr txBox="1"/>
          <p:nvPr/>
        </p:nvSpPr>
        <p:spPr>
          <a:xfrm>
            <a:off x="8472264" y="6192434"/>
            <a:ext cx="13983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2024-10-13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2007454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双稳态电路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0" y="6093296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双非门反馈电路没有输入端，无法改变或控制。不实用。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A13F2068-6334-4496-B7F5-094E3C12D0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5578" y="1700808"/>
            <a:ext cx="2671196" cy="1977764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262BA88F-F507-476E-80BD-99DFAE3AA7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2665283" y="2341401"/>
            <a:ext cx="4109289" cy="1148387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FB53067C-A2C1-45E1-83EF-B836740DB141}"/>
              </a:ext>
            </a:extLst>
          </p:cNvPr>
          <p:cNvSpPr txBox="1"/>
          <p:nvPr/>
        </p:nvSpPr>
        <p:spPr>
          <a:xfrm>
            <a:off x="2702947" y="2276872"/>
            <a:ext cx="3241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rgbClr val="C00000"/>
                </a:solidFill>
              </a:rPr>
              <a:t>0</a:t>
            </a:r>
            <a:endParaRPr lang="zh-CN" altLang="en-US" sz="2000" dirty="0">
              <a:solidFill>
                <a:srgbClr val="C00000"/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D32B33B-2DBB-4B8E-A6E2-E925FEC343D6}"/>
              </a:ext>
            </a:extLst>
          </p:cNvPr>
          <p:cNvSpPr txBox="1"/>
          <p:nvPr/>
        </p:nvSpPr>
        <p:spPr>
          <a:xfrm>
            <a:off x="3858156" y="2276872"/>
            <a:ext cx="3241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rgbClr val="C00000"/>
                </a:solidFill>
              </a:rPr>
              <a:t>1</a:t>
            </a:r>
            <a:endParaRPr lang="zh-CN" altLang="en-US" sz="2000" dirty="0">
              <a:solidFill>
                <a:srgbClr val="C00000"/>
              </a:solidFill>
            </a:endParaRPr>
          </a:p>
        </p:txBody>
      </p: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FA3BD33A-4A38-42FA-9549-45E0B0B77082}"/>
              </a:ext>
            </a:extLst>
          </p:cNvPr>
          <p:cNvGrpSpPr/>
          <p:nvPr/>
        </p:nvGrpSpPr>
        <p:grpSpPr>
          <a:xfrm>
            <a:off x="2718511" y="4077072"/>
            <a:ext cx="8418049" cy="1977764"/>
            <a:chOff x="2311141" y="3584471"/>
            <a:chExt cx="8418049" cy="1977764"/>
          </a:xfrm>
        </p:grpSpPr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3C2AA119-E40E-4EB5-B59B-82EB1101BC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79428" y="3584471"/>
              <a:ext cx="2749762" cy="1977764"/>
            </a:xfrm>
            <a:prstGeom prst="rect">
              <a:avLst/>
            </a:prstGeom>
          </p:spPr>
        </p:pic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A229FDAA-F0B1-4D82-84E3-C8A64E88C2C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2311141" y="3977447"/>
              <a:ext cx="4144899" cy="1146810"/>
            </a:xfrm>
            <a:prstGeom prst="rect">
              <a:avLst/>
            </a:prstGeom>
          </p:spPr>
        </p:pic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2FCBE128-0D41-4CE8-8A51-F4F7334E2929}"/>
                </a:ext>
              </a:extLst>
            </p:cNvPr>
            <p:cNvSpPr txBox="1"/>
            <p:nvPr/>
          </p:nvSpPr>
          <p:spPr>
            <a:xfrm>
              <a:off x="3579044" y="3872503"/>
              <a:ext cx="32412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>
                  <a:solidFill>
                    <a:srgbClr val="C00000"/>
                  </a:solidFill>
                </a:rPr>
                <a:t>0</a:t>
              </a:r>
              <a:endParaRPr lang="zh-CN" altLang="en-US" sz="2000" dirty="0">
                <a:solidFill>
                  <a:srgbClr val="C00000"/>
                </a:solidFill>
              </a:endParaRP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4FE1BCDD-E65A-45EB-909C-BFCC80F42AED}"/>
                </a:ext>
              </a:extLst>
            </p:cNvPr>
            <p:cNvSpPr txBox="1"/>
            <p:nvPr/>
          </p:nvSpPr>
          <p:spPr>
            <a:xfrm>
              <a:off x="2350318" y="3883541"/>
              <a:ext cx="32412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>
                  <a:solidFill>
                    <a:srgbClr val="C00000"/>
                  </a:solidFill>
                </a:rPr>
                <a:t>1</a:t>
              </a:r>
              <a:endParaRPr lang="zh-CN" altLang="en-US" sz="2000" dirty="0">
                <a:solidFill>
                  <a:srgbClr val="C00000"/>
                </a:solidFill>
              </a:endParaRPr>
            </a:p>
          </p:txBody>
        </p: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F562589A-6A65-4A87-9D18-2E821DAA874B}"/>
                </a:ext>
              </a:extLst>
            </p:cNvPr>
            <p:cNvSpPr txBox="1"/>
            <p:nvPr/>
          </p:nvSpPr>
          <p:spPr>
            <a:xfrm>
              <a:off x="6017485" y="4055728"/>
              <a:ext cx="352982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1</a:t>
              </a:r>
              <a:endParaRPr lang="zh-CN" altLang="en-US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1CE00124-D902-42C1-A16F-C124EC20C257}"/>
                  </a:ext>
                </a:extLst>
              </p:cNvPr>
              <p:cNvSpPr txBox="1"/>
              <p:nvPr/>
            </p:nvSpPr>
            <p:spPr>
              <a:xfrm>
                <a:off x="3164920" y="2487853"/>
                <a:ext cx="53091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8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altLang="zh-CN" sz="18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1CE00124-D902-42C1-A16F-C124EC20C2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4920" y="2487853"/>
                <a:ext cx="530915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50E78486-E055-455C-A12A-82FA9CA091DC}"/>
                  </a:ext>
                </a:extLst>
              </p:cNvPr>
              <p:cNvSpPr txBox="1"/>
              <p:nvPr/>
            </p:nvSpPr>
            <p:spPr>
              <a:xfrm>
                <a:off x="4643428" y="2481676"/>
                <a:ext cx="53091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8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altLang="zh-CN" sz="18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50E78486-E055-455C-A12A-82FA9CA091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3428" y="2481676"/>
                <a:ext cx="530915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DB310472-D4A5-4015-BF6B-4DC99569288A}"/>
                  </a:ext>
                </a:extLst>
              </p:cNvPr>
              <p:cNvSpPr txBox="1"/>
              <p:nvPr/>
            </p:nvSpPr>
            <p:spPr>
              <a:xfrm>
                <a:off x="8914738" y="1840663"/>
                <a:ext cx="53091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8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altLang="zh-CN" sz="18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DB310472-D4A5-4015-BF6B-4DC9956928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4738" y="1840663"/>
                <a:ext cx="530915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DC45D8C0-57CE-4654-86BF-7BFF988AB605}"/>
                  </a:ext>
                </a:extLst>
              </p:cNvPr>
              <p:cNvSpPr txBox="1"/>
              <p:nvPr/>
            </p:nvSpPr>
            <p:spPr>
              <a:xfrm>
                <a:off x="8908426" y="3178773"/>
                <a:ext cx="53091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8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altLang="zh-CN" sz="18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DC45D8C0-57CE-4654-86BF-7BFF988AB6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8426" y="3178773"/>
                <a:ext cx="530915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连接符: 肘形 23">
            <a:extLst>
              <a:ext uri="{FF2B5EF4-FFF2-40B4-BE49-F238E27FC236}">
                <a16:creationId xmlns:a16="http://schemas.microsoft.com/office/drawing/2014/main" id="{5C2C9D90-09E1-4945-BB91-EE8E0B219D32}"/>
              </a:ext>
            </a:extLst>
          </p:cNvPr>
          <p:cNvCxnSpPr>
            <a:cxnSpLocks/>
          </p:cNvCxnSpPr>
          <p:nvPr/>
        </p:nvCxnSpPr>
        <p:spPr>
          <a:xfrm rot="5400000">
            <a:off x="4246596" y="1080030"/>
            <a:ext cx="12700" cy="3132000"/>
          </a:xfrm>
          <a:prstGeom prst="bentConnector3">
            <a:avLst>
              <a:gd name="adj1" fmla="val 6482213"/>
            </a:avLst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21B66F60-0074-4F1A-BB27-709F6844BFB3}"/>
              </a:ext>
            </a:extLst>
          </p:cNvPr>
          <p:cNvGrpSpPr/>
          <p:nvPr/>
        </p:nvGrpSpPr>
        <p:grpSpPr>
          <a:xfrm>
            <a:off x="4249651" y="1772816"/>
            <a:ext cx="6297387" cy="886464"/>
            <a:chOff x="3139031" y="1135964"/>
            <a:chExt cx="6297387" cy="886464"/>
          </a:xfrm>
        </p:grpSpPr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18FD3A8C-659D-4E41-849C-C1E8145F5AC6}"/>
                </a:ext>
              </a:extLst>
            </p:cNvPr>
            <p:cNvGrpSpPr/>
            <p:nvPr/>
          </p:nvGrpSpPr>
          <p:grpSpPr>
            <a:xfrm>
              <a:off x="3139031" y="1135964"/>
              <a:ext cx="2459300" cy="886464"/>
              <a:chOff x="1919728" y="1206392"/>
              <a:chExt cx="2459300" cy="886464"/>
            </a:xfrm>
          </p:grpSpPr>
          <p:cxnSp>
            <p:nvCxnSpPr>
              <p:cNvPr id="9" name="连接符: 肘形 8">
                <a:extLst>
                  <a:ext uri="{FF2B5EF4-FFF2-40B4-BE49-F238E27FC236}">
                    <a16:creationId xmlns:a16="http://schemas.microsoft.com/office/drawing/2014/main" id="{6FBC6F46-A4A0-46ED-A48B-169D6B4F66FB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H="1" flipV="1">
                <a:off x="2603728" y="760856"/>
                <a:ext cx="648000" cy="2016000"/>
              </a:xfrm>
              <a:prstGeom prst="bentConnector2">
                <a:avLst/>
              </a:prstGeom>
              <a:ln w="28575">
                <a:solidFill>
                  <a:schemeClr val="accent1"/>
                </a:solidFill>
                <a:head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3A26DF6D-3C7C-407D-AB8C-59CBDBD5A093}"/>
                  </a:ext>
                </a:extLst>
              </p:cNvPr>
              <p:cNvSpPr txBox="1"/>
              <p:nvPr/>
            </p:nvSpPr>
            <p:spPr>
              <a:xfrm>
                <a:off x="4040474" y="1206392"/>
                <a:ext cx="338554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200" dirty="0">
                    <a:solidFill>
                      <a:schemeClr val="accent1"/>
                    </a:solidFill>
                  </a:rPr>
                  <a:t>1</a:t>
                </a:r>
                <a:endParaRPr lang="zh-CN" altLang="en-US" sz="2200" dirty="0">
                  <a:solidFill>
                    <a:schemeClr val="accent1"/>
                  </a:solidFill>
                </a:endParaRPr>
              </a:p>
            </p:txBody>
          </p:sp>
        </p:grpSp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id="{89C5E7E5-0730-4574-AFAD-B26E9AF04C12}"/>
                </a:ext>
              </a:extLst>
            </p:cNvPr>
            <p:cNvCxnSpPr/>
            <p:nvPr/>
          </p:nvCxnSpPr>
          <p:spPr>
            <a:xfrm>
              <a:off x="9148386" y="1390336"/>
              <a:ext cx="288032" cy="0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9" name="连接符: 肘形 28">
            <a:extLst>
              <a:ext uri="{FF2B5EF4-FFF2-40B4-BE49-F238E27FC236}">
                <a16:creationId xmlns:a16="http://schemas.microsoft.com/office/drawing/2014/main" id="{87AEE0C6-8F41-43FB-A979-7CDED5E0410C}"/>
              </a:ext>
            </a:extLst>
          </p:cNvPr>
          <p:cNvCxnSpPr>
            <a:cxnSpLocks/>
          </p:cNvCxnSpPr>
          <p:nvPr/>
        </p:nvCxnSpPr>
        <p:spPr>
          <a:xfrm flipH="1" flipV="1">
            <a:off x="10230744" y="2902066"/>
            <a:ext cx="1" cy="437977"/>
          </a:xfrm>
          <a:prstGeom prst="straightConnector1">
            <a:avLst/>
          </a:prstGeom>
          <a:ln w="28575">
            <a:solidFill>
              <a:srgbClr val="FF0000"/>
            </a:solidFill>
            <a:head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连接符: 肘形 28">
            <a:extLst>
              <a:ext uri="{FF2B5EF4-FFF2-40B4-BE49-F238E27FC236}">
                <a16:creationId xmlns:a16="http://schemas.microsoft.com/office/drawing/2014/main" id="{70DB409D-0825-4940-B2F6-A4B1E42DACD8}"/>
              </a:ext>
            </a:extLst>
          </p:cNvPr>
          <p:cNvCxnSpPr>
            <a:cxnSpLocks/>
          </p:cNvCxnSpPr>
          <p:nvPr/>
        </p:nvCxnSpPr>
        <p:spPr>
          <a:xfrm flipH="1" flipV="1">
            <a:off x="8386798" y="2417655"/>
            <a:ext cx="1855167" cy="472532"/>
          </a:xfrm>
          <a:prstGeom prst="straightConnector1">
            <a:avLst/>
          </a:prstGeom>
          <a:ln w="28575">
            <a:solidFill>
              <a:srgbClr val="FF0000"/>
            </a:solidFill>
            <a:head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连接符: 肘形 28">
            <a:extLst>
              <a:ext uri="{FF2B5EF4-FFF2-40B4-BE49-F238E27FC236}">
                <a16:creationId xmlns:a16="http://schemas.microsoft.com/office/drawing/2014/main" id="{EFEF333C-F529-4E39-B8BD-A814D054927A}"/>
              </a:ext>
            </a:extLst>
          </p:cNvPr>
          <p:cNvCxnSpPr>
            <a:cxnSpLocks/>
          </p:cNvCxnSpPr>
          <p:nvPr/>
        </p:nvCxnSpPr>
        <p:spPr>
          <a:xfrm rot="10800000" flipV="1">
            <a:off x="8386799" y="2025329"/>
            <a:ext cx="581675" cy="392326"/>
          </a:xfrm>
          <a:prstGeom prst="bentConnector3">
            <a:avLst>
              <a:gd name="adj1" fmla="val 97257"/>
            </a:avLst>
          </a:prstGeom>
          <a:ln w="28575">
            <a:solidFill>
              <a:srgbClr val="FF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本框 40">
            <a:extLst>
              <a:ext uri="{FF2B5EF4-FFF2-40B4-BE49-F238E27FC236}">
                <a16:creationId xmlns:a16="http://schemas.microsoft.com/office/drawing/2014/main" id="{DB6D7C80-636E-46F1-B5DC-B190F9B62DE4}"/>
              </a:ext>
            </a:extLst>
          </p:cNvPr>
          <p:cNvSpPr txBox="1"/>
          <p:nvPr/>
        </p:nvSpPr>
        <p:spPr>
          <a:xfrm>
            <a:off x="681521" y="2348880"/>
            <a:ext cx="1584088" cy="11231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b="1" dirty="0"/>
              <a:t>稳态</a:t>
            </a:r>
            <a:r>
              <a:rPr lang="en-US" altLang="zh-CN" b="1" dirty="0"/>
              <a:t>1</a:t>
            </a:r>
            <a:endParaRPr lang="en-US" altLang="zh-CN" dirty="0"/>
          </a:p>
          <a:p>
            <a:pPr algn="ctr">
              <a:lnSpc>
                <a:spcPct val="150000"/>
              </a:lnSpc>
            </a:pPr>
            <a:r>
              <a:rPr lang="zh-CN" altLang="en-US" dirty="0"/>
              <a:t>“</a:t>
            </a:r>
            <a:r>
              <a:rPr lang="en-US" altLang="zh-CN" dirty="0">
                <a:solidFill>
                  <a:schemeClr val="accent1">
                    <a:lumMod val="75000"/>
                  </a:schemeClr>
                </a:solidFill>
              </a:rPr>
              <a:t>0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</a:rPr>
              <a:t>状态</a:t>
            </a:r>
            <a:r>
              <a:rPr lang="zh-CN" altLang="en-US" dirty="0"/>
              <a:t>”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567D6E99-09F8-4A05-B891-285ABF797381}"/>
              </a:ext>
            </a:extLst>
          </p:cNvPr>
          <p:cNvSpPr txBox="1"/>
          <p:nvPr/>
        </p:nvSpPr>
        <p:spPr>
          <a:xfrm>
            <a:off x="681521" y="4505627"/>
            <a:ext cx="1584088" cy="11231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b="1" dirty="0"/>
              <a:t>稳态</a:t>
            </a:r>
            <a:r>
              <a:rPr lang="en-US" altLang="zh-CN" b="1" dirty="0"/>
              <a:t>2</a:t>
            </a:r>
            <a:endParaRPr lang="en-US" altLang="zh-CN" dirty="0"/>
          </a:p>
          <a:p>
            <a:pPr algn="ctr">
              <a:lnSpc>
                <a:spcPct val="150000"/>
              </a:lnSpc>
            </a:pPr>
            <a:r>
              <a:rPr lang="zh-CN" altLang="en-US" dirty="0"/>
              <a:t>“</a:t>
            </a:r>
            <a:r>
              <a:rPr lang="en-US" altLang="zh-CN" dirty="0">
                <a:solidFill>
                  <a:schemeClr val="accent1">
                    <a:lumMod val="75000"/>
                  </a:schemeClr>
                </a:solidFill>
              </a:rPr>
              <a:t>1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</a:rPr>
              <a:t>状态</a:t>
            </a:r>
            <a:r>
              <a:rPr lang="zh-CN" altLang="en-US" dirty="0"/>
              <a:t>”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4126EDC0-1409-4DD2-8428-30ABF4ED85BF}"/>
              </a:ext>
            </a:extLst>
          </p:cNvPr>
          <p:cNvSpPr txBox="1"/>
          <p:nvPr/>
        </p:nvSpPr>
        <p:spPr>
          <a:xfrm>
            <a:off x="0" y="951111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/>
              <a:t>电路具有</a:t>
            </a:r>
            <a:r>
              <a:rPr lang="en-US" altLang="zh-CN" b="1" dirty="0"/>
              <a:t>0</a:t>
            </a:r>
            <a:r>
              <a:rPr lang="zh-CN" altLang="en-US" b="1" dirty="0"/>
              <a:t>、</a:t>
            </a:r>
            <a:r>
              <a:rPr lang="en-US" altLang="zh-CN" b="1" dirty="0"/>
              <a:t>1</a:t>
            </a:r>
            <a:r>
              <a:rPr lang="zh-CN" altLang="en-US" b="1" dirty="0"/>
              <a:t>两种逻辑状态，一旦进入其中一种状态，就能长期保持不变</a:t>
            </a:r>
            <a:r>
              <a:rPr lang="zh-CN" altLang="en-US" dirty="0"/>
              <a:t>。</a:t>
            </a:r>
            <a:endParaRPr lang="en-US" altLang="zh-CN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AB27C7A-21D6-4EB9-BA4E-8C25E21CEC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8E7B1-3FC2-4821-B144-3AA6EF938D0A}" type="slidenum">
              <a:rPr lang="zh-CN" altLang="en-US" sz="1400" b="1" smtClean="0"/>
              <a:pPr/>
              <a:t>10</a:t>
            </a:fld>
            <a:r>
              <a:rPr lang="zh-CN" altLang="en-US"/>
              <a:t> </a:t>
            </a:r>
            <a:r>
              <a:rPr lang="en-US" altLang="zh-CN"/>
              <a:t>/ 52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40584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CD9E83F4-79F9-4DB9-987A-5B8F63663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更简单的双稳态电路</a:t>
            </a: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C074B7C6-24EC-42ED-A4A5-4B3198FDBF3A}"/>
              </a:ext>
            </a:extLst>
          </p:cNvPr>
          <p:cNvGrpSpPr/>
          <p:nvPr/>
        </p:nvGrpSpPr>
        <p:grpSpPr>
          <a:xfrm>
            <a:off x="1196498" y="1916832"/>
            <a:ext cx="3817410" cy="1004020"/>
            <a:chOff x="982446" y="2564904"/>
            <a:chExt cx="3817410" cy="1004020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E8F2673F-A1DA-4FE6-BBE9-46D81601F03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51584" y="2780928"/>
              <a:ext cx="1469744" cy="787996"/>
            </a:xfrm>
            <a:prstGeom prst="rect">
              <a:avLst/>
            </a:prstGeom>
          </p:spPr>
        </p:pic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5974C59A-497A-4C5A-9B5F-3D3F33F658DF}"/>
                </a:ext>
              </a:extLst>
            </p:cNvPr>
            <p:cNvCxnSpPr>
              <a:cxnSpLocks/>
            </p:cNvCxnSpPr>
            <p:nvPr/>
          </p:nvCxnSpPr>
          <p:spPr>
            <a:xfrm>
              <a:off x="3719736" y="3169316"/>
              <a:ext cx="1080000" cy="0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23C1D87B-9D47-4A56-8809-8394491C764F}"/>
                </a:ext>
              </a:extLst>
            </p:cNvPr>
            <p:cNvCxnSpPr>
              <a:cxnSpLocks/>
            </p:cNvCxnSpPr>
            <p:nvPr/>
          </p:nvCxnSpPr>
          <p:spPr>
            <a:xfrm>
              <a:off x="1872396" y="3002562"/>
              <a:ext cx="576000" cy="0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EE36C30D-CA2D-47A4-B40A-617A7320327F}"/>
                </a:ext>
              </a:extLst>
            </p:cNvPr>
            <p:cNvCxnSpPr>
              <a:cxnSpLocks/>
            </p:cNvCxnSpPr>
            <p:nvPr/>
          </p:nvCxnSpPr>
          <p:spPr>
            <a:xfrm>
              <a:off x="1337862" y="3345772"/>
              <a:ext cx="1080000" cy="0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连接符: 肘形 5">
              <a:extLst>
                <a:ext uri="{FF2B5EF4-FFF2-40B4-BE49-F238E27FC236}">
                  <a16:creationId xmlns:a16="http://schemas.microsoft.com/office/drawing/2014/main" id="{6F69B438-3EF2-44CE-9FF3-8F73206E7439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3003474" y="1880647"/>
              <a:ext cx="164220" cy="2420432"/>
            </a:xfrm>
            <a:prstGeom prst="bentConnector3">
              <a:avLst>
                <a:gd name="adj1" fmla="val 481743"/>
              </a:avLst>
            </a:prstGeom>
            <a:ln w="28575">
              <a:solidFill>
                <a:srgbClr val="FF0000"/>
              </a:solidFill>
              <a:head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A6FDB334-0166-4E06-946E-14936EFBE94F}"/>
                </a:ext>
              </a:extLst>
            </p:cNvPr>
            <p:cNvSpPr txBox="1"/>
            <p:nvPr/>
          </p:nvSpPr>
          <p:spPr>
            <a:xfrm>
              <a:off x="4461302" y="2636912"/>
              <a:ext cx="33855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200" dirty="0">
                  <a:solidFill>
                    <a:schemeClr val="accent1"/>
                  </a:solidFill>
                </a:rPr>
                <a:t>1</a:t>
              </a:r>
              <a:endParaRPr lang="zh-CN" altLang="en-US" sz="2200" dirty="0">
                <a:solidFill>
                  <a:schemeClr val="accent1"/>
                </a:solidFill>
              </a:endParaRP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CF07CA6F-F68D-496F-8DB6-372A45FB51D7}"/>
                </a:ext>
              </a:extLst>
            </p:cNvPr>
            <p:cNvSpPr txBox="1"/>
            <p:nvPr/>
          </p:nvSpPr>
          <p:spPr>
            <a:xfrm>
              <a:off x="1487488" y="2564904"/>
              <a:ext cx="33855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200" dirty="0">
                  <a:solidFill>
                    <a:schemeClr val="accent1"/>
                  </a:solidFill>
                </a:rPr>
                <a:t>1</a:t>
              </a:r>
              <a:endParaRPr lang="zh-CN" altLang="en-US" sz="2200" dirty="0">
                <a:solidFill>
                  <a:schemeClr val="accent1"/>
                </a:solidFill>
              </a:endParaRP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AA2B9D53-8408-4AEB-BB74-E966B6D5BD3A}"/>
                </a:ext>
              </a:extLst>
            </p:cNvPr>
            <p:cNvSpPr txBox="1"/>
            <p:nvPr/>
          </p:nvSpPr>
          <p:spPr>
            <a:xfrm>
              <a:off x="982446" y="3128128"/>
              <a:ext cx="33855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200" dirty="0"/>
                <a:t>0</a:t>
              </a:r>
              <a:endParaRPr lang="zh-CN" altLang="en-US" sz="2200" dirty="0"/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8DC3E108-1007-4812-BA3B-6110D6325729}"/>
              </a:ext>
            </a:extLst>
          </p:cNvPr>
          <p:cNvGrpSpPr/>
          <p:nvPr/>
        </p:nvGrpSpPr>
        <p:grpSpPr>
          <a:xfrm>
            <a:off x="7030132" y="1916832"/>
            <a:ext cx="3817410" cy="1004020"/>
            <a:chOff x="982446" y="2564904"/>
            <a:chExt cx="3817410" cy="1004020"/>
          </a:xfrm>
        </p:grpSpPr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49CC159F-3EDA-40DB-884C-808498BE7D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51584" y="2780928"/>
              <a:ext cx="1469744" cy="787996"/>
            </a:xfrm>
            <a:prstGeom prst="rect">
              <a:avLst/>
            </a:prstGeom>
          </p:spPr>
        </p:pic>
        <p:cxnSp>
          <p:nvCxnSpPr>
            <p:cNvPr id="19" name="直接连接符 18">
              <a:extLst>
                <a:ext uri="{FF2B5EF4-FFF2-40B4-BE49-F238E27FC236}">
                  <a16:creationId xmlns:a16="http://schemas.microsoft.com/office/drawing/2014/main" id="{A10A679E-C53B-4B23-8F58-7C6A38E68838}"/>
                </a:ext>
              </a:extLst>
            </p:cNvPr>
            <p:cNvCxnSpPr>
              <a:cxnSpLocks/>
            </p:cNvCxnSpPr>
            <p:nvPr/>
          </p:nvCxnSpPr>
          <p:spPr>
            <a:xfrm>
              <a:off x="3719736" y="3169316"/>
              <a:ext cx="1080000" cy="0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41120F10-5A86-4FB3-A18B-EF139D193B3A}"/>
                </a:ext>
              </a:extLst>
            </p:cNvPr>
            <p:cNvCxnSpPr>
              <a:cxnSpLocks/>
            </p:cNvCxnSpPr>
            <p:nvPr/>
          </p:nvCxnSpPr>
          <p:spPr>
            <a:xfrm>
              <a:off x="1872396" y="3002562"/>
              <a:ext cx="576000" cy="0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CBEFF425-6822-473F-B199-BA356297F137}"/>
                </a:ext>
              </a:extLst>
            </p:cNvPr>
            <p:cNvCxnSpPr>
              <a:cxnSpLocks/>
            </p:cNvCxnSpPr>
            <p:nvPr/>
          </p:nvCxnSpPr>
          <p:spPr>
            <a:xfrm>
              <a:off x="1337862" y="3345772"/>
              <a:ext cx="1080000" cy="0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连接符: 肘形 21">
              <a:extLst>
                <a:ext uri="{FF2B5EF4-FFF2-40B4-BE49-F238E27FC236}">
                  <a16:creationId xmlns:a16="http://schemas.microsoft.com/office/drawing/2014/main" id="{6708E474-B879-4038-AEE8-2DACCCF5D799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3003474" y="1880647"/>
              <a:ext cx="164220" cy="2420432"/>
            </a:xfrm>
            <a:prstGeom prst="bentConnector3">
              <a:avLst>
                <a:gd name="adj1" fmla="val 481743"/>
              </a:avLst>
            </a:prstGeom>
            <a:ln w="28575">
              <a:solidFill>
                <a:srgbClr val="FF0000"/>
              </a:solidFill>
              <a:head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819F0BAE-3FDF-4E92-85D6-3F6BA91ED937}"/>
                </a:ext>
              </a:extLst>
            </p:cNvPr>
            <p:cNvSpPr txBox="1"/>
            <p:nvPr/>
          </p:nvSpPr>
          <p:spPr>
            <a:xfrm>
              <a:off x="4461302" y="2636912"/>
              <a:ext cx="33855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200" dirty="0">
                  <a:solidFill>
                    <a:schemeClr val="accent1"/>
                  </a:solidFill>
                </a:rPr>
                <a:t>0</a:t>
              </a:r>
              <a:endParaRPr lang="zh-CN" altLang="en-US" sz="2200" dirty="0">
                <a:solidFill>
                  <a:schemeClr val="accent1"/>
                </a:solidFill>
              </a:endParaRPr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A024FB51-396A-459E-9EFC-0F9DB53D7599}"/>
                </a:ext>
              </a:extLst>
            </p:cNvPr>
            <p:cNvSpPr txBox="1"/>
            <p:nvPr/>
          </p:nvSpPr>
          <p:spPr>
            <a:xfrm>
              <a:off x="1487488" y="2564904"/>
              <a:ext cx="33855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200" dirty="0">
                  <a:solidFill>
                    <a:schemeClr val="accent1"/>
                  </a:solidFill>
                </a:rPr>
                <a:t>0</a:t>
              </a:r>
              <a:endParaRPr lang="zh-CN" altLang="en-US" sz="2200" dirty="0">
                <a:solidFill>
                  <a:schemeClr val="accent1"/>
                </a:solidFill>
              </a:endParaRPr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81253F3E-C66C-40BD-8E0D-489ACEB7D8CA}"/>
                </a:ext>
              </a:extLst>
            </p:cNvPr>
            <p:cNvSpPr txBox="1"/>
            <p:nvPr/>
          </p:nvSpPr>
          <p:spPr>
            <a:xfrm>
              <a:off x="982446" y="3128128"/>
              <a:ext cx="33855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200" dirty="0"/>
                <a:t>0</a:t>
              </a:r>
              <a:endParaRPr lang="zh-CN" altLang="en-US" sz="2200" dirty="0"/>
            </a:p>
          </p:txBody>
        </p: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AE4B2892-271B-420D-BEA2-C021BE3B591C}"/>
              </a:ext>
            </a:extLst>
          </p:cNvPr>
          <p:cNvGrpSpPr/>
          <p:nvPr/>
        </p:nvGrpSpPr>
        <p:grpSpPr>
          <a:xfrm>
            <a:off x="1197484" y="4657228"/>
            <a:ext cx="9651044" cy="1004020"/>
            <a:chOff x="1197484" y="3280892"/>
            <a:chExt cx="9651044" cy="1004020"/>
          </a:xfrm>
        </p:grpSpPr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66E43692-3AAF-474A-B06C-FAE152DEC891}"/>
                </a:ext>
              </a:extLst>
            </p:cNvPr>
            <p:cNvGrpSpPr/>
            <p:nvPr/>
          </p:nvGrpSpPr>
          <p:grpSpPr>
            <a:xfrm>
              <a:off x="1197484" y="3280892"/>
              <a:ext cx="3817410" cy="994111"/>
              <a:chOff x="982446" y="2564904"/>
              <a:chExt cx="3817410" cy="994111"/>
            </a:xfrm>
          </p:grpSpPr>
          <p:cxnSp>
            <p:nvCxnSpPr>
              <p:cNvPr id="28" name="直接连接符 27">
                <a:extLst>
                  <a:ext uri="{FF2B5EF4-FFF2-40B4-BE49-F238E27FC236}">
                    <a16:creationId xmlns:a16="http://schemas.microsoft.com/office/drawing/2014/main" id="{959C52EE-EB44-4DA2-B686-BC19D86203B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19736" y="3174926"/>
                <a:ext cx="1080000" cy="0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接连接符 28">
                <a:extLst>
                  <a:ext uri="{FF2B5EF4-FFF2-40B4-BE49-F238E27FC236}">
                    <a16:creationId xmlns:a16="http://schemas.microsoft.com/office/drawing/2014/main" id="{CAFE19C2-8BA3-4AF9-B849-566E0E3C378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72396" y="3002562"/>
                <a:ext cx="576000" cy="0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接连接符 29">
                <a:extLst>
                  <a:ext uri="{FF2B5EF4-FFF2-40B4-BE49-F238E27FC236}">
                    <a16:creationId xmlns:a16="http://schemas.microsoft.com/office/drawing/2014/main" id="{B295A860-70C9-4663-8FE4-CC928CDC7F2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37862" y="3345772"/>
                <a:ext cx="1080000" cy="0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连接符: 肘形 30">
                <a:extLst>
                  <a:ext uri="{FF2B5EF4-FFF2-40B4-BE49-F238E27FC236}">
                    <a16:creationId xmlns:a16="http://schemas.microsoft.com/office/drawing/2014/main" id="{6F28D8C9-B86F-466F-8CAD-FB219F5E140D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3003474" y="1880647"/>
                <a:ext cx="164220" cy="2420432"/>
              </a:xfrm>
              <a:prstGeom prst="bentConnector3">
                <a:avLst>
                  <a:gd name="adj1" fmla="val 481743"/>
                </a:avLst>
              </a:prstGeom>
              <a:ln w="28575">
                <a:solidFill>
                  <a:srgbClr val="FF0000"/>
                </a:solidFill>
                <a:head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656B5DC0-8472-4D2D-84B1-AC4197575352}"/>
                  </a:ext>
                </a:extLst>
              </p:cNvPr>
              <p:cNvSpPr txBox="1"/>
              <p:nvPr/>
            </p:nvSpPr>
            <p:spPr>
              <a:xfrm>
                <a:off x="4461302" y="2636912"/>
                <a:ext cx="338554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200" dirty="0">
                    <a:solidFill>
                      <a:schemeClr val="accent1"/>
                    </a:solidFill>
                  </a:rPr>
                  <a:t>1</a:t>
                </a:r>
                <a:endParaRPr lang="zh-CN" altLang="en-US" sz="2200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E32FB99B-4707-4DBB-9286-38E5A8F87C7D}"/>
                  </a:ext>
                </a:extLst>
              </p:cNvPr>
              <p:cNvSpPr txBox="1"/>
              <p:nvPr/>
            </p:nvSpPr>
            <p:spPr>
              <a:xfrm>
                <a:off x="1487488" y="2564904"/>
                <a:ext cx="338554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200" dirty="0">
                    <a:solidFill>
                      <a:schemeClr val="accent1"/>
                    </a:solidFill>
                  </a:rPr>
                  <a:t>1</a:t>
                </a:r>
                <a:endParaRPr lang="zh-CN" altLang="en-US" sz="2200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39C7008D-7186-48B8-AAD0-3E414E1DC8E8}"/>
                  </a:ext>
                </a:extLst>
              </p:cNvPr>
              <p:cNvSpPr txBox="1"/>
              <p:nvPr/>
            </p:nvSpPr>
            <p:spPr>
              <a:xfrm>
                <a:off x="982446" y="3128128"/>
                <a:ext cx="338554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200" dirty="0"/>
                  <a:t>1</a:t>
                </a:r>
                <a:endParaRPr lang="zh-CN" altLang="en-US" sz="2200" dirty="0"/>
              </a:p>
            </p:txBody>
          </p:sp>
        </p:grpSp>
        <p:grpSp>
          <p:nvGrpSpPr>
            <p:cNvPr id="35" name="组合 34">
              <a:extLst>
                <a:ext uri="{FF2B5EF4-FFF2-40B4-BE49-F238E27FC236}">
                  <a16:creationId xmlns:a16="http://schemas.microsoft.com/office/drawing/2014/main" id="{DC2E2FFA-0E2D-46FC-AE93-B066AE7B4E30}"/>
                </a:ext>
              </a:extLst>
            </p:cNvPr>
            <p:cNvGrpSpPr/>
            <p:nvPr/>
          </p:nvGrpSpPr>
          <p:grpSpPr>
            <a:xfrm>
              <a:off x="7031118" y="3280892"/>
              <a:ext cx="3817410" cy="994111"/>
              <a:chOff x="982446" y="2564904"/>
              <a:chExt cx="3817410" cy="994111"/>
            </a:xfrm>
          </p:grpSpPr>
          <p:cxnSp>
            <p:nvCxnSpPr>
              <p:cNvPr id="37" name="直接连接符 36">
                <a:extLst>
                  <a:ext uri="{FF2B5EF4-FFF2-40B4-BE49-F238E27FC236}">
                    <a16:creationId xmlns:a16="http://schemas.microsoft.com/office/drawing/2014/main" id="{6E22E067-9096-413A-8B0C-BFD782D719B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19736" y="3174926"/>
                <a:ext cx="1080000" cy="0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直接连接符 37">
                <a:extLst>
                  <a:ext uri="{FF2B5EF4-FFF2-40B4-BE49-F238E27FC236}">
                    <a16:creationId xmlns:a16="http://schemas.microsoft.com/office/drawing/2014/main" id="{610E83D8-8F16-42CA-A2DA-DC93BFF8AE1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72396" y="3002562"/>
                <a:ext cx="576000" cy="0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直接连接符 38">
                <a:extLst>
                  <a:ext uri="{FF2B5EF4-FFF2-40B4-BE49-F238E27FC236}">
                    <a16:creationId xmlns:a16="http://schemas.microsoft.com/office/drawing/2014/main" id="{A8170921-3BAD-47A3-A880-5EDCC23052B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37862" y="3345772"/>
                <a:ext cx="1080000" cy="0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连接符: 肘形 39">
                <a:extLst>
                  <a:ext uri="{FF2B5EF4-FFF2-40B4-BE49-F238E27FC236}">
                    <a16:creationId xmlns:a16="http://schemas.microsoft.com/office/drawing/2014/main" id="{E7C3DE29-F694-47BF-A839-8CB100BCE221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3003474" y="1880647"/>
                <a:ext cx="164220" cy="2420432"/>
              </a:xfrm>
              <a:prstGeom prst="bentConnector3">
                <a:avLst>
                  <a:gd name="adj1" fmla="val 481743"/>
                </a:avLst>
              </a:prstGeom>
              <a:ln w="28575">
                <a:solidFill>
                  <a:srgbClr val="FF0000"/>
                </a:solidFill>
                <a:head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3BE00E6E-11D1-42F5-BCE2-ABB3A3F56061}"/>
                  </a:ext>
                </a:extLst>
              </p:cNvPr>
              <p:cNvSpPr txBox="1"/>
              <p:nvPr/>
            </p:nvSpPr>
            <p:spPr>
              <a:xfrm>
                <a:off x="4461302" y="2636912"/>
                <a:ext cx="338554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200" dirty="0">
                    <a:solidFill>
                      <a:schemeClr val="accent1"/>
                    </a:solidFill>
                  </a:rPr>
                  <a:t>0</a:t>
                </a:r>
                <a:endParaRPr lang="zh-CN" altLang="en-US" sz="2200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030C4CF6-76C2-430D-9B28-F4F80AFFBB32}"/>
                  </a:ext>
                </a:extLst>
              </p:cNvPr>
              <p:cNvSpPr txBox="1"/>
              <p:nvPr/>
            </p:nvSpPr>
            <p:spPr>
              <a:xfrm>
                <a:off x="1487488" y="2564904"/>
                <a:ext cx="338554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200" dirty="0">
                    <a:solidFill>
                      <a:schemeClr val="accent1"/>
                    </a:solidFill>
                  </a:rPr>
                  <a:t>0</a:t>
                </a:r>
                <a:endParaRPr lang="zh-CN" altLang="en-US" sz="2200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3512472E-68AC-45A6-BB7D-0C9D8202D3A3}"/>
                  </a:ext>
                </a:extLst>
              </p:cNvPr>
              <p:cNvSpPr txBox="1"/>
              <p:nvPr/>
            </p:nvSpPr>
            <p:spPr>
              <a:xfrm>
                <a:off x="982446" y="3128128"/>
                <a:ext cx="338554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200" dirty="0"/>
                  <a:t>1</a:t>
                </a:r>
                <a:endParaRPr lang="zh-CN" altLang="en-US" sz="2200" dirty="0"/>
              </a:p>
            </p:txBody>
          </p:sp>
        </p:grpSp>
        <p:pic>
          <p:nvPicPr>
            <p:cNvPr id="45" name="图片 44">
              <a:extLst>
                <a:ext uri="{FF2B5EF4-FFF2-40B4-BE49-F238E27FC236}">
                  <a16:creationId xmlns:a16="http://schemas.microsoft.com/office/drawing/2014/main" id="{3CA75223-E840-45C8-8264-B3E01D3048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63917" y="3501193"/>
              <a:ext cx="1461766" cy="783719"/>
            </a:xfrm>
            <a:prstGeom prst="rect">
              <a:avLst/>
            </a:prstGeom>
          </p:spPr>
        </p:pic>
        <p:pic>
          <p:nvPicPr>
            <p:cNvPr id="47" name="图片 46">
              <a:extLst>
                <a:ext uri="{FF2B5EF4-FFF2-40B4-BE49-F238E27FC236}">
                  <a16:creationId xmlns:a16="http://schemas.microsoft.com/office/drawing/2014/main" id="{15FE0779-EB33-4A7F-97B6-0949F3A9996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93998" y="3501193"/>
              <a:ext cx="1461766" cy="783719"/>
            </a:xfrm>
            <a:prstGeom prst="rect">
              <a:avLst/>
            </a:prstGeom>
          </p:spPr>
        </p:pic>
      </p:grpSp>
      <p:sp>
        <p:nvSpPr>
          <p:cNvPr id="12" name="灯片编号占位符 11">
            <a:extLst>
              <a:ext uri="{FF2B5EF4-FFF2-40B4-BE49-F238E27FC236}">
                <a16:creationId xmlns:a16="http://schemas.microsoft.com/office/drawing/2014/main" id="{127B9D20-B5E3-48D1-A575-3D9C53A65D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8E7B1-3FC2-4821-B144-3AA6EF938D0A}" type="slidenum">
              <a:rPr lang="zh-CN" altLang="en-US" sz="1400" b="1" smtClean="0"/>
              <a:pPr/>
              <a:t>11</a:t>
            </a:fld>
            <a:r>
              <a:rPr lang="zh-CN" altLang="en-US"/>
              <a:t> </a:t>
            </a:r>
            <a:r>
              <a:rPr lang="en-US" altLang="zh-CN"/>
              <a:t>/ 52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68057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3">
            <a:extLst>
              <a:ext uri="{FF2B5EF4-FFF2-40B4-BE49-F238E27FC236}">
                <a16:creationId xmlns:a16="http://schemas.microsoft.com/office/drawing/2014/main" id="{1D5A1702-C1EC-44A9-9413-632C2D7F44F1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5">
              <a:lumMod val="20000"/>
              <a:lumOff val="80000"/>
              <a:alpha val="50196"/>
            </a:schemeClr>
          </a:solidFill>
        </p:spPr>
        <p:txBody>
          <a:bodyPr/>
          <a:lstStyle/>
          <a:p>
            <a:r>
              <a:rPr lang="zh-CN" altLang="en-US" dirty="0"/>
              <a:t>锁存器的</a:t>
            </a:r>
            <a:r>
              <a:rPr lang="zh-CN" altLang="en-US" b="1" dirty="0"/>
              <a:t>基本特性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D621790D-45B5-4E4F-9C1D-0C18B04E41B1}"/>
              </a:ext>
            </a:extLst>
          </p:cNvPr>
          <p:cNvGrpSpPr/>
          <p:nvPr/>
        </p:nvGrpSpPr>
        <p:grpSpPr>
          <a:xfrm>
            <a:off x="1026531" y="2924944"/>
            <a:ext cx="9952943" cy="3454644"/>
            <a:chOff x="1026531" y="2924944"/>
            <a:chExt cx="9952943" cy="345464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文本框 2"/>
                <p:cNvSpPr txBox="1"/>
                <p:nvPr/>
              </p:nvSpPr>
              <p:spPr>
                <a:xfrm>
                  <a:off x="1026531" y="2924944"/>
                  <a:ext cx="9952943" cy="14478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marL="457200" indent="-457200">
                    <a:lnSpc>
                      <a:spcPct val="200000"/>
                    </a:lnSpc>
                    <a:buFont typeface="+mj-ea"/>
                    <a:buAutoNum type="circleNumDbPlain"/>
                  </a:pPr>
                  <a:r>
                    <a:rPr lang="zh-CN" altLang="en-US" b="1" dirty="0"/>
                    <a:t>具有两个稳定的状态</a:t>
                  </a:r>
                  <a:r>
                    <a:rPr lang="zh-CN" altLang="en-US" dirty="0"/>
                    <a:t>：</a:t>
                  </a:r>
                  <a:r>
                    <a:rPr lang="en-US" altLang="zh-CN" dirty="0"/>
                    <a:t>”</a:t>
                  </a:r>
                  <a:r>
                    <a:rPr lang="en-US" altLang="zh-CN" b="1" dirty="0">
                      <a:solidFill>
                        <a:srgbClr val="0070C0"/>
                      </a:solidFill>
                    </a:rPr>
                    <a:t>1</a:t>
                  </a:r>
                  <a:r>
                    <a:rPr lang="en-US" altLang="zh-CN" dirty="0"/>
                    <a:t>”</a:t>
                  </a:r>
                  <a:r>
                    <a:rPr lang="zh-CN" altLang="en-US" dirty="0"/>
                    <a:t>状态 </a:t>
                  </a:r>
                  <a:r>
                    <a:rPr lang="en-US" altLang="zh-CN" dirty="0"/>
                    <a:t>(</a:t>
                  </a:r>
                  <a14:m>
                    <m:oMath xmlns:m="http://schemas.openxmlformats.org/officeDocument/2006/math">
                      <m:r>
                        <a:rPr lang="en-US" altLang="zh-CN" b="1" i="1" dirty="0">
                          <a:latin typeface="Cambria Math" panose="02040503050406030204" pitchFamily="18" charset="0"/>
                        </a:rPr>
                        <m:t>𝑸</m:t>
                      </m:r>
                    </m:oMath>
                  </a14:m>
                  <a:r>
                    <a:rPr lang="en-US" altLang="zh-CN" b="1" dirty="0"/>
                    <a:t>=1</a:t>
                  </a:r>
                  <a:r>
                    <a:rPr lang="en-US" altLang="zh-CN" dirty="0"/>
                    <a:t>, </a:t>
                  </a:r>
                  <a14:m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altLang="zh-CN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</m:acc>
                    </m:oMath>
                  </a14:m>
                  <a:r>
                    <a:rPr lang="en-US" altLang="zh-CN" dirty="0"/>
                    <a:t>=0)</a:t>
                  </a:r>
                  <a:r>
                    <a:rPr lang="zh-CN" altLang="en-US" dirty="0"/>
                    <a:t>、</a:t>
                  </a:r>
                  <a:r>
                    <a:rPr lang="en-US" altLang="zh-CN" dirty="0"/>
                    <a:t>”</a:t>
                  </a:r>
                  <a:r>
                    <a:rPr lang="en-US" altLang="zh-CN" b="1" dirty="0">
                      <a:solidFill>
                        <a:srgbClr val="0070C0"/>
                      </a:solidFill>
                    </a:rPr>
                    <a:t>0</a:t>
                  </a:r>
                  <a:r>
                    <a:rPr lang="en-US" altLang="zh-CN" dirty="0"/>
                    <a:t>”</a:t>
                  </a:r>
                  <a:r>
                    <a:rPr lang="zh-CN" altLang="en-US" dirty="0"/>
                    <a:t>状态 </a:t>
                  </a:r>
                  <a:r>
                    <a:rPr lang="en-US" altLang="zh-CN" dirty="0"/>
                    <a:t>(</a:t>
                  </a:r>
                  <a14:m>
                    <m:oMath xmlns:m="http://schemas.openxmlformats.org/officeDocument/2006/math">
                      <m:r>
                        <a:rPr lang="en-US" altLang="zh-CN" b="1" i="1" dirty="0">
                          <a:latin typeface="Cambria Math" panose="02040503050406030204" pitchFamily="18" charset="0"/>
                        </a:rPr>
                        <m:t>𝑸</m:t>
                      </m:r>
                    </m:oMath>
                  </a14:m>
                  <a:r>
                    <a:rPr lang="en-US" altLang="zh-CN" b="1" dirty="0"/>
                    <a:t>=0</a:t>
                  </a:r>
                  <a:r>
                    <a:rPr lang="en-US" altLang="zh-CN" dirty="0"/>
                    <a:t>, </a:t>
                  </a:r>
                  <a14:m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</m:acc>
                    </m:oMath>
                  </a14:m>
                  <a:r>
                    <a:rPr lang="en-US" altLang="zh-CN" dirty="0"/>
                    <a:t>=1)</a:t>
                  </a:r>
                </a:p>
                <a:p>
                  <a:pPr marL="457200" indent="-457200">
                    <a:lnSpc>
                      <a:spcPct val="200000"/>
                    </a:lnSpc>
                    <a:buFont typeface="+mj-ea"/>
                    <a:buAutoNum type="circleNumDbPlain"/>
                  </a:pPr>
                  <a:r>
                    <a:rPr lang="zh-CN" altLang="en-US" dirty="0"/>
                    <a:t>在输入信号的作用下，可以从</a:t>
                  </a:r>
                  <a:r>
                    <a:rPr lang="zh-CN" altLang="en-US" b="1" dirty="0"/>
                    <a:t>一个</a:t>
                  </a:r>
                  <a:r>
                    <a:rPr lang="zh-CN" altLang="en-US" b="1" u="sng" dirty="0"/>
                    <a:t>稳定状态</a:t>
                  </a:r>
                  <a:r>
                    <a:rPr lang="zh-CN" altLang="en-US" dirty="0"/>
                    <a:t>转换到</a:t>
                  </a:r>
                  <a:r>
                    <a:rPr lang="zh-CN" altLang="en-US" b="1" dirty="0"/>
                    <a:t>另一个</a:t>
                  </a:r>
                  <a:r>
                    <a:rPr lang="zh-CN" altLang="en-US" b="1" u="sng" dirty="0"/>
                    <a:t>稳定状态</a:t>
                  </a:r>
                  <a:r>
                    <a:rPr lang="zh-CN" altLang="en-US" dirty="0"/>
                    <a:t>。</a:t>
                  </a:r>
                </a:p>
              </p:txBody>
            </p:sp>
          </mc:Choice>
          <mc:Fallback xmlns="">
            <p:sp>
              <p:nvSpPr>
                <p:cNvPr id="3" name="文本框 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6531" y="2924944"/>
                  <a:ext cx="9952943" cy="1447832"/>
                </a:xfrm>
                <a:prstGeom prst="rect">
                  <a:avLst/>
                </a:prstGeom>
                <a:blipFill>
                  <a:blip r:embed="rId2"/>
                  <a:stretch>
                    <a:fillRect l="-612" b="-8017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文本框 13"/>
                <p:cNvSpPr txBox="1"/>
                <p:nvPr/>
              </p:nvSpPr>
              <p:spPr>
                <a:xfrm>
                  <a:off x="2364469" y="4509120"/>
                  <a:ext cx="6909264" cy="112947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zh-CN" altLang="en-US" b="1" dirty="0">
                      <a:solidFill>
                        <a:srgbClr val="FF0000"/>
                      </a:solidFill>
                    </a:rPr>
                    <a:t>现态 </a:t>
                  </a:r>
                  <a:r>
                    <a:rPr lang="en-US" altLang="zh-CN" b="1" dirty="0">
                      <a:solidFill>
                        <a:srgbClr val="FF0000"/>
                      </a:solidFill>
                    </a:rPr>
                    <a:t>PS </a:t>
                  </a:r>
                  <a:r>
                    <a:rPr lang="zh-CN" altLang="en-US" dirty="0"/>
                    <a:t>：输入信号</a:t>
                  </a:r>
                  <a:r>
                    <a:rPr lang="zh-CN" altLang="en-US" b="1" dirty="0"/>
                    <a:t>变化之前</a:t>
                  </a:r>
                  <a:r>
                    <a:rPr lang="zh-CN" altLang="en-US" dirty="0"/>
                    <a:t>的状态 </a:t>
                  </a:r>
                  <a:r>
                    <a:rPr lang="en-US" altLang="zh-CN" dirty="0"/>
                    <a:t>(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altLang="zh-CN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    ,  </m:t>
                      </m:r>
                      <m:sSup>
                        <m:sSupPr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̅"/>
                              <m:ctrlPr>
                                <a:rPr lang="en-US" altLang="zh-CN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</m:acc>
                        </m:e>
                        <m:sup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a14:m>
                  <a:r>
                    <a:rPr lang="en-US" altLang="zh-CN" dirty="0"/>
                    <a:t>)</a:t>
                  </a:r>
                </a:p>
                <a:p>
                  <a:pPr>
                    <a:lnSpc>
                      <a:spcPct val="150000"/>
                    </a:lnSpc>
                  </a:pPr>
                  <a:r>
                    <a:rPr lang="zh-CN" altLang="en-US" b="1" dirty="0">
                      <a:solidFill>
                        <a:srgbClr val="FF0000"/>
                      </a:solidFill>
                    </a:rPr>
                    <a:t>次态 </a:t>
                  </a:r>
                  <a:r>
                    <a:rPr lang="en-US" altLang="zh-CN" b="1" dirty="0">
                      <a:solidFill>
                        <a:srgbClr val="FF0000"/>
                      </a:solidFill>
                    </a:rPr>
                    <a:t>NS </a:t>
                  </a:r>
                  <a:r>
                    <a:rPr lang="zh-CN" altLang="en-US" dirty="0"/>
                    <a:t>：输入信号</a:t>
                  </a:r>
                  <a:r>
                    <a:rPr lang="zh-CN" altLang="en-US" b="1" dirty="0"/>
                    <a:t>变化之后</a:t>
                  </a:r>
                  <a:r>
                    <a:rPr lang="zh-CN" altLang="en-US" dirty="0"/>
                    <a:t>的状态 </a:t>
                  </a:r>
                  <a:r>
                    <a:rPr lang="en-US" altLang="zh-CN" dirty="0"/>
                    <a:t>(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̅"/>
                              <m:ctrlP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</m:acc>
                        </m:e>
                        <m:sup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</m:oMath>
                  </a14:m>
                  <a:r>
                    <a:rPr lang="en-US" altLang="zh-CN" dirty="0"/>
                    <a:t>)</a:t>
                  </a:r>
                </a:p>
              </p:txBody>
            </p:sp>
          </mc:Choice>
          <mc:Fallback xmlns="">
            <p:sp>
              <p:nvSpPr>
                <p:cNvPr id="14" name="文本框 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64469" y="4509120"/>
                  <a:ext cx="6909264" cy="1129476"/>
                </a:xfrm>
                <a:prstGeom prst="rect">
                  <a:avLst/>
                </a:prstGeom>
                <a:blipFill>
                  <a:blip r:embed="rId3"/>
                  <a:stretch>
                    <a:fillRect l="-1412" r="-353" b="-1135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文本框 56">
                  <a:extLst>
                    <a:ext uri="{FF2B5EF4-FFF2-40B4-BE49-F238E27FC236}">
                      <a16:creationId xmlns:a16="http://schemas.microsoft.com/office/drawing/2014/main" id="{5167E8F2-9625-46EC-B46D-438D7C213832}"/>
                    </a:ext>
                  </a:extLst>
                </p:cNvPr>
                <p:cNvSpPr txBox="1"/>
                <p:nvPr/>
              </p:nvSpPr>
              <p:spPr>
                <a:xfrm>
                  <a:off x="1026531" y="5805264"/>
                  <a:ext cx="7013685" cy="57432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marL="457200" indent="-457200">
                    <a:lnSpc>
                      <a:spcPct val="150000"/>
                    </a:lnSpc>
                    <a:buFont typeface="+mj-ea"/>
                    <a:buAutoNum type="circleNumDbPlain" startAt="3"/>
                  </a:pPr>
                  <a:r>
                    <a:rPr lang="zh-CN" altLang="en-US" dirty="0"/>
                    <a:t>有两个互补的输出端 </a:t>
                  </a:r>
                  <a14:m>
                    <m:oMath xmlns:m="http://schemas.openxmlformats.org/officeDocument/2006/math">
                      <m:r>
                        <a:rPr lang="en-US" altLang="zh-CN" b="1" i="1" dirty="0" smtClean="0">
                          <a:latin typeface="Cambria Math" panose="02040503050406030204" pitchFamily="18" charset="0"/>
                        </a:rPr>
                        <m:t>𝑸</m:t>
                      </m:r>
                      <m:r>
                        <a:rPr lang="zh-CN" altLang="en-US" b="1" i="1" dirty="0">
                          <a:latin typeface="Cambria Math" panose="02040503050406030204" pitchFamily="18" charset="0"/>
                        </a:rPr>
                        <m:t>、</m:t>
                      </m:r>
                      <m:acc>
                        <m:accPr>
                          <m:chr m:val="̅"/>
                          <m:ctrlPr>
                            <a:rPr lang="en-US" altLang="zh-CN" b="1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1" i="1" dirty="0" smtClean="0">
                              <a:latin typeface="Cambria Math" panose="02040503050406030204" pitchFamily="18" charset="0"/>
                            </a:rPr>
                            <m:t>𝑸</m:t>
                          </m:r>
                        </m:e>
                      </m:acc>
                    </m:oMath>
                  </a14:m>
                  <a:r>
                    <a:rPr lang="zh-CN" altLang="en-US" dirty="0"/>
                    <a:t>。</a:t>
                  </a:r>
                  <a:endParaRPr lang="en-US" altLang="zh-CN" dirty="0"/>
                </a:p>
              </p:txBody>
            </p:sp>
          </mc:Choice>
          <mc:Fallback xmlns="">
            <p:sp>
              <p:nvSpPr>
                <p:cNvPr id="57" name="文本框 56">
                  <a:extLst>
                    <a:ext uri="{FF2B5EF4-FFF2-40B4-BE49-F238E27FC236}">
                      <a16:creationId xmlns:a16="http://schemas.microsoft.com/office/drawing/2014/main" id="{5167E8F2-9625-46EC-B46D-438D7C21383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6531" y="5805264"/>
                  <a:ext cx="7013685" cy="574324"/>
                </a:xfrm>
                <a:prstGeom prst="rect">
                  <a:avLst/>
                </a:prstGeom>
                <a:blipFill>
                  <a:blip r:embed="rId4"/>
                  <a:stretch>
                    <a:fillRect l="-869" b="-20000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" name="箭头: 左弧形 1">
              <a:extLst>
                <a:ext uri="{FF2B5EF4-FFF2-40B4-BE49-F238E27FC236}">
                  <a16:creationId xmlns:a16="http://schemas.microsoft.com/office/drawing/2014/main" id="{0A662BDA-B6F3-45D9-BB04-30CF3F61088C}"/>
                </a:ext>
              </a:extLst>
            </p:cNvPr>
            <p:cNvSpPr/>
            <p:nvPr/>
          </p:nvSpPr>
          <p:spPr>
            <a:xfrm>
              <a:off x="2073306" y="4836666"/>
              <a:ext cx="288032" cy="648072"/>
            </a:xfrm>
            <a:prstGeom prst="curvedRightArrow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58" name="文本框 57">
            <a:extLst>
              <a:ext uri="{FF2B5EF4-FFF2-40B4-BE49-F238E27FC236}">
                <a16:creationId xmlns:a16="http://schemas.microsoft.com/office/drawing/2014/main" id="{5137BADE-3205-4B85-8D0E-B8667C675551}"/>
              </a:ext>
            </a:extLst>
          </p:cNvPr>
          <p:cNvSpPr txBox="1"/>
          <p:nvPr/>
        </p:nvSpPr>
        <p:spPr>
          <a:xfrm>
            <a:off x="623392" y="936059"/>
            <a:ext cx="9721080" cy="1769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/>
              <a:t>锁存器</a:t>
            </a:r>
            <a:r>
              <a:rPr lang="zh-CN" altLang="en-US" dirty="0"/>
              <a:t>：一种对电平敏感的双稳态电路，具有</a:t>
            </a:r>
            <a:r>
              <a:rPr lang="en-US" altLang="zh-CN" dirty="0"/>
              <a:t>0</a:t>
            </a:r>
            <a:r>
              <a:rPr lang="zh-CN" altLang="en-US" dirty="0"/>
              <a:t>和</a:t>
            </a:r>
            <a:r>
              <a:rPr lang="en-US" altLang="zh-CN" dirty="0"/>
              <a:t>1</a:t>
            </a:r>
            <a:r>
              <a:rPr lang="zh-CN" altLang="en-US" dirty="0"/>
              <a:t>两个稳定状态。</a:t>
            </a:r>
            <a:br>
              <a:rPr lang="en-US" altLang="zh-CN" dirty="0"/>
            </a:br>
            <a:r>
              <a:rPr lang="en-US" altLang="zh-CN" dirty="0"/>
              <a:t>              </a:t>
            </a:r>
            <a:r>
              <a:rPr lang="zh-CN" altLang="en-US" dirty="0"/>
              <a:t>一旦状态被确定，就能自行保持，</a:t>
            </a:r>
            <a:br>
              <a:rPr lang="en-US" altLang="zh-CN" dirty="0"/>
            </a:br>
            <a:r>
              <a:rPr lang="en-US" altLang="zh-CN" dirty="0"/>
              <a:t>              </a:t>
            </a:r>
            <a:r>
              <a:rPr lang="zh-CN" altLang="en-US" dirty="0"/>
              <a:t>直到外部输入脉冲电平作用，才有可能改变状态。</a:t>
            </a:r>
          </a:p>
        </p:txBody>
      </p:sp>
      <p:grpSp>
        <p:nvGrpSpPr>
          <p:cNvPr id="60" name="组合 59">
            <a:extLst>
              <a:ext uri="{FF2B5EF4-FFF2-40B4-BE49-F238E27FC236}">
                <a16:creationId xmlns:a16="http://schemas.microsoft.com/office/drawing/2014/main" id="{33390762-2B9F-4DF6-B136-5329B7D015EB}"/>
              </a:ext>
            </a:extLst>
          </p:cNvPr>
          <p:cNvGrpSpPr/>
          <p:nvPr/>
        </p:nvGrpSpPr>
        <p:grpSpPr>
          <a:xfrm>
            <a:off x="10200456" y="1319999"/>
            <a:ext cx="1701366" cy="1080120"/>
            <a:chOff x="3612380" y="2348252"/>
            <a:chExt cx="1701366" cy="1080120"/>
          </a:xfrm>
        </p:grpSpPr>
        <p:sp>
          <p:nvSpPr>
            <p:cNvPr id="61" name="矩形 60">
              <a:extLst>
                <a:ext uri="{FF2B5EF4-FFF2-40B4-BE49-F238E27FC236}">
                  <a16:creationId xmlns:a16="http://schemas.microsoft.com/office/drawing/2014/main" id="{AA4B5D76-72CA-4665-93E9-F002B8838751}"/>
                </a:ext>
              </a:extLst>
            </p:cNvPr>
            <p:cNvSpPr/>
            <p:nvPr/>
          </p:nvSpPr>
          <p:spPr bwMode="auto">
            <a:xfrm>
              <a:off x="3982174" y="2348252"/>
              <a:ext cx="720080" cy="1080120"/>
            </a:xfrm>
            <a:prstGeom prst="rect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  <a:ea typeface="宋体" pitchFamily="2" charset="-122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矩形 61">
                  <a:extLst>
                    <a:ext uri="{FF2B5EF4-FFF2-40B4-BE49-F238E27FC236}">
                      <a16:creationId xmlns:a16="http://schemas.microsoft.com/office/drawing/2014/main" id="{150AC933-6FD8-407F-88E0-B5351587E66F}"/>
                    </a:ext>
                  </a:extLst>
                </p:cNvPr>
                <p:cNvSpPr/>
                <p:nvPr/>
              </p:nvSpPr>
              <p:spPr>
                <a:xfrm>
                  <a:off x="3996811" y="2348252"/>
                  <a:ext cx="177163" cy="338554"/>
                </a:xfrm>
                <a:prstGeom prst="rect">
                  <a:avLst/>
                </a:prstGeom>
              </p:spPr>
              <p:txBody>
                <a:bodyPr wrap="none" lIns="0" rIns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b="0" i="1" dirty="0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𝑆</m:t>
                        </m:r>
                      </m:oMath>
                    </m:oMathPara>
                  </a14:m>
                  <a:endParaRPr lang="zh-CN" altLang="en-US" sz="160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2" name="矩形 41">
                  <a:extLst>
                    <a:ext uri="{FF2B5EF4-FFF2-40B4-BE49-F238E27FC236}">
                      <a16:creationId xmlns:a16="http://schemas.microsoft.com/office/drawing/2014/main" id="{5446D3C9-F4BF-4279-B350-B7A12AB9AA5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96811" y="2348252"/>
                  <a:ext cx="177163" cy="338554"/>
                </a:xfrm>
                <a:prstGeom prst="rect">
                  <a:avLst/>
                </a:prstGeom>
                <a:blipFill>
                  <a:blip r:embed="rId15"/>
                  <a:stretch>
                    <a:fillRect l="-20000" r="-13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矩形 62">
                  <a:extLst>
                    <a:ext uri="{FF2B5EF4-FFF2-40B4-BE49-F238E27FC236}">
                      <a16:creationId xmlns:a16="http://schemas.microsoft.com/office/drawing/2014/main" id="{AFB1CF02-8C2A-4AA0-AD56-AE48F0DA041F}"/>
                    </a:ext>
                  </a:extLst>
                </p:cNvPr>
                <p:cNvSpPr/>
                <p:nvPr/>
              </p:nvSpPr>
              <p:spPr>
                <a:xfrm>
                  <a:off x="3996604" y="3088107"/>
                  <a:ext cx="201594" cy="338554"/>
                </a:xfrm>
                <a:prstGeom prst="rect">
                  <a:avLst/>
                </a:prstGeom>
              </p:spPr>
              <p:txBody>
                <a:bodyPr wrap="none" lIns="0" rIns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oMath>
                    </m:oMathPara>
                  </a14:m>
                  <a:endParaRPr lang="zh-CN" altLang="en-US" sz="160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3" name="矩形 42">
                  <a:extLst>
                    <a:ext uri="{FF2B5EF4-FFF2-40B4-BE49-F238E27FC236}">
                      <a16:creationId xmlns:a16="http://schemas.microsoft.com/office/drawing/2014/main" id="{885221C8-A6B0-44BA-96B9-8FDE9E1E38D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96604" y="3088107"/>
                  <a:ext cx="201594" cy="338554"/>
                </a:xfrm>
                <a:prstGeom prst="rect">
                  <a:avLst/>
                </a:prstGeom>
                <a:blipFill>
                  <a:blip r:embed="rId16"/>
                  <a:stretch>
                    <a:fillRect l="-18182" r="-1515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4" name="直接连接符 63">
              <a:extLst>
                <a:ext uri="{FF2B5EF4-FFF2-40B4-BE49-F238E27FC236}">
                  <a16:creationId xmlns:a16="http://schemas.microsoft.com/office/drawing/2014/main" id="{B0A09F4A-0BC2-4353-9846-DFA358F90110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3612380" y="2517529"/>
              <a:ext cx="360000" cy="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65" name="直接连接符 64">
              <a:extLst>
                <a:ext uri="{FF2B5EF4-FFF2-40B4-BE49-F238E27FC236}">
                  <a16:creationId xmlns:a16="http://schemas.microsoft.com/office/drawing/2014/main" id="{057D0590-48B5-4CA4-A63A-A7B76D483EA1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3622134" y="3254532"/>
              <a:ext cx="350246" cy="6265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66" name="直接连接符 65">
              <a:extLst>
                <a:ext uri="{FF2B5EF4-FFF2-40B4-BE49-F238E27FC236}">
                  <a16:creationId xmlns:a16="http://schemas.microsoft.com/office/drawing/2014/main" id="{C3A185C4-BB7A-4F79-A9F0-7F78A1093CFA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4702254" y="2517529"/>
              <a:ext cx="360000" cy="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67" name="直接连接符 66">
              <a:extLst>
                <a:ext uri="{FF2B5EF4-FFF2-40B4-BE49-F238E27FC236}">
                  <a16:creationId xmlns:a16="http://schemas.microsoft.com/office/drawing/2014/main" id="{815A40F5-3FC7-4EF8-8AE8-0D1F65F7F8EF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4702254" y="3257664"/>
              <a:ext cx="360000" cy="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矩形 67">
                  <a:extLst>
                    <a:ext uri="{FF2B5EF4-FFF2-40B4-BE49-F238E27FC236}">
                      <a16:creationId xmlns:a16="http://schemas.microsoft.com/office/drawing/2014/main" id="{AAC8AFCC-6E1B-4E9D-A880-B15E87866752}"/>
                    </a:ext>
                  </a:extLst>
                </p:cNvPr>
                <p:cNvSpPr/>
                <p:nvPr/>
              </p:nvSpPr>
              <p:spPr>
                <a:xfrm>
                  <a:off x="5104137" y="2348252"/>
                  <a:ext cx="209609" cy="338554"/>
                </a:xfrm>
                <a:prstGeom prst="rect">
                  <a:avLst/>
                </a:prstGeom>
              </p:spPr>
              <p:txBody>
                <a:bodyPr wrap="none" lIns="0" rIns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𝑸</m:t>
                        </m:r>
                      </m:oMath>
                    </m:oMathPara>
                  </a14:m>
                  <a:endParaRPr lang="zh-CN" altLang="en-US" sz="1600" b="1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9" name="矩形 48">
                  <a:extLst>
                    <a:ext uri="{FF2B5EF4-FFF2-40B4-BE49-F238E27FC236}">
                      <a16:creationId xmlns:a16="http://schemas.microsoft.com/office/drawing/2014/main" id="{31217090-CFC7-4292-B2A1-A16778AAEAC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04137" y="2348252"/>
                  <a:ext cx="209609" cy="338554"/>
                </a:xfrm>
                <a:prstGeom prst="rect">
                  <a:avLst/>
                </a:prstGeom>
                <a:blipFill>
                  <a:blip r:embed="rId17"/>
                  <a:stretch>
                    <a:fillRect l="-26471" r="-29412" b="-1090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矩形 68">
                  <a:extLst>
                    <a:ext uri="{FF2B5EF4-FFF2-40B4-BE49-F238E27FC236}">
                      <a16:creationId xmlns:a16="http://schemas.microsoft.com/office/drawing/2014/main" id="{27B40BB7-BF93-46BF-976F-A54548E846EA}"/>
                    </a:ext>
                  </a:extLst>
                </p:cNvPr>
                <p:cNvSpPr/>
                <p:nvPr/>
              </p:nvSpPr>
              <p:spPr>
                <a:xfrm>
                  <a:off x="5092140" y="3087818"/>
                  <a:ext cx="209609" cy="339132"/>
                </a:xfrm>
                <a:prstGeom prst="rect">
                  <a:avLst/>
                </a:prstGeom>
              </p:spPr>
              <p:txBody>
                <a:bodyPr wrap="none" lIns="0" rIns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altLang="zh-CN" sz="16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16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𝑸</m:t>
                            </m:r>
                          </m:e>
                        </m:acc>
                      </m:oMath>
                    </m:oMathPara>
                  </a14:m>
                  <a:endParaRPr lang="zh-CN" altLang="en-US" sz="1600" b="1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0" name="矩形 49">
                  <a:extLst>
                    <a:ext uri="{FF2B5EF4-FFF2-40B4-BE49-F238E27FC236}">
                      <a16:creationId xmlns:a16="http://schemas.microsoft.com/office/drawing/2014/main" id="{E02F99B7-6971-4A71-929A-E29E656FD48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92140" y="3087818"/>
                  <a:ext cx="209609" cy="339132"/>
                </a:xfrm>
                <a:prstGeom prst="rect">
                  <a:avLst/>
                </a:prstGeom>
                <a:blipFill>
                  <a:blip r:embed="rId18"/>
                  <a:stretch>
                    <a:fillRect l="-25714" r="-34286" b="-892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0" name="椭圆 69">
              <a:extLst>
                <a:ext uri="{FF2B5EF4-FFF2-40B4-BE49-F238E27FC236}">
                  <a16:creationId xmlns:a16="http://schemas.microsoft.com/office/drawing/2014/main" id="{C03170B1-B7B4-4CB1-9FB1-7CA05360F0BB}"/>
                </a:ext>
              </a:extLst>
            </p:cNvPr>
            <p:cNvSpPr/>
            <p:nvPr/>
          </p:nvSpPr>
          <p:spPr bwMode="auto">
            <a:xfrm>
              <a:off x="4700257" y="3221664"/>
              <a:ext cx="72000" cy="72000"/>
            </a:xfrm>
            <a:prstGeom prst="ellipse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  <a:ea typeface="宋体" pitchFamily="2" charset="-122"/>
              </a:endParaRPr>
            </a:p>
          </p:txBody>
        </p:sp>
      </p:grp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346D8D6-811B-433B-8E37-2362559D2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8E7B1-3FC2-4821-B144-3AA6EF938D0A}" type="slidenum">
              <a:rPr lang="zh-CN" altLang="en-US" sz="1400" b="1" smtClean="0"/>
              <a:pPr/>
              <a:t>12</a:t>
            </a:fld>
            <a:r>
              <a:rPr lang="zh-CN" altLang="en-US"/>
              <a:t> </a:t>
            </a:r>
            <a:r>
              <a:rPr lang="en-US" altLang="zh-CN"/>
              <a:t>/ 52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35673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b="1" dirty="0"/>
              <a:t>SR</a:t>
            </a:r>
            <a:r>
              <a:rPr lang="zh-CN" altLang="en-US" b="1" dirty="0"/>
              <a:t>锁存器 </a:t>
            </a:r>
            <a:r>
              <a:rPr lang="en-US" altLang="zh-CN" b="1" spc="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600" b="1" spc="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altLang="zh-CN" sz="3600" spc="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et-</a:t>
            </a:r>
            <a:r>
              <a:rPr lang="en-US" altLang="zh-CN" sz="3600" b="1" spc="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lang="en-US" altLang="zh-CN" sz="3600" spc="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eset</a:t>
            </a:r>
            <a:endParaRPr lang="en-US" altLang="zh-CN" sz="4400" spc="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CD5688B3-8787-4A4C-B764-A7E7967144B1}"/>
              </a:ext>
            </a:extLst>
          </p:cNvPr>
          <p:cNvGrpSpPr/>
          <p:nvPr/>
        </p:nvGrpSpPr>
        <p:grpSpPr>
          <a:xfrm>
            <a:off x="400285" y="1239143"/>
            <a:ext cx="3391459" cy="2075458"/>
            <a:chOff x="719821" y="1239143"/>
            <a:chExt cx="3391459" cy="207545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文本框 39">
                  <a:extLst>
                    <a:ext uri="{FF2B5EF4-FFF2-40B4-BE49-F238E27FC236}">
                      <a16:creationId xmlns:a16="http://schemas.microsoft.com/office/drawing/2014/main" id="{6D49B9A8-604E-4E13-8693-C50940B901A9}"/>
                    </a:ext>
                  </a:extLst>
                </p:cNvPr>
                <p:cNvSpPr txBox="1"/>
                <p:nvPr/>
              </p:nvSpPr>
              <p:spPr>
                <a:xfrm>
                  <a:off x="721423" y="1239143"/>
                  <a:ext cx="648073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0" name="文本框 39">
                  <a:extLst>
                    <a:ext uri="{FF2B5EF4-FFF2-40B4-BE49-F238E27FC236}">
                      <a16:creationId xmlns:a16="http://schemas.microsoft.com/office/drawing/2014/main" id="{6D49B9A8-604E-4E13-8693-C50940B901A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1423" y="1239143"/>
                  <a:ext cx="648073" cy="46166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2" name="直接连接符 41">
              <a:extLst>
                <a:ext uri="{FF2B5EF4-FFF2-40B4-BE49-F238E27FC236}">
                  <a16:creationId xmlns:a16="http://schemas.microsoft.com/office/drawing/2014/main" id="{7F140A12-BDFA-403D-BCC5-56759E3ED111}"/>
                </a:ext>
              </a:extLst>
            </p:cNvPr>
            <p:cNvCxnSpPr>
              <a:cxnSpLocks/>
            </p:cNvCxnSpPr>
            <p:nvPr/>
          </p:nvCxnSpPr>
          <p:spPr>
            <a:xfrm>
              <a:off x="1261850" y="1519879"/>
              <a:ext cx="612000" cy="0"/>
            </a:xfrm>
            <a:prstGeom prst="line">
              <a:avLst/>
            </a:prstGeom>
            <a:ln w="28575"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38">
              <a:extLst>
                <a:ext uri="{FF2B5EF4-FFF2-40B4-BE49-F238E27FC236}">
                  <a16:creationId xmlns:a16="http://schemas.microsoft.com/office/drawing/2014/main" id="{EE5BD7FE-5316-444E-8D31-7F8DB0DC285E}"/>
                </a:ext>
              </a:extLst>
            </p:cNvPr>
            <p:cNvCxnSpPr>
              <a:cxnSpLocks/>
            </p:cNvCxnSpPr>
            <p:nvPr/>
          </p:nvCxnSpPr>
          <p:spPr>
            <a:xfrm>
              <a:off x="1619950" y="1767989"/>
              <a:ext cx="252000" cy="0"/>
            </a:xfrm>
            <a:prstGeom prst="straightConnector1">
              <a:avLst/>
            </a:prstGeom>
            <a:ln w="28575"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文本框 43">
                  <a:extLst>
                    <a:ext uri="{FF2B5EF4-FFF2-40B4-BE49-F238E27FC236}">
                      <a16:creationId xmlns:a16="http://schemas.microsoft.com/office/drawing/2014/main" id="{3A1D3AD1-ECDC-4B57-ADDE-11EA4EBD7EE2}"/>
                    </a:ext>
                  </a:extLst>
                </p:cNvPr>
                <p:cNvSpPr txBox="1"/>
                <p:nvPr/>
              </p:nvSpPr>
              <p:spPr>
                <a:xfrm>
                  <a:off x="719821" y="2852936"/>
                  <a:ext cx="648073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4" name="文本框 43">
                  <a:extLst>
                    <a:ext uri="{FF2B5EF4-FFF2-40B4-BE49-F238E27FC236}">
                      <a16:creationId xmlns:a16="http://schemas.microsoft.com/office/drawing/2014/main" id="{3A1D3AD1-ECDC-4B57-ADDE-11EA4EBD7EE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9821" y="2852936"/>
                  <a:ext cx="648073" cy="46166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文本框 44">
                  <a:extLst>
                    <a:ext uri="{FF2B5EF4-FFF2-40B4-BE49-F238E27FC236}">
                      <a16:creationId xmlns:a16="http://schemas.microsoft.com/office/drawing/2014/main" id="{5D80D651-28CF-413D-A8EF-FB1AA1080E99}"/>
                    </a:ext>
                  </a:extLst>
                </p:cNvPr>
                <p:cNvSpPr txBox="1"/>
                <p:nvPr/>
              </p:nvSpPr>
              <p:spPr>
                <a:xfrm>
                  <a:off x="3456126" y="1362546"/>
                  <a:ext cx="648073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5" name="文本框 44">
                  <a:extLst>
                    <a:ext uri="{FF2B5EF4-FFF2-40B4-BE49-F238E27FC236}">
                      <a16:creationId xmlns:a16="http://schemas.microsoft.com/office/drawing/2014/main" id="{5D80D651-28CF-413D-A8EF-FB1AA1080E9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56126" y="1362546"/>
                  <a:ext cx="648073" cy="461665"/>
                </a:xfrm>
                <a:prstGeom prst="rect">
                  <a:avLst/>
                </a:prstGeom>
                <a:blipFill>
                  <a:blip r:embed="rId5"/>
                  <a:stretch>
                    <a:fillRect b="-16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文本框 49">
                  <a:extLst>
                    <a:ext uri="{FF2B5EF4-FFF2-40B4-BE49-F238E27FC236}">
                      <a16:creationId xmlns:a16="http://schemas.microsoft.com/office/drawing/2014/main" id="{50F5D9D6-D48F-4E19-BB88-8749D6F81D81}"/>
                    </a:ext>
                  </a:extLst>
                </p:cNvPr>
                <p:cNvSpPr txBox="1"/>
                <p:nvPr/>
              </p:nvSpPr>
              <p:spPr>
                <a:xfrm>
                  <a:off x="3463207" y="2766120"/>
                  <a:ext cx="648073" cy="46243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b="0" i="1" dirty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</m:acc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50" name="文本框 49">
                  <a:extLst>
                    <a:ext uri="{FF2B5EF4-FFF2-40B4-BE49-F238E27FC236}">
                      <a16:creationId xmlns:a16="http://schemas.microsoft.com/office/drawing/2014/main" id="{50F5D9D6-D48F-4E19-BB88-8749D6F81D8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63207" y="2766120"/>
                  <a:ext cx="648073" cy="462434"/>
                </a:xfrm>
                <a:prstGeom prst="rect">
                  <a:avLst/>
                </a:prstGeom>
                <a:blipFill>
                  <a:blip r:embed="rId6"/>
                  <a:stretch>
                    <a:fillRect r="-19811" b="-1447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1" name="直接连接符 50">
              <a:extLst>
                <a:ext uri="{FF2B5EF4-FFF2-40B4-BE49-F238E27FC236}">
                  <a16:creationId xmlns:a16="http://schemas.microsoft.com/office/drawing/2014/main" id="{C5326575-7238-4ACF-8ACF-229DD772949E}"/>
                </a:ext>
              </a:extLst>
            </p:cNvPr>
            <p:cNvCxnSpPr>
              <a:cxnSpLocks/>
            </p:cNvCxnSpPr>
            <p:nvPr/>
          </p:nvCxnSpPr>
          <p:spPr>
            <a:xfrm>
              <a:off x="1261850" y="3112918"/>
              <a:ext cx="612000" cy="0"/>
            </a:xfrm>
            <a:prstGeom prst="line">
              <a:avLst/>
            </a:prstGeom>
            <a:ln w="28575"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>
              <a:extLst>
                <a:ext uri="{FF2B5EF4-FFF2-40B4-BE49-F238E27FC236}">
                  <a16:creationId xmlns:a16="http://schemas.microsoft.com/office/drawing/2014/main" id="{22F22BF9-DC38-4E4D-ACB7-35892F5892BE}"/>
                </a:ext>
              </a:extLst>
            </p:cNvPr>
            <p:cNvCxnSpPr>
              <a:cxnSpLocks/>
            </p:cNvCxnSpPr>
            <p:nvPr/>
          </p:nvCxnSpPr>
          <p:spPr>
            <a:xfrm>
              <a:off x="2844126" y="2993767"/>
              <a:ext cx="612000" cy="0"/>
            </a:xfrm>
            <a:prstGeom prst="line">
              <a:avLst/>
            </a:prstGeom>
            <a:ln w="28575"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>
              <a:extLst>
                <a:ext uri="{FF2B5EF4-FFF2-40B4-BE49-F238E27FC236}">
                  <a16:creationId xmlns:a16="http://schemas.microsoft.com/office/drawing/2014/main" id="{F64F94A7-805C-4BBD-8717-47996635C390}"/>
                </a:ext>
              </a:extLst>
            </p:cNvPr>
            <p:cNvCxnSpPr>
              <a:cxnSpLocks/>
            </p:cNvCxnSpPr>
            <p:nvPr/>
          </p:nvCxnSpPr>
          <p:spPr>
            <a:xfrm>
              <a:off x="2845959" y="1648201"/>
              <a:ext cx="612000" cy="0"/>
            </a:xfrm>
            <a:prstGeom prst="line">
              <a:avLst/>
            </a:prstGeom>
            <a:ln w="28575"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8" name="图片 47">
              <a:extLst>
                <a:ext uri="{FF2B5EF4-FFF2-40B4-BE49-F238E27FC236}">
                  <a16:creationId xmlns:a16="http://schemas.microsoft.com/office/drawing/2014/main" id="{1C2F7BF4-BAC3-47D6-9297-A9E133DCBC0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847528" y="2708920"/>
              <a:ext cx="1065843" cy="574406"/>
            </a:xfrm>
            <a:prstGeom prst="rect">
              <a:avLst/>
            </a:prstGeom>
          </p:spPr>
        </p:pic>
        <p:pic>
          <p:nvPicPr>
            <p:cNvPr id="49" name="图片 48">
              <a:extLst>
                <a:ext uri="{FF2B5EF4-FFF2-40B4-BE49-F238E27FC236}">
                  <a16:creationId xmlns:a16="http://schemas.microsoft.com/office/drawing/2014/main" id="{71F8C633-2F9A-4571-8851-3558C50D567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837847" y="1363143"/>
              <a:ext cx="1065843" cy="574406"/>
            </a:xfrm>
            <a:prstGeom prst="rect">
              <a:avLst/>
            </a:prstGeom>
          </p:spPr>
        </p:pic>
        <p:cxnSp>
          <p:nvCxnSpPr>
            <p:cNvPr id="54" name="直接连接符 53">
              <a:extLst>
                <a:ext uri="{FF2B5EF4-FFF2-40B4-BE49-F238E27FC236}">
                  <a16:creationId xmlns:a16="http://schemas.microsoft.com/office/drawing/2014/main" id="{E81CD1B8-641D-4597-B9A9-7739CDB1672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916126" y="1887989"/>
              <a:ext cx="468000" cy="0"/>
            </a:xfrm>
            <a:prstGeom prst="line">
              <a:avLst/>
            </a:prstGeom>
            <a:ln w="28575">
              <a:headEnd type="oval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>
              <a:extLst>
                <a:ext uri="{FF2B5EF4-FFF2-40B4-BE49-F238E27FC236}">
                  <a16:creationId xmlns:a16="http://schemas.microsoft.com/office/drawing/2014/main" id="{B272F2A3-FE4B-4112-A5B4-0B31DCF251B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898126" y="2744952"/>
              <a:ext cx="504000" cy="0"/>
            </a:xfrm>
            <a:prstGeom prst="line">
              <a:avLst/>
            </a:prstGeom>
            <a:ln w="28575">
              <a:headEnd type="none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55">
              <a:extLst>
                <a:ext uri="{FF2B5EF4-FFF2-40B4-BE49-F238E27FC236}">
                  <a16:creationId xmlns:a16="http://schemas.microsoft.com/office/drawing/2014/main" id="{FF7EA093-F598-42C5-A3D9-5B71F623372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445560" y="1947262"/>
              <a:ext cx="360000" cy="0"/>
            </a:xfrm>
            <a:prstGeom prst="line">
              <a:avLst/>
            </a:prstGeom>
            <a:ln w="28575"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56">
              <a:extLst>
                <a:ext uri="{FF2B5EF4-FFF2-40B4-BE49-F238E27FC236}">
                  <a16:creationId xmlns:a16="http://schemas.microsoft.com/office/drawing/2014/main" id="{0E34A30C-05C3-4A0F-9934-28D45549981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445560" y="2684172"/>
              <a:ext cx="360000" cy="0"/>
            </a:xfrm>
            <a:prstGeom prst="line">
              <a:avLst/>
            </a:prstGeom>
            <a:ln w="28575"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连接符 38">
              <a:extLst>
                <a:ext uri="{FF2B5EF4-FFF2-40B4-BE49-F238E27FC236}">
                  <a16:creationId xmlns:a16="http://schemas.microsoft.com/office/drawing/2014/main" id="{A827E778-3476-4FF4-984D-0131DEA77008}"/>
                </a:ext>
              </a:extLst>
            </p:cNvPr>
            <p:cNvCxnSpPr>
              <a:cxnSpLocks/>
            </p:cNvCxnSpPr>
            <p:nvPr/>
          </p:nvCxnSpPr>
          <p:spPr>
            <a:xfrm>
              <a:off x="1619950" y="2864172"/>
              <a:ext cx="252000" cy="0"/>
            </a:xfrm>
            <a:prstGeom prst="straightConnector1">
              <a:avLst/>
            </a:prstGeom>
            <a:ln w="28575"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连接符 58">
              <a:extLst>
                <a:ext uri="{FF2B5EF4-FFF2-40B4-BE49-F238E27FC236}">
                  <a16:creationId xmlns:a16="http://schemas.microsoft.com/office/drawing/2014/main" id="{20EBF2C3-6065-4226-9D3B-61F65C7724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19950" y="2113302"/>
              <a:ext cx="1527372" cy="390870"/>
            </a:xfrm>
            <a:prstGeom prst="line">
              <a:avLst/>
            </a:prstGeom>
            <a:ln w="28575"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连接符 59">
              <a:extLst>
                <a:ext uri="{FF2B5EF4-FFF2-40B4-BE49-F238E27FC236}">
                  <a16:creationId xmlns:a16="http://schemas.microsoft.com/office/drawing/2014/main" id="{D0186C52-2463-459F-9A50-F8F0D632457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631171" y="2127442"/>
              <a:ext cx="1516151" cy="376730"/>
            </a:xfrm>
            <a:prstGeom prst="line">
              <a:avLst/>
            </a:prstGeom>
            <a:ln w="28575"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1" name="表格 40">
                <a:extLst>
                  <a:ext uri="{FF2B5EF4-FFF2-40B4-BE49-F238E27FC236}">
                    <a16:creationId xmlns:a16="http://schemas.microsoft.com/office/drawing/2014/main" id="{2482AADD-0C83-4771-B4C2-76D23638E72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96379090"/>
                  </p:ext>
                </p:extLst>
              </p:nvPr>
            </p:nvGraphicFramePr>
            <p:xfrm>
              <a:off x="7752184" y="1085189"/>
              <a:ext cx="3859303" cy="3165516"/>
            </p:xfrm>
            <a:graphic>
              <a:graphicData uri="http://schemas.openxmlformats.org/drawingml/2006/table">
                <a:tbl>
                  <a:tblPr firstRow="1" bandRow="1">
                    <a:tableStyleId>{5FD0F851-EC5A-4D38-B0AD-8093EC10F338}</a:tableStyleId>
                  </a:tblPr>
                  <a:tblGrid>
                    <a:gridCol w="61422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13934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869288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884808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877048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52758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oMath>
                            </m:oMathPara>
                          </a14:m>
                          <a:endParaRPr lang="zh-CN" altLang="en-US" sz="2400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oMath>
                            </m:oMathPara>
                          </a14:m>
                          <a:endParaRPr lang="zh-CN" altLang="en-US" sz="2400" b="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CN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𝑸</m:t>
                                    </m:r>
                                  </m:e>
                                  <m:sup>
                                    <m:r>
                                      <a:rPr lang="en-US" altLang="zh-CN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𝒏</m:t>
                                    </m:r>
                                    <m:r>
                                      <a:rPr lang="en-US" altLang="zh-CN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altLang="zh-CN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zh-CN" alt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CN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US" altLang="zh-CN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𝑄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altLang="zh-CN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altLang="zh-CN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zh-CN" altLang="en-US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200" b="0" dirty="0">
                              <a:solidFill>
                                <a:schemeClr val="tx1"/>
                              </a:solidFill>
                            </a:rPr>
                            <a:t>效果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2758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solidFill>
                                <a:srgbClr val="0070C0"/>
                              </a:solidFill>
                            </a:rPr>
                            <a:t>1</a:t>
                          </a:r>
                          <a:endParaRPr lang="zh-CN" altLang="en-US" sz="2000" b="1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solidFill>
                                <a:schemeClr val="accent1"/>
                              </a:solidFill>
                            </a:rPr>
                            <a:t>0</a:t>
                          </a:r>
                          <a:endParaRPr lang="zh-CN" altLang="en-US" sz="2000" b="1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2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000" dirty="0"/>
                            <a:t>置 </a:t>
                          </a:r>
                          <a:r>
                            <a:rPr lang="en-US" altLang="zh-CN" sz="2000" b="1" dirty="0">
                              <a:solidFill>
                                <a:srgbClr val="0070C0"/>
                              </a:solidFill>
                            </a:rPr>
                            <a:t>0</a:t>
                          </a:r>
                          <a:endParaRPr lang="zh-CN" altLang="en-US" sz="2000" b="1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52758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solidFill>
                                <a:srgbClr val="0070C0"/>
                              </a:solidFill>
                            </a:rPr>
                            <a:t>1</a:t>
                          </a:r>
                          <a:endParaRPr lang="zh-CN" altLang="en-US" sz="2000" b="1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solidFill>
                                <a:schemeClr val="accent1"/>
                              </a:solidFill>
                            </a:rPr>
                            <a:t>1</a:t>
                          </a:r>
                          <a:endParaRPr lang="zh-CN" altLang="en-US" sz="2000" b="1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sz="2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000" dirty="0"/>
                            <a:t>置 </a:t>
                          </a:r>
                          <a:r>
                            <a:rPr lang="en-US" altLang="zh-CN" sz="2000" b="1" dirty="0">
                              <a:solidFill>
                                <a:srgbClr val="0070C0"/>
                              </a:solidFill>
                            </a:rPr>
                            <a:t>1</a:t>
                          </a:r>
                          <a:endParaRPr lang="zh-CN" altLang="en-US" sz="2000" b="1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527586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sz="20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20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000" b="1" dirty="0">
                              <a:solidFill>
                                <a:srgbClr val="FF0000"/>
                              </a:solidFill>
                            </a:rPr>
                            <a:t>保持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527586"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 anchor="ctr"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20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sz="20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52758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strike="noStrike" baseline="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  <a:endParaRPr lang="zh-CN" altLang="en-US" sz="2000" b="1" strike="noStrike" baseline="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1" strike="noStrike" kern="1200" baseline="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  <a:endParaRPr lang="zh-CN" altLang="en-US" sz="2000" b="1" strike="noStrike" kern="1200" baseline="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1" strike="noStrike" kern="1200" baseline="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  <a:endParaRPr lang="zh-CN" altLang="en-US" sz="2000" b="1" strike="noStrike" kern="1200" baseline="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strike="noStrike" kern="1200" baseline="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  <a:endParaRPr lang="zh-CN" altLang="en-US" sz="2000" b="0" strike="noStrike" kern="1200" baseline="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000" b="1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禁用</a:t>
                          </a:r>
                          <a:endParaRPr lang="en-US" altLang="zh-CN" sz="2000" b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1" name="表格 40">
                <a:extLst>
                  <a:ext uri="{FF2B5EF4-FFF2-40B4-BE49-F238E27FC236}">
                    <a16:creationId xmlns:a16="http://schemas.microsoft.com/office/drawing/2014/main" id="{2482AADD-0C83-4771-B4C2-76D23638E72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96379090"/>
                  </p:ext>
                </p:extLst>
              </p:nvPr>
            </p:nvGraphicFramePr>
            <p:xfrm>
              <a:off x="7752184" y="1085189"/>
              <a:ext cx="3859303" cy="3165516"/>
            </p:xfrm>
            <a:graphic>
              <a:graphicData uri="http://schemas.openxmlformats.org/drawingml/2006/table">
                <a:tbl>
                  <a:tblPr firstRow="1" bandRow="1">
                    <a:tableStyleId>{5FD0F851-EC5A-4D38-B0AD-8093EC10F338}</a:tableStyleId>
                  </a:tblPr>
                  <a:tblGrid>
                    <a:gridCol w="61422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13934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869288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884808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877048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527586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8"/>
                          <a:stretch>
                            <a:fillRect t="-2299" r="-528713" b="-5057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8"/>
                          <a:stretch>
                            <a:fillRect l="-100000" t="-2299" r="-428713" b="-5057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8"/>
                          <a:stretch>
                            <a:fillRect l="-141259" t="-2299" r="-202797" b="-5057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8"/>
                          <a:stretch>
                            <a:fillRect l="-237931" t="-2299" r="-100000" b="-5057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200" b="0" dirty="0">
                              <a:solidFill>
                                <a:schemeClr val="tx1"/>
                              </a:solidFill>
                            </a:rPr>
                            <a:t>效果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2758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solidFill>
                                <a:srgbClr val="0070C0"/>
                              </a:solidFill>
                            </a:rPr>
                            <a:t>1</a:t>
                          </a:r>
                          <a:endParaRPr lang="zh-CN" altLang="en-US" sz="2000" b="1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solidFill>
                                <a:schemeClr val="accent1"/>
                              </a:solidFill>
                            </a:rPr>
                            <a:t>0</a:t>
                          </a:r>
                          <a:endParaRPr lang="zh-CN" altLang="en-US" sz="2000" b="1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2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000" dirty="0"/>
                            <a:t>置 </a:t>
                          </a:r>
                          <a:r>
                            <a:rPr lang="en-US" altLang="zh-CN" sz="2000" b="1" dirty="0">
                              <a:solidFill>
                                <a:srgbClr val="0070C0"/>
                              </a:solidFill>
                            </a:rPr>
                            <a:t>0</a:t>
                          </a:r>
                          <a:endParaRPr lang="zh-CN" altLang="en-US" sz="2000" b="1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52758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solidFill>
                                <a:srgbClr val="0070C0"/>
                              </a:solidFill>
                            </a:rPr>
                            <a:t>1</a:t>
                          </a:r>
                          <a:endParaRPr lang="zh-CN" altLang="en-US" sz="2000" b="1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solidFill>
                                <a:schemeClr val="accent1"/>
                              </a:solidFill>
                            </a:rPr>
                            <a:t>1</a:t>
                          </a:r>
                          <a:endParaRPr lang="zh-CN" altLang="en-US" sz="2000" b="1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sz="2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000" dirty="0"/>
                            <a:t>置 </a:t>
                          </a:r>
                          <a:r>
                            <a:rPr lang="en-US" altLang="zh-CN" sz="2000" b="1" dirty="0">
                              <a:solidFill>
                                <a:srgbClr val="0070C0"/>
                              </a:solidFill>
                            </a:rPr>
                            <a:t>1</a:t>
                          </a:r>
                          <a:endParaRPr lang="zh-CN" altLang="en-US" sz="2000" b="1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527586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sz="20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20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000" b="1" dirty="0">
                              <a:solidFill>
                                <a:srgbClr val="FF0000"/>
                              </a:solidFill>
                            </a:rPr>
                            <a:t>保持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527586"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 anchor="ctr"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20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sz="20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52758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strike="noStrike" baseline="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  <a:endParaRPr lang="zh-CN" altLang="en-US" sz="2000" b="1" strike="noStrike" baseline="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1" strike="noStrike" kern="1200" baseline="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  <a:endParaRPr lang="zh-CN" altLang="en-US" sz="2000" b="1" strike="noStrike" kern="1200" baseline="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1" strike="noStrike" kern="1200" baseline="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  <a:endParaRPr lang="zh-CN" altLang="en-US" sz="2000" b="1" strike="noStrike" kern="1200" baseline="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strike="noStrike" kern="1200" baseline="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  <a:endParaRPr lang="zh-CN" altLang="en-US" sz="2000" b="0" strike="noStrike" kern="1200" baseline="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000" b="1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禁用</a:t>
                          </a:r>
                          <a:endParaRPr lang="en-US" altLang="zh-CN" sz="2000" b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2" name="组合 1">
            <a:extLst>
              <a:ext uri="{FF2B5EF4-FFF2-40B4-BE49-F238E27FC236}">
                <a16:creationId xmlns:a16="http://schemas.microsoft.com/office/drawing/2014/main" id="{91653393-326D-4CF0-8334-46FCDA3BB179}"/>
              </a:ext>
            </a:extLst>
          </p:cNvPr>
          <p:cNvGrpSpPr/>
          <p:nvPr/>
        </p:nvGrpSpPr>
        <p:grpSpPr>
          <a:xfrm>
            <a:off x="4677268" y="1767262"/>
            <a:ext cx="2095405" cy="1124576"/>
            <a:chOff x="1191872" y="4643437"/>
            <a:chExt cx="2095405" cy="1124576"/>
          </a:xfrm>
        </p:grpSpPr>
        <p:grpSp>
          <p:nvGrpSpPr>
            <p:cNvPr id="46" name="组合 45">
              <a:extLst>
                <a:ext uri="{FF2B5EF4-FFF2-40B4-BE49-F238E27FC236}">
                  <a16:creationId xmlns:a16="http://schemas.microsoft.com/office/drawing/2014/main" id="{1E77BA16-5FDE-4266-9A07-A0169BB8F98B}"/>
                </a:ext>
              </a:extLst>
            </p:cNvPr>
            <p:cNvGrpSpPr/>
            <p:nvPr/>
          </p:nvGrpSpPr>
          <p:grpSpPr>
            <a:xfrm>
              <a:off x="1585911" y="4674215"/>
              <a:ext cx="1701366" cy="1080120"/>
              <a:chOff x="3612380" y="2348252"/>
              <a:chExt cx="1701366" cy="1080120"/>
            </a:xfrm>
          </p:grpSpPr>
          <p:sp>
            <p:nvSpPr>
              <p:cNvPr id="47" name="矩形 46">
                <a:extLst>
                  <a:ext uri="{FF2B5EF4-FFF2-40B4-BE49-F238E27FC236}">
                    <a16:creationId xmlns:a16="http://schemas.microsoft.com/office/drawing/2014/main" id="{C346F41A-28E6-420D-B39B-7BD2F8AE9AA8}"/>
                  </a:ext>
                </a:extLst>
              </p:cNvPr>
              <p:cNvSpPr/>
              <p:nvPr/>
            </p:nvSpPr>
            <p:spPr bwMode="auto">
              <a:xfrm>
                <a:off x="3982174" y="2348252"/>
                <a:ext cx="720080" cy="108012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19050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zh-CN" alt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ahoma" pitchFamily="34" charset="0"/>
                  <a:ea typeface="宋体" pitchFamily="2" charset="-122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1" name="矩形 60">
                    <a:extLst>
                      <a:ext uri="{FF2B5EF4-FFF2-40B4-BE49-F238E27FC236}">
                        <a16:creationId xmlns:a16="http://schemas.microsoft.com/office/drawing/2014/main" id="{2BCB23E4-C8BA-44D4-9101-251840E77FC6}"/>
                      </a:ext>
                    </a:extLst>
                  </p:cNvPr>
                  <p:cNvSpPr/>
                  <p:nvPr/>
                </p:nvSpPr>
                <p:spPr>
                  <a:xfrm>
                    <a:off x="3996811" y="2348252"/>
                    <a:ext cx="177163" cy="338554"/>
                  </a:xfrm>
                  <a:prstGeom prst="rect">
                    <a:avLst/>
                  </a:prstGeom>
                </p:spPr>
                <p:txBody>
                  <a:bodyPr wrap="none" lIns="0" rIns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1600" b="0" i="1" dirty="0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𝑆</m:t>
                          </m:r>
                        </m:oMath>
                      </m:oMathPara>
                    </a14:m>
                    <a:endParaRPr lang="zh-CN" altLang="en-US" sz="160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2" name="矩形 41">
                    <a:extLst>
                      <a:ext uri="{FF2B5EF4-FFF2-40B4-BE49-F238E27FC236}">
                        <a16:creationId xmlns:a16="http://schemas.microsoft.com/office/drawing/2014/main" id="{5446D3C9-F4BF-4279-B350-B7A12AB9AA50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96811" y="2348252"/>
                    <a:ext cx="177163" cy="338554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l="-20000" r="-13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2" name="矩形 61">
                    <a:extLst>
                      <a:ext uri="{FF2B5EF4-FFF2-40B4-BE49-F238E27FC236}">
                        <a16:creationId xmlns:a16="http://schemas.microsoft.com/office/drawing/2014/main" id="{C3821CD2-CEAF-4061-AC35-C8E7CF715C91}"/>
                      </a:ext>
                    </a:extLst>
                  </p:cNvPr>
                  <p:cNvSpPr/>
                  <p:nvPr/>
                </p:nvSpPr>
                <p:spPr>
                  <a:xfrm>
                    <a:off x="3996604" y="3088107"/>
                    <a:ext cx="201594" cy="338554"/>
                  </a:xfrm>
                  <a:prstGeom prst="rect">
                    <a:avLst/>
                  </a:prstGeom>
                </p:spPr>
                <p:txBody>
                  <a:bodyPr wrap="none" lIns="0" rIns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oMath>
                      </m:oMathPara>
                    </a14:m>
                    <a:endParaRPr lang="zh-CN" altLang="en-US" sz="160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3" name="矩形 42">
                    <a:extLst>
                      <a:ext uri="{FF2B5EF4-FFF2-40B4-BE49-F238E27FC236}">
                        <a16:creationId xmlns:a16="http://schemas.microsoft.com/office/drawing/2014/main" id="{885221C8-A6B0-44BA-96B9-8FDE9E1E38D2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96604" y="3088107"/>
                    <a:ext cx="201594" cy="338554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 l="-18182" r="-15152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63" name="直接连接符 62">
                <a:extLst>
                  <a:ext uri="{FF2B5EF4-FFF2-40B4-BE49-F238E27FC236}">
                    <a16:creationId xmlns:a16="http://schemas.microsoft.com/office/drawing/2014/main" id="{1F6C1AE6-C32A-4CC5-A750-45B345B39BA3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3612380" y="2517529"/>
                <a:ext cx="360000" cy="0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64" name="直接连接符 63">
                <a:extLst>
                  <a:ext uri="{FF2B5EF4-FFF2-40B4-BE49-F238E27FC236}">
                    <a16:creationId xmlns:a16="http://schemas.microsoft.com/office/drawing/2014/main" id="{2505AAF5-6622-4D3E-8AC6-AEBF16F66FC3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3622134" y="3254532"/>
                <a:ext cx="350246" cy="6265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65" name="直接连接符 64">
                <a:extLst>
                  <a:ext uri="{FF2B5EF4-FFF2-40B4-BE49-F238E27FC236}">
                    <a16:creationId xmlns:a16="http://schemas.microsoft.com/office/drawing/2014/main" id="{D0935214-5E7E-428A-893D-82CDFEB5993A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4702254" y="2517529"/>
                <a:ext cx="360000" cy="0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66" name="直接连接符 65">
                <a:extLst>
                  <a:ext uri="{FF2B5EF4-FFF2-40B4-BE49-F238E27FC236}">
                    <a16:creationId xmlns:a16="http://schemas.microsoft.com/office/drawing/2014/main" id="{6C731319-D399-405D-BFC3-FDAA6B40DF44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4702254" y="3257664"/>
                <a:ext cx="360000" cy="0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7" name="矩形 66">
                    <a:extLst>
                      <a:ext uri="{FF2B5EF4-FFF2-40B4-BE49-F238E27FC236}">
                        <a16:creationId xmlns:a16="http://schemas.microsoft.com/office/drawing/2014/main" id="{7E14DBA1-2ED5-47D1-AB4B-8C8B7DC9035F}"/>
                      </a:ext>
                    </a:extLst>
                  </p:cNvPr>
                  <p:cNvSpPr/>
                  <p:nvPr/>
                </p:nvSpPr>
                <p:spPr>
                  <a:xfrm>
                    <a:off x="5104137" y="2348252"/>
                    <a:ext cx="209609" cy="338554"/>
                  </a:xfrm>
                  <a:prstGeom prst="rect">
                    <a:avLst/>
                  </a:prstGeom>
                </p:spPr>
                <p:txBody>
                  <a:bodyPr wrap="none" lIns="0" rIns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1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𝑸</m:t>
                          </m:r>
                        </m:oMath>
                      </m:oMathPara>
                    </a14:m>
                    <a:endParaRPr lang="zh-CN" altLang="en-US" sz="1600" b="1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9" name="矩形 48">
                    <a:extLst>
                      <a:ext uri="{FF2B5EF4-FFF2-40B4-BE49-F238E27FC236}">
                        <a16:creationId xmlns:a16="http://schemas.microsoft.com/office/drawing/2014/main" id="{31217090-CFC7-4292-B2A1-A16778AAEAC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104137" y="2348252"/>
                    <a:ext cx="209609" cy="338554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 l="-26471" r="-29412" b="-10909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8" name="矩形 67">
                    <a:extLst>
                      <a:ext uri="{FF2B5EF4-FFF2-40B4-BE49-F238E27FC236}">
                        <a16:creationId xmlns:a16="http://schemas.microsoft.com/office/drawing/2014/main" id="{CD4C48AE-E9D7-46C2-968A-86FADAC3F8E9}"/>
                      </a:ext>
                    </a:extLst>
                  </p:cNvPr>
                  <p:cNvSpPr/>
                  <p:nvPr/>
                </p:nvSpPr>
                <p:spPr>
                  <a:xfrm>
                    <a:off x="5092140" y="3087818"/>
                    <a:ext cx="209609" cy="339132"/>
                  </a:xfrm>
                  <a:prstGeom prst="rect">
                    <a:avLst/>
                  </a:prstGeom>
                </p:spPr>
                <p:txBody>
                  <a:bodyPr wrap="none" lIns="0" rIns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̅"/>
                              <m:ctrlPr>
                                <a:rPr lang="en-US" altLang="zh-CN" sz="1600" b="1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1600" b="1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𝑸</m:t>
                              </m:r>
                            </m:e>
                          </m:acc>
                        </m:oMath>
                      </m:oMathPara>
                    </a14:m>
                    <a:endParaRPr lang="zh-CN" altLang="en-US" sz="1600" b="1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0" name="矩形 49">
                    <a:extLst>
                      <a:ext uri="{FF2B5EF4-FFF2-40B4-BE49-F238E27FC236}">
                        <a16:creationId xmlns:a16="http://schemas.microsoft.com/office/drawing/2014/main" id="{E02F99B7-6971-4A71-929A-E29E656FD48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092140" y="3087818"/>
                    <a:ext cx="209609" cy="339132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 l="-25714" r="-34286" b="-8929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69" name="椭圆 68">
                <a:extLst>
                  <a:ext uri="{FF2B5EF4-FFF2-40B4-BE49-F238E27FC236}">
                    <a16:creationId xmlns:a16="http://schemas.microsoft.com/office/drawing/2014/main" id="{01576F40-604E-468C-BB8E-4E45EFB30EC8}"/>
                  </a:ext>
                </a:extLst>
              </p:cNvPr>
              <p:cNvSpPr/>
              <p:nvPr/>
            </p:nvSpPr>
            <p:spPr bwMode="auto">
              <a:xfrm>
                <a:off x="4700257" y="3221664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 w="12700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zh-CN" alt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ahoma" pitchFamily="34" charset="0"/>
                  <a:ea typeface="宋体" pitchFamily="2" charset="-122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文本框 69">
                  <a:extLst>
                    <a:ext uri="{FF2B5EF4-FFF2-40B4-BE49-F238E27FC236}">
                      <a16:creationId xmlns:a16="http://schemas.microsoft.com/office/drawing/2014/main" id="{92D3D84D-894A-4461-9CBA-B078CF32AD8E}"/>
                    </a:ext>
                  </a:extLst>
                </p:cNvPr>
                <p:cNvSpPr txBox="1"/>
                <p:nvPr/>
              </p:nvSpPr>
              <p:spPr>
                <a:xfrm>
                  <a:off x="1191872" y="4643437"/>
                  <a:ext cx="394039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oMath>
                    </m:oMathPara>
                  </a14:m>
                  <a:endParaRPr lang="zh-CN" altLang="en-US" sz="1800" dirty="0"/>
                </a:p>
              </p:txBody>
            </p:sp>
          </mc:Choice>
          <mc:Fallback xmlns="">
            <p:sp>
              <p:nvSpPr>
                <p:cNvPr id="70" name="文本框 69">
                  <a:extLst>
                    <a:ext uri="{FF2B5EF4-FFF2-40B4-BE49-F238E27FC236}">
                      <a16:creationId xmlns:a16="http://schemas.microsoft.com/office/drawing/2014/main" id="{92D3D84D-894A-4461-9CBA-B078CF32AD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91872" y="4643437"/>
                  <a:ext cx="394039" cy="369332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文本框 70">
                  <a:extLst>
                    <a:ext uri="{FF2B5EF4-FFF2-40B4-BE49-F238E27FC236}">
                      <a16:creationId xmlns:a16="http://schemas.microsoft.com/office/drawing/2014/main" id="{9C2D2D29-EB86-404B-81DA-89DF91E19A9F}"/>
                    </a:ext>
                  </a:extLst>
                </p:cNvPr>
                <p:cNvSpPr txBox="1"/>
                <p:nvPr/>
              </p:nvSpPr>
              <p:spPr>
                <a:xfrm>
                  <a:off x="1191872" y="5398681"/>
                  <a:ext cx="394039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oMath>
                    </m:oMathPara>
                  </a14:m>
                  <a:endParaRPr lang="zh-CN" altLang="en-US" sz="1800" dirty="0"/>
                </a:p>
              </p:txBody>
            </p:sp>
          </mc:Choice>
          <mc:Fallback xmlns="">
            <p:sp>
              <p:nvSpPr>
                <p:cNvPr id="71" name="文本框 70">
                  <a:extLst>
                    <a:ext uri="{FF2B5EF4-FFF2-40B4-BE49-F238E27FC236}">
                      <a16:creationId xmlns:a16="http://schemas.microsoft.com/office/drawing/2014/main" id="{9C2D2D29-EB86-404B-81DA-89DF91E19A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91872" y="5398681"/>
                  <a:ext cx="394039" cy="369332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8680B376-2A2A-43EC-BC74-F46F2CDA1FE4}"/>
              </a:ext>
            </a:extLst>
          </p:cNvPr>
          <p:cNvGrpSpPr/>
          <p:nvPr/>
        </p:nvGrpSpPr>
        <p:grpSpPr>
          <a:xfrm>
            <a:off x="868602" y="3789040"/>
            <a:ext cx="10419394" cy="2808312"/>
            <a:chOff x="868602" y="3789040"/>
            <a:chExt cx="10419394" cy="280831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文本框 4">
                  <a:extLst>
                    <a:ext uri="{FF2B5EF4-FFF2-40B4-BE49-F238E27FC236}">
                      <a16:creationId xmlns:a16="http://schemas.microsoft.com/office/drawing/2014/main" id="{1299C229-811A-4D03-9740-A6A37FE88B24}"/>
                    </a:ext>
                  </a:extLst>
                </p:cNvPr>
                <p:cNvSpPr txBox="1"/>
                <p:nvPr/>
              </p:nvSpPr>
              <p:spPr>
                <a:xfrm>
                  <a:off x="868602" y="3791390"/>
                  <a:ext cx="2216761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zh-CN" altLang="en-US" dirty="0"/>
                    <a:t>① </a:t>
                  </a:r>
                  <a14:m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=1,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5" name="文本框 4">
                  <a:extLst>
                    <a:ext uri="{FF2B5EF4-FFF2-40B4-BE49-F238E27FC236}">
                      <a16:creationId xmlns:a16="http://schemas.microsoft.com/office/drawing/2014/main" id="{1299C229-811A-4D03-9740-A6A37FE88B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8602" y="3791390"/>
                  <a:ext cx="2216761" cy="461665"/>
                </a:xfrm>
                <a:prstGeom prst="rect">
                  <a:avLst/>
                </a:prstGeom>
                <a:blipFill>
                  <a:blip r:embed="rId21"/>
                  <a:stretch>
                    <a:fillRect l="-4121" t="-14474" b="-25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文本框 71">
                  <a:extLst>
                    <a:ext uri="{FF2B5EF4-FFF2-40B4-BE49-F238E27FC236}">
                      <a16:creationId xmlns:a16="http://schemas.microsoft.com/office/drawing/2014/main" id="{A47A7A58-7455-4BEC-9ACD-5EFBD57DFE76}"/>
                    </a:ext>
                  </a:extLst>
                </p:cNvPr>
                <p:cNvSpPr txBox="1"/>
                <p:nvPr/>
              </p:nvSpPr>
              <p:spPr>
                <a:xfrm>
                  <a:off x="868602" y="4381761"/>
                  <a:ext cx="2216761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zh-CN" altLang="en-US" dirty="0"/>
                    <a:t>② </a:t>
                  </a:r>
                  <a14:m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72" name="文本框 71">
                  <a:extLst>
                    <a:ext uri="{FF2B5EF4-FFF2-40B4-BE49-F238E27FC236}">
                      <a16:creationId xmlns:a16="http://schemas.microsoft.com/office/drawing/2014/main" id="{A47A7A58-7455-4BEC-9ACD-5EFBD57DFE7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8602" y="4381761"/>
                  <a:ext cx="2216761" cy="461665"/>
                </a:xfrm>
                <a:prstGeom prst="rect">
                  <a:avLst/>
                </a:prstGeom>
                <a:blipFill>
                  <a:blip r:embed="rId22"/>
                  <a:stretch>
                    <a:fillRect l="-4121" t="-14474" b="-25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文本框 72">
                  <a:extLst>
                    <a:ext uri="{FF2B5EF4-FFF2-40B4-BE49-F238E27FC236}">
                      <a16:creationId xmlns:a16="http://schemas.microsoft.com/office/drawing/2014/main" id="{252384DA-188A-4985-BA1E-E0F22404EBB8}"/>
                    </a:ext>
                  </a:extLst>
                </p:cNvPr>
                <p:cNvSpPr txBox="1"/>
                <p:nvPr/>
              </p:nvSpPr>
              <p:spPr>
                <a:xfrm>
                  <a:off x="868602" y="5240420"/>
                  <a:ext cx="2216761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zh-CN" altLang="en-US" dirty="0"/>
                    <a:t>③ </a:t>
                  </a:r>
                  <a14:m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73" name="文本框 72">
                  <a:extLst>
                    <a:ext uri="{FF2B5EF4-FFF2-40B4-BE49-F238E27FC236}">
                      <a16:creationId xmlns:a16="http://schemas.microsoft.com/office/drawing/2014/main" id="{252384DA-188A-4985-BA1E-E0F22404EBB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8602" y="5240420"/>
                  <a:ext cx="2216761" cy="461665"/>
                </a:xfrm>
                <a:prstGeom prst="rect">
                  <a:avLst/>
                </a:prstGeom>
                <a:blipFill>
                  <a:blip r:embed="rId23"/>
                  <a:stretch>
                    <a:fillRect l="-4121" t="-14667" b="-26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文本框 73">
                  <a:extLst>
                    <a:ext uri="{FF2B5EF4-FFF2-40B4-BE49-F238E27FC236}">
                      <a16:creationId xmlns:a16="http://schemas.microsoft.com/office/drawing/2014/main" id="{8F147C6B-F81A-43EB-BA06-FF6E85BC26F4}"/>
                    </a:ext>
                  </a:extLst>
                </p:cNvPr>
                <p:cNvSpPr txBox="1"/>
                <p:nvPr/>
              </p:nvSpPr>
              <p:spPr>
                <a:xfrm>
                  <a:off x="868602" y="6135687"/>
                  <a:ext cx="2216761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zh-CN" altLang="en-US" dirty="0"/>
                    <a:t>④ </a:t>
                  </a:r>
                  <a14:m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=1,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74" name="文本框 73">
                  <a:extLst>
                    <a:ext uri="{FF2B5EF4-FFF2-40B4-BE49-F238E27FC236}">
                      <a16:creationId xmlns:a16="http://schemas.microsoft.com/office/drawing/2014/main" id="{8F147C6B-F81A-43EB-BA06-FF6E85BC26F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8602" y="6135687"/>
                  <a:ext cx="2216761" cy="461665"/>
                </a:xfrm>
                <a:prstGeom prst="rect">
                  <a:avLst/>
                </a:prstGeom>
                <a:blipFill>
                  <a:blip r:embed="rId24"/>
                  <a:stretch>
                    <a:fillRect l="-4121" t="-14667" b="-26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文本框 74">
                  <a:extLst>
                    <a:ext uri="{FF2B5EF4-FFF2-40B4-BE49-F238E27FC236}">
                      <a16:creationId xmlns:a16="http://schemas.microsoft.com/office/drawing/2014/main" id="{8E98408D-D853-4DFE-AAC0-CB907A2A61F1}"/>
                    </a:ext>
                  </a:extLst>
                </p:cNvPr>
                <p:cNvSpPr txBox="1"/>
                <p:nvPr/>
              </p:nvSpPr>
              <p:spPr>
                <a:xfrm>
                  <a:off x="3391230" y="3789040"/>
                  <a:ext cx="3353226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US" altLang="zh-CN" b="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b="0" i="1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a14:m>
                  <a:r>
                    <a:rPr lang="zh-CN" altLang="en-US" dirty="0"/>
                    <a:t>，置 </a:t>
                  </a:r>
                  <a:r>
                    <a:rPr lang="en-US" altLang="zh-CN" dirty="0"/>
                    <a:t>0 (</a:t>
                  </a:r>
                  <a:r>
                    <a:rPr lang="zh-CN" altLang="en-US" dirty="0"/>
                    <a:t>复位</a:t>
                  </a:r>
                  <a:r>
                    <a:rPr lang="en-US" altLang="zh-CN" dirty="0"/>
                    <a:t>) </a:t>
                  </a:r>
                  <a:endParaRPr lang="zh-CN" altLang="en-US" dirty="0"/>
                </a:p>
              </p:txBody>
            </p:sp>
          </mc:Choice>
          <mc:Fallback xmlns="">
            <p:sp>
              <p:nvSpPr>
                <p:cNvPr id="75" name="文本框 74">
                  <a:extLst>
                    <a:ext uri="{FF2B5EF4-FFF2-40B4-BE49-F238E27FC236}">
                      <a16:creationId xmlns:a16="http://schemas.microsoft.com/office/drawing/2014/main" id="{8E98408D-D853-4DFE-AAC0-CB907A2A61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91230" y="3789040"/>
                  <a:ext cx="3353226" cy="461665"/>
                </a:xfrm>
                <a:prstGeom prst="rect">
                  <a:avLst/>
                </a:prstGeom>
                <a:blipFill>
                  <a:blip r:embed="rId25"/>
                  <a:stretch>
                    <a:fillRect l="-1273" t="-14667" r="-2000" b="-29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文本框 75">
                  <a:extLst>
                    <a:ext uri="{FF2B5EF4-FFF2-40B4-BE49-F238E27FC236}">
                      <a16:creationId xmlns:a16="http://schemas.microsoft.com/office/drawing/2014/main" id="{D8049A91-81C3-45FC-AA17-B0FAF1C1C27A}"/>
                    </a:ext>
                  </a:extLst>
                </p:cNvPr>
                <p:cNvSpPr txBox="1"/>
                <p:nvPr/>
              </p:nvSpPr>
              <p:spPr>
                <a:xfrm>
                  <a:off x="3391230" y="4381761"/>
                  <a:ext cx="3257045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a14:m>
                  <a:r>
                    <a:rPr lang="zh-CN" altLang="en-US" dirty="0"/>
                    <a:t>，置 </a:t>
                  </a:r>
                  <a:r>
                    <a:rPr lang="en-US" altLang="zh-CN" dirty="0"/>
                    <a:t>1 (</a:t>
                  </a:r>
                  <a:r>
                    <a:rPr lang="zh-CN" altLang="en-US" dirty="0"/>
                    <a:t>置位</a:t>
                  </a:r>
                  <a:r>
                    <a:rPr lang="en-US" altLang="zh-CN" dirty="0"/>
                    <a:t>)</a:t>
                  </a:r>
                  <a:endParaRPr lang="zh-CN" altLang="en-US" dirty="0"/>
                </a:p>
              </p:txBody>
            </p:sp>
          </mc:Choice>
          <mc:Fallback xmlns="">
            <p:sp>
              <p:nvSpPr>
                <p:cNvPr id="76" name="文本框 75">
                  <a:extLst>
                    <a:ext uri="{FF2B5EF4-FFF2-40B4-BE49-F238E27FC236}">
                      <a16:creationId xmlns:a16="http://schemas.microsoft.com/office/drawing/2014/main" id="{D8049A91-81C3-45FC-AA17-B0FAF1C1C27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91230" y="4381761"/>
                  <a:ext cx="3257045" cy="461665"/>
                </a:xfrm>
                <a:prstGeom prst="rect">
                  <a:avLst/>
                </a:prstGeom>
                <a:blipFill>
                  <a:blip r:embed="rId26"/>
                  <a:stretch>
                    <a:fillRect l="-1308" t="-14474" r="-1869" b="-2763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文本框 76">
                  <a:extLst>
                    <a:ext uri="{FF2B5EF4-FFF2-40B4-BE49-F238E27FC236}">
                      <a16:creationId xmlns:a16="http://schemas.microsoft.com/office/drawing/2014/main" id="{B21B54C4-7623-494F-A732-D3B5A98A9BCA}"/>
                    </a:ext>
                  </a:extLst>
                </p:cNvPr>
                <p:cNvSpPr txBox="1"/>
                <p:nvPr/>
              </p:nvSpPr>
              <p:spPr>
                <a:xfrm>
                  <a:off x="3391230" y="4983559"/>
                  <a:ext cx="3063485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a14:m>
                  <a:r>
                    <a:rPr lang="zh-CN" altLang="en-US" dirty="0"/>
                    <a:t>，则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=0</m:t>
                      </m:r>
                    </m:oMath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77" name="文本框 76">
                  <a:extLst>
                    <a:ext uri="{FF2B5EF4-FFF2-40B4-BE49-F238E27FC236}">
                      <a16:creationId xmlns:a16="http://schemas.microsoft.com/office/drawing/2014/main" id="{B21B54C4-7623-494F-A732-D3B5A98A9BC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91230" y="4983559"/>
                  <a:ext cx="3063485" cy="461665"/>
                </a:xfrm>
                <a:prstGeom prst="rect">
                  <a:avLst/>
                </a:prstGeom>
                <a:blipFill>
                  <a:blip r:embed="rId27"/>
                  <a:stretch>
                    <a:fillRect l="-1392" t="-14667" b="-26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文本框 77">
                  <a:extLst>
                    <a:ext uri="{FF2B5EF4-FFF2-40B4-BE49-F238E27FC236}">
                      <a16:creationId xmlns:a16="http://schemas.microsoft.com/office/drawing/2014/main" id="{DA8C9292-6453-4E6D-A57C-568131620CFD}"/>
                    </a:ext>
                  </a:extLst>
                </p:cNvPr>
                <p:cNvSpPr txBox="1"/>
                <p:nvPr/>
              </p:nvSpPr>
              <p:spPr>
                <a:xfrm>
                  <a:off x="3391230" y="6134918"/>
                  <a:ext cx="4793002" cy="46243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zh-CN" sz="2400" b="0" i="1" dirty="0" smtClean="0">
                          <a:latin typeface="Cambria Math" panose="02040503050406030204" pitchFamily="18" charset="0"/>
                        </a:rPr>
                        <m:t>𝑄</m:t>
                      </m:r>
                    </m:oMath>
                  </a14:m>
                  <a:r>
                    <a:rPr lang="zh-CN" altLang="en-US" sz="2400" dirty="0"/>
                    <a:t>、</a:t>
                  </a:r>
                  <a14:m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altLang="zh-CN" sz="240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400" b="0" i="1" dirty="0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</m:acc>
                    </m:oMath>
                  </a14:m>
                  <a:r>
                    <a:rPr lang="zh-CN" altLang="en-US" sz="2400" dirty="0"/>
                    <a:t>都</a:t>
                  </a:r>
                  <a:r>
                    <a:rPr lang="en-US" altLang="zh-CN" sz="2400" dirty="0"/>
                    <a:t>=0</a:t>
                  </a:r>
                  <a:r>
                    <a:rPr lang="zh-CN" altLang="en-US" sz="2400" dirty="0"/>
                    <a:t>，不满足输出互补要求</a:t>
                  </a:r>
                  <a:endParaRPr lang="zh-CN" altLang="en-US" dirty="0"/>
                </a:p>
              </p:txBody>
            </p:sp>
          </mc:Choice>
          <mc:Fallback xmlns="">
            <p:sp>
              <p:nvSpPr>
                <p:cNvPr id="78" name="文本框 77">
                  <a:extLst>
                    <a:ext uri="{FF2B5EF4-FFF2-40B4-BE49-F238E27FC236}">
                      <a16:creationId xmlns:a16="http://schemas.microsoft.com/office/drawing/2014/main" id="{DA8C9292-6453-4E6D-A57C-568131620CF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91230" y="6134918"/>
                  <a:ext cx="4793002" cy="462434"/>
                </a:xfrm>
                <a:prstGeom prst="rect">
                  <a:avLst/>
                </a:prstGeom>
                <a:blipFill>
                  <a:blip r:embed="rId28"/>
                  <a:stretch>
                    <a:fillRect l="-889" t="-14474" b="-2763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文本框 78">
                  <a:extLst>
                    <a:ext uri="{FF2B5EF4-FFF2-40B4-BE49-F238E27FC236}">
                      <a16:creationId xmlns:a16="http://schemas.microsoft.com/office/drawing/2014/main" id="{B5479BAE-329A-402B-827E-0089104A539B}"/>
                    </a:ext>
                  </a:extLst>
                </p:cNvPr>
                <p:cNvSpPr txBox="1"/>
                <p:nvPr/>
              </p:nvSpPr>
              <p:spPr>
                <a:xfrm>
                  <a:off x="3391230" y="5450834"/>
                  <a:ext cx="3063485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a14:m>
                  <a:r>
                    <a:rPr lang="zh-CN" altLang="en-US" dirty="0"/>
                    <a:t>，则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79" name="文本框 78">
                  <a:extLst>
                    <a:ext uri="{FF2B5EF4-FFF2-40B4-BE49-F238E27FC236}">
                      <a16:creationId xmlns:a16="http://schemas.microsoft.com/office/drawing/2014/main" id="{B5479BAE-329A-402B-827E-0089104A539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91230" y="5450834"/>
                  <a:ext cx="3063485" cy="461665"/>
                </a:xfrm>
                <a:prstGeom prst="rect">
                  <a:avLst/>
                </a:prstGeom>
                <a:blipFill>
                  <a:blip r:embed="rId29"/>
                  <a:stretch>
                    <a:fillRect l="-1392" t="-14474" b="-25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左大括号 6">
              <a:extLst>
                <a:ext uri="{FF2B5EF4-FFF2-40B4-BE49-F238E27FC236}">
                  <a16:creationId xmlns:a16="http://schemas.microsoft.com/office/drawing/2014/main" id="{D1CFE905-C9F5-4F94-9B23-C2E57DDDB4B4}"/>
                </a:ext>
              </a:extLst>
            </p:cNvPr>
            <p:cNvSpPr/>
            <p:nvPr/>
          </p:nvSpPr>
          <p:spPr>
            <a:xfrm>
              <a:off x="3286355" y="5085184"/>
              <a:ext cx="72008" cy="792088"/>
            </a:xfrm>
            <a:prstGeom prst="leftBrace">
              <a:avLst>
                <a:gd name="adj1" fmla="val 42966"/>
                <a:gd name="adj2" fmla="val 50000"/>
              </a:avLst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文本框 79">
                  <a:extLst>
                    <a:ext uri="{FF2B5EF4-FFF2-40B4-BE49-F238E27FC236}">
                      <a16:creationId xmlns:a16="http://schemas.microsoft.com/office/drawing/2014/main" id="{951F6B65-3D87-43F1-A7EF-88AB7C03EC01}"/>
                    </a:ext>
                  </a:extLst>
                </p:cNvPr>
                <p:cNvSpPr txBox="1"/>
                <p:nvPr/>
              </p:nvSpPr>
              <p:spPr>
                <a:xfrm>
                  <a:off x="6670731" y="5185382"/>
                  <a:ext cx="1878681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sz="2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800" i="1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p>
                            <m:r>
                              <a:rPr lang="en-US" altLang="zh-CN" sz="28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sz="2800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p>
                        </m:sSup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𝑄</m:t>
                        </m:r>
                      </m:oMath>
                    </m:oMathPara>
                  </a14:m>
                  <a:endParaRPr lang="zh-CN" altLang="en-US" sz="2800" dirty="0"/>
                </a:p>
              </p:txBody>
            </p:sp>
          </mc:Choice>
          <mc:Fallback xmlns="">
            <p:sp>
              <p:nvSpPr>
                <p:cNvPr id="80" name="文本框 79">
                  <a:extLst>
                    <a:ext uri="{FF2B5EF4-FFF2-40B4-BE49-F238E27FC236}">
                      <a16:creationId xmlns:a16="http://schemas.microsoft.com/office/drawing/2014/main" id="{951F6B65-3D87-43F1-A7EF-88AB7C03EC0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70731" y="5185382"/>
                  <a:ext cx="1878681" cy="523220"/>
                </a:xfrm>
                <a:prstGeom prst="rect">
                  <a:avLst/>
                </a:prstGeom>
                <a:blipFill>
                  <a:blip r:embed="rId3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右大括号 8">
              <a:extLst>
                <a:ext uri="{FF2B5EF4-FFF2-40B4-BE49-F238E27FC236}">
                  <a16:creationId xmlns:a16="http://schemas.microsoft.com/office/drawing/2014/main" id="{FB7010B6-D7E8-4412-B5EE-BEBD8C720A74}"/>
                </a:ext>
              </a:extLst>
            </p:cNvPr>
            <p:cNvSpPr/>
            <p:nvPr/>
          </p:nvSpPr>
          <p:spPr>
            <a:xfrm>
              <a:off x="6514437" y="5058814"/>
              <a:ext cx="72008" cy="792088"/>
            </a:xfrm>
            <a:prstGeom prst="rightBrace">
              <a:avLst>
                <a:gd name="adj1" fmla="val 79419"/>
                <a:gd name="adj2" fmla="val 50000"/>
              </a:avLst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FFACB08E-B442-4CA2-90B4-7C503434732E}"/>
                </a:ext>
              </a:extLst>
            </p:cNvPr>
            <p:cNvSpPr txBox="1"/>
            <p:nvPr/>
          </p:nvSpPr>
          <p:spPr>
            <a:xfrm>
              <a:off x="8641118" y="4941813"/>
              <a:ext cx="264687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保持原来状态不变</a:t>
              </a:r>
              <a:endParaRPr lang="en-US" altLang="zh-CN" dirty="0"/>
            </a:p>
            <a:p>
              <a:r>
                <a:rPr lang="zh-CN" altLang="en-US" sz="2400" b="1" dirty="0">
                  <a:solidFill>
                    <a:schemeClr val="accent2"/>
                  </a:solidFill>
                  <a:latin typeface="幼圆" panose="02010509060101010101" pitchFamily="49" charset="-122"/>
                  <a:ea typeface="幼圆" panose="02010509060101010101" pitchFamily="49" charset="-122"/>
                </a:rPr>
                <a:t>双稳态电路</a:t>
              </a:r>
              <a:endParaRPr lang="zh-CN" altLang="en-US" dirty="0"/>
            </a:p>
          </p:txBody>
        </p:sp>
      </p:grpSp>
      <p:sp>
        <p:nvSpPr>
          <p:cNvPr id="11" name="灯片编号占位符 10">
            <a:extLst>
              <a:ext uri="{FF2B5EF4-FFF2-40B4-BE49-F238E27FC236}">
                <a16:creationId xmlns:a16="http://schemas.microsoft.com/office/drawing/2014/main" id="{48AF7968-8C3E-4466-A90C-FB69DF462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8E7B1-3FC2-4821-B144-3AA6EF938D0A}" type="slidenum">
              <a:rPr lang="zh-CN" altLang="en-US" sz="1400" b="1" smtClean="0"/>
              <a:pPr/>
              <a:t>13</a:t>
            </a:fld>
            <a:r>
              <a:rPr lang="zh-CN" altLang="en-US"/>
              <a:t> </a:t>
            </a:r>
            <a:r>
              <a:rPr lang="en-US" altLang="zh-CN"/>
              <a:t>/ 52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23756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标题 1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4000" b="0" i="1" dirty="0" smtClean="0">
                        <a:latin typeface="Cambria Math" panose="02040503050406030204" pitchFamily="18" charset="0"/>
                      </a:rPr>
                      <m:t>𝑆𝑅</m:t>
                    </m:r>
                  </m:oMath>
                </a14:m>
                <a:r>
                  <a:rPr lang="zh-CN" altLang="en-US" sz="4000" b="1" dirty="0"/>
                  <a:t> 锁存器</a:t>
                </a:r>
              </a:p>
            </p:txBody>
          </p:sp>
        </mc:Choice>
        <mc:Fallback xmlns="">
          <p:sp>
            <p:nvSpPr>
              <p:cNvPr id="10" name="标题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t="-4730" b="-141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框 6"/>
          <p:cNvSpPr txBox="1"/>
          <p:nvPr/>
        </p:nvSpPr>
        <p:spPr>
          <a:xfrm>
            <a:off x="2135560" y="3368212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</a:rPr>
              <a:t>功能表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表格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47635776"/>
                  </p:ext>
                </p:extLst>
              </p:nvPr>
            </p:nvGraphicFramePr>
            <p:xfrm>
              <a:off x="551384" y="3849746"/>
              <a:ext cx="4176464" cy="2614811"/>
            </p:xfrm>
            <a:graphic>
              <a:graphicData uri="http://schemas.openxmlformats.org/drawingml/2006/table">
                <a:tbl>
                  <a:tblPr firstRow="1" bandRow="1">
                    <a:tableStyleId>{5FD0F851-EC5A-4D38-B0AD-8093EC10F338}</a:tableStyleId>
                  </a:tblPr>
                  <a:tblGrid>
                    <a:gridCol w="1392155">
                      <a:extLst>
                        <a:ext uri="{9D8B030D-6E8A-4147-A177-3AD203B41FA5}">
                          <a16:colId xmlns:a16="http://schemas.microsoft.com/office/drawing/2014/main" val="3266605460"/>
                        </a:ext>
                      </a:extLst>
                    </a:gridCol>
                    <a:gridCol w="1828685">
                      <a:extLst>
                        <a:ext uri="{9D8B030D-6E8A-4147-A177-3AD203B41FA5}">
                          <a16:colId xmlns:a16="http://schemas.microsoft.com/office/drawing/2014/main" val="3752913309"/>
                        </a:ext>
                      </a:extLst>
                    </a:gridCol>
                    <a:gridCol w="955624">
                      <a:extLst>
                        <a:ext uri="{9D8B030D-6E8A-4147-A177-3AD203B41FA5}">
                          <a16:colId xmlns:a16="http://schemas.microsoft.com/office/drawing/2014/main" val="1411117123"/>
                        </a:ext>
                      </a:extLst>
                    </a:gridCol>
                  </a:tblGrid>
                  <a:tr h="88566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30000"/>
                            </a:lnSpc>
                          </a:pPr>
                          <a:r>
                            <a:rPr lang="zh-CN" altLang="en-US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输    入</a:t>
                          </a:r>
                          <a:endParaRPr lang="en-US" altLang="zh-CN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  <a:p>
                          <a:pPr algn="ctr">
                            <a:lnSpc>
                              <a:spcPct val="130000"/>
                            </a:lnSpc>
                          </a:pPr>
                          <a14:m>
                            <m:oMath xmlns:m="http://schemas.openxmlformats.org/officeDocument/2006/math">
                              <m:r>
                                <a:rPr lang="en-US" altLang="zh-CN" sz="2000" b="1" smtClean="0"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oMath>
                          </a14:m>
                          <a:r>
                            <a:rPr lang="zh-CN" altLang="en-US" sz="2000" dirty="0"/>
                            <a:t>     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000" b="1" smtClean="0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oMath>
                          </a14:m>
                          <a:endParaRPr lang="zh-CN" altLang="en-US" sz="2000" dirty="0"/>
                        </a:p>
                      </a:txBody>
                      <a:tcPr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30000"/>
                            </a:lnSpc>
                          </a:pPr>
                          <a:r>
                            <a:rPr lang="zh-CN" altLang="en-US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输     出</a:t>
                          </a:r>
                          <a:endParaRPr lang="en-US" altLang="zh-CN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  <a:p>
                          <a:pPr algn="ctr">
                            <a:lnSpc>
                              <a:spcPct val="13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CN" sz="2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000" b="1" i="1" smtClean="0">
                                        <a:latin typeface="Cambria Math" panose="02040503050406030204" pitchFamily="18" charset="0"/>
                                      </a:rPr>
                                      <m:t>  </m:t>
                                    </m:r>
                                    <m:r>
                                      <a:rPr lang="en-US" altLang="zh-CN" sz="2000" b="1" i="1" smtClean="0">
                                        <a:latin typeface="Cambria Math" panose="02040503050406030204" pitchFamily="18" charset="0"/>
                                      </a:rPr>
                                      <m:t>𝑸</m:t>
                                    </m:r>
                                  </m:e>
                                  <m:sup>
                                    <m:r>
                                      <a:rPr lang="en-US" altLang="zh-CN" sz="2000" b="1" i="1" smtClean="0">
                                        <a:latin typeface="Cambria Math" panose="02040503050406030204" pitchFamily="18" charset="0"/>
                                      </a:rPr>
                                      <m:t>𝒏</m:t>
                                    </m:r>
                                    <m:r>
                                      <a:rPr lang="en-US" altLang="zh-CN" sz="2000" b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altLang="zh-CN" sz="2000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zh-CN" altLang="en-US" sz="2200" dirty="0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zh-CN" altLang="en-US" b="1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说明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4019668442"/>
                      </a:ext>
                    </a:extLst>
                  </a:tr>
                  <a:tr h="43209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r>
                            <a:rPr lang="en-US" altLang="zh-CN" sz="2000" b="1" dirty="0">
                              <a:solidFill>
                                <a:srgbClr val="FF0000"/>
                              </a:solidFill>
                            </a:rPr>
                            <a:t> </a:t>
                          </a:r>
                          <a:r>
                            <a:rPr lang="en-US" altLang="zh-CN" sz="2000" dirty="0"/>
                            <a:t>     0</a:t>
                          </a:r>
                          <a:endParaRPr lang="zh-CN" altLang="en-US" sz="2000" dirty="0"/>
                        </a:p>
                      </a:txBody>
                      <a:tcPr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179388" indent="-179388" algn="ctr">
                            <a:buAutoNum type="arabicPlain"/>
                          </a:pPr>
                          <a:r>
                            <a:rPr lang="en-US" altLang="zh-CN" sz="2000" b="1" dirty="0"/>
                            <a:t>          </a:t>
                          </a:r>
                          <a:r>
                            <a:rPr lang="en-US" altLang="zh-CN" sz="2000" b="0" dirty="0"/>
                            <a:t>0</a:t>
                          </a:r>
                          <a:endParaRPr lang="zh-CN" altLang="en-US" sz="2000" b="0" dirty="0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000" b="1" dirty="0">
                              <a:solidFill>
                                <a:schemeClr val="tx1"/>
                              </a:solidFill>
                            </a:rPr>
                            <a:t>置 </a:t>
                          </a:r>
                          <a:r>
                            <a:rPr lang="en-US" altLang="zh-CN" sz="2000" b="1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20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139670858"/>
                      </a:ext>
                    </a:extLst>
                  </a:tr>
                  <a:tr h="43209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      </a:t>
                          </a:r>
                          <a:r>
                            <a:rPr lang="en-US" altLang="zh-CN" sz="2000" b="1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20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/>
                            <a:t>0</a:t>
                          </a:r>
                          <a:r>
                            <a:rPr lang="en-US" altLang="zh-CN" sz="2000" dirty="0"/>
                            <a:t>          1</a:t>
                          </a:r>
                          <a:endParaRPr lang="zh-CN" altLang="en-US" sz="2000" dirty="0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000" b="1" dirty="0">
                              <a:solidFill>
                                <a:schemeClr val="tx1"/>
                              </a:solidFill>
                            </a:rPr>
                            <a:t>置 </a:t>
                          </a:r>
                          <a:r>
                            <a:rPr lang="en-US" altLang="zh-CN" sz="2000" b="1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sz="20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2009134970"/>
                      </a:ext>
                    </a:extLst>
                  </a:tr>
                  <a:tr h="4328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/>
                            <a:t>0      0</a:t>
                          </a:r>
                          <a:endParaRPr lang="zh-CN" altLang="en-US" sz="2000" dirty="0"/>
                        </a:p>
                      </a:txBody>
                      <a:tcPr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     </m:t>
                                </m:r>
                                <m:sSup>
                                  <m:sSupPr>
                                    <m:ctrlPr>
                                      <a:rPr lang="en-US" altLang="zh-CN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000" smtClean="0"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</m:e>
                                  <m:sup>
                                    <m:r>
                                      <a:rPr lang="en-US" altLang="zh-CN" sz="2000" b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zh-CN" altLang="en-US" sz="2200" dirty="0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000" b="1" dirty="0">
                              <a:solidFill>
                                <a:schemeClr val="tx1"/>
                              </a:solidFill>
                            </a:rPr>
                            <a:t>保持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676124016"/>
                      </a:ext>
                    </a:extLst>
                  </a:tr>
                  <a:tr h="432097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00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</a:rPr>
                            <a:t>1      1</a:t>
                          </a:r>
                          <a:endParaRPr lang="zh-CN" altLang="en-US" sz="2000">
                            <a:solidFill>
                              <a:schemeClr val="bg1">
                                <a:lumMod val="65000"/>
                              </a:schemeClr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altLang="zh-CN" sz="2000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oMath>
                          </a14:m>
                          <a:r>
                            <a:rPr lang="en-US" altLang="zh-CN" sz="200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</a:rPr>
                            <a:t>         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000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oMath>
                          </a14:m>
                          <a:endParaRPr lang="zh-CN" altLang="en-US" sz="2000" b="1" dirty="0">
                            <a:solidFill>
                              <a:schemeClr val="bg1">
                                <a:lumMod val="65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00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</a:rPr>
                            <a:t>禁用</a:t>
                          </a:r>
                          <a:endParaRPr lang="zh-CN" altLang="en-US" sz="20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83628248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表格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47635776"/>
                  </p:ext>
                </p:extLst>
              </p:nvPr>
            </p:nvGraphicFramePr>
            <p:xfrm>
              <a:off x="551384" y="3849746"/>
              <a:ext cx="4176464" cy="2614811"/>
            </p:xfrm>
            <a:graphic>
              <a:graphicData uri="http://schemas.openxmlformats.org/drawingml/2006/table">
                <a:tbl>
                  <a:tblPr firstRow="1" bandRow="1">
                    <a:tableStyleId>{5FD0F851-EC5A-4D38-B0AD-8093EC10F338}</a:tableStyleId>
                  </a:tblPr>
                  <a:tblGrid>
                    <a:gridCol w="1392155">
                      <a:extLst>
                        <a:ext uri="{9D8B030D-6E8A-4147-A177-3AD203B41FA5}">
                          <a16:colId xmlns:a16="http://schemas.microsoft.com/office/drawing/2014/main" val="3266605460"/>
                        </a:ext>
                      </a:extLst>
                    </a:gridCol>
                    <a:gridCol w="1828685">
                      <a:extLst>
                        <a:ext uri="{9D8B030D-6E8A-4147-A177-3AD203B41FA5}">
                          <a16:colId xmlns:a16="http://schemas.microsoft.com/office/drawing/2014/main" val="3752913309"/>
                        </a:ext>
                      </a:extLst>
                    </a:gridCol>
                    <a:gridCol w="955624">
                      <a:extLst>
                        <a:ext uri="{9D8B030D-6E8A-4147-A177-3AD203B41FA5}">
                          <a16:colId xmlns:a16="http://schemas.microsoft.com/office/drawing/2014/main" val="1411117123"/>
                        </a:ext>
                      </a:extLst>
                    </a:gridCol>
                  </a:tblGrid>
                  <a:tr h="8856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4"/>
                          <a:stretch>
                            <a:fillRect t="-685" r="-200000" b="-20274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4"/>
                          <a:stretch>
                            <a:fillRect l="-76333" t="-685" r="-52667" b="-20274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zh-CN" altLang="en-US" b="1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说明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4019668442"/>
                      </a:ext>
                    </a:extLst>
                  </a:tr>
                  <a:tr h="43209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r>
                            <a:rPr lang="en-US" altLang="zh-CN" sz="2000" b="1" dirty="0">
                              <a:solidFill>
                                <a:srgbClr val="FF0000"/>
                              </a:solidFill>
                            </a:rPr>
                            <a:t> </a:t>
                          </a:r>
                          <a:r>
                            <a:rPr lang="en-US" altLang="zh-CN" sz="2000" dirty="0"/>
                            <a:t>     0</a:t>
                          </a:r>
                          <a:endParaRPr lang="zh-CN" altLang="en-US" sz="2000" dirty="0"/>
                        </a:p>
                      </a:txBody>
                      <a:tcPr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179388" indent="-179388" algn="ctr">
                            <a:buAutoNum type="arabicPlain"/>
                          </a:pPr>
                          <a:r>
                            <a:rPr lang="en-US" altLang="zh-CN" sz="2000" b="1" dirty="0"/>
                            <a:t>          </a:t>
                          </a:r>
                          <a:r>
                            <a:rPr lang="en-US" altLang="zh-CN" sz="2000" b="0" dirty="0"/>
                            <a:t>0</a:t>
                          </a:r>
                          <a:endParaRPr lang="zh-CN" altLang="en-US" sz="2000" b="0" dirty="0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000" b="1" dirty="0">
                              <a:solidFill>
                                <a:schemeClr val="tx1"/>
                              </a:solidFill>
                            </a:rPr>
                            <a:t>置 </a:t>
                          </a:r>
                          <a:r>
                            <a:rPr lang="en-US" altLang="zh-CN" sz="2000" b="1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20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139670858"/>
                      </a:ext>
                    </a:extLst>
                  </a:tr>
                  <a:tr h="43209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      </a:t>
                          </a:r>
                          <a:r>
                            <a:rPr lang="en-US" altLang="zh-CN" sz="2000" b="1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20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/>
                            <a:t>0</a:t>
                          </a:r>
                          <a:r>
                            <a:rPr lang="en-US" altLang="zh-CN" sz="2000" dirty="0"/>
                            <a:t>          1</a:t>
                          </a:r>
                          <a:endParaRPr lang="zh-CN" altLang="en-US" sz="2000" dirty="0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000" b="1" dirty="0">
                              <a:solidFill>
                                <a:schemeClr val="tx1"/>
                              </a:solidFill>
                            </a:rPr>
                            <a:t>置 </a:t>
                          </a:r>
                          <a:r>
                            <a:rPr lang="en-US" altLang="zh-CN" sz="2000" b="1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sz="20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2009134970"/>
                      </a:ext>
                    </a:extLst>
                  </a:tr>
                  <a:tr h="4328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/>
                            <a:t>0      0</a:t>
                          </a:r>
                          <a:endParaRPr lang="zh-CN" altLang="en-US" sz="2000" dirty="0"/>
                        </a:p>
                      </a:txBody>
                      <a:tcPr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4"/>
                          <a:stretch>
                            <a:fillRect l="-76333" t="-407042" r="-52667" b="-11690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000" b="1" dirty="0">
                              <a:solidFill>
                                <a:schemeClr val="tx1"/>
                              </a:solidFill>
                            </a:rPr>
                            <a:t>保持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676124016"/>
                      </a:ext>
                    </a:extLst>
                  </a:tr>
                  <a:tr h="432097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00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</a:rPr>
                            <a:t>1      1</a:t>
                          </a:r>
                          <a:endParaRPr lang="zh-CN" altLang="en-US" sz="2000">
                            <a:solidFill>
                              <a:schemeClr val="bg1">
                                <a:lumMod val="65000"/>
                              </a:schemeClr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4"/>
                          <a:stretch>
                            <a:fillRect l="-76333" t="-507042" r="-52667" b="-1690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00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</a:rPr>
                            <a:t>禁用</a:t>
                          </a:r>
                          <a:endParaRPr lang="zh-CN" altLang="en-US" sz="20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836282484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6" name="组合 5">
            <a:extLst>
              <a:ext uri="{FF2B5EF4-FFF2-40B4-BE49-F238E27FC236}">
                <a16:creationId xmlns:a16="http://schemas.microsoft.com/office/drawing/2014/main" id="{EACB7351-713B-4393-BD0C-EFDFD1EDDA47}"/>
              </a:ext>
            </a:extLst>
          </p:cNvPr>
          <p:cNvGrpSpPr/>
          <p:nvPr/>
        </p:nvGrpSpPr>
        <p:grpSpPr>
          <a:xfrm>
            <a:off x="5447928" y="951111"/>
            <a:ext cx="6580400" cy="2919229"/>
            <a:chOff x="5374913" y="3561936"/>
            <a:chExt cx="6580400" cy="2919229"/>
          </a:xfrm>
        </p:grpSpPr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94656C1D-CCC8-4477-B1BC-8EF90DB37391}"/>
                </a:ext>
              </a:extLst>
            </p:cNvPr>
            <p:cNvSpPr txBox="1"/>
            <p:nvPr/>
          </p:nvSpPr>
          <p:spPr>
            <a:xfrm>
              <a:off x="7679169" y="3561936"/>
              <a:ext cx="201048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b="1" dirty="0">
                  <a:solidFill>
                    <a:srgbClr val="FF0000"/>
                  </a:solidFill>
                </a:rPr>
                <a:t>状态</a:t>
              </a:r>
              <a:r>
                <a:rPr lang="en-US" altLang="zh-CN" sz="2400" dirty="0">
                  <a:solidFill>
                    <a:srgbClr val="C00000"/>
                  </a:solidFill>
                </a:rPr>
                <a:t>(</a:t>
              </a:r>
              <a:r>
                <a:rPr lang="zh-CN" altLang="en-US" sz="2400" dirty="0">
                  <a:solidFill>
                    <a:srgbClr val="C00000"/>
                  </a:solidFill>
                </a:rPr>
                <a:t>转换</a:t>
              </a:r>
              <a:r>
                <a:rPr lang="en-US" altLang="zh-CN" sz="2400" dirty="0">
                  <a:solidFill>
                    <a:srgbClr val="C00000"/>
                  </a:solidFill>
                </a:rPr>
                <a:t>)</a:t>
              </a:r>
              <a:r>
                <a:rPr lang="zh-CN" altLang="en-US" sz="2400" b="1" dirty="0">
                  <a:solidFill>
                    <a:srgbClr val="FF0000"/>
                  </a:solidFill>
                </a:rPr>
                <a:t>图</a:t>
              </a:r>
              <a:endParaRPr lang="zh-CN" altLang="en-US" sz="2400" dirty="0">
                <a:solidFill>
                  <a:srgbClr val="FF0000"/>
                </a:solidFill>
              </a:endParaRPr>
            </a:p>
          </p:txBody>
        </p:sp>
        <p:grpSp>
          <p:nvGrpSpPr>
            <p:cNvPr id="56" name="组合 55">
              <a:extLst>
                <a:ext uri="{FF2B5EF4-FFF2-40B4-BE49-F238E27FC236}">
                  <a16:creationId xmlns:a16="http://schemas.microsoft.com/office/drawing/2014/main" id="{74DAB5C8-E356-4F90-A11B-5F9EDD3DF6FC}"/>
                </a:ext>
              </a:extLst>
            </p:cNvPr>
            <p:cNvGrpSpPr/>
            <p:nvPr/>
          </p:nvGrpSpPr>
          <p:grpSpPr>
            <a:xfrm>
              <a:off x="5374913" y="4086317"/>
              <a:ext cx="6580400" cy="2394848"/>
              <a:chOff x="5181501" y="4086317"/>
              <a:chExt cx="6580400" cy="239484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椭圆 17">
                    <a:extLst>
                      <a:ext uri="{FF2B5EF4-FFF2-40B4-BE49-F238E27FC236}">
                        <a16:creationId xmlns:a16="http://schemas.microsoft.com/office/drawing/2014/main" id="{B422C4B7-1175-4BE7-9FC4-DD22671847F0}"/>
                      </a:ext>
                    </a:extLst>
                  </p:cNvPr>
                  <p:cNvSpPr/>
                  <p:nvPr/>
                </p:nvSpPr>
                <p:spPr>
                  <a:xfrm>
                    <a:off x="7032104" y="4925656"/>
                    <a:ext cx="792000" cy="79200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285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en-US" altLang="zh-CN" dirty="0">
                      <a:solidFill>
                        <a:srgbClr val="0070C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8" name="椭圆 17">
                    <a:extLst>
                      <a:ext uri="{FF2B5EF4-FFF2-40B4-BE49-F238E27FC236}">
                        <a16:creationId xmlns:a16="http://schemas.microsoft.com/office/drawing/2014/main" id="{B422C4B7-1175-4BE7-9FC4-DD22671847F0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32104" y="4925656"/>
                    <a:ext cx="792000" cy="792000"/>
                  </a:xfrm>
                  <a:prstGeom prst="ellipse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  <a:ln w="28575"/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椭圆 19">
                    <a:extLst>
                      <a:ext uri="{FF2B5EF4-FFF2-40B4-BE49-F238E27FC236}">
                        <a16:creationId xmlns:a16="http://schemas.microsoft.com/office/drawing/2014/main" id="{B67544CC-24D3-4F04-8175-FE60CC6BC30F}"/>
                      </a:ext>
                    </a:extLst>
                  </p:cNvPr>
                  <p:cNvSpPr/>
                  <p:nvPr/>
                </p:nvSpPr>
                <p:spPr>
                  <a:xfrm>
                    <a:off x="8934864" y="4925656"/>
                    <a:ext cx="792000" cy="79200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285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en-US" altLang="zh-CN" dirty="0">
                      <a:solidFill>
                        <a:srgbClr val="0070C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0" name="椭圆 19">
                    <a:extLst>
                      <a:ext uri="{FF2B5EF4-FFF2-40B4-BE49-F238E27FC236}">
                        <a16:creationId xmlns:a16="http://schemas.microsoft.com/office/drawing/2014/main" id="{B67544CC-24D3-4F04-8175-FE60CC6BC30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934864" y="4925656"/>
                    <a:ext cx="792000" cy="792000"/>
                  </a:xfrm>
                  <a:prstGeom prst="ellipse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  <a:ln w="28575"/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9" name="曲线连接符 91">
                <a:extLst>
                  <a:ext uri="{FF2B5EF4-FFF2-40B4-BE49-F238E27FC236}">
                    <a16:creationId xmlns:a16="http://schemas.microsoft.com/office/drawing/2014/main" id="{8E529E29-C2D8-4ECE-A152-75D20A750746}"/>
                  </a:ext>
                </a:extLst>
              </p:cNvPr>
              <p:cNvCxnSpPr>
                <a:stCxn id="18" idx="3"/>
                <a:endCxn id="18" idx="1"/>
              </p:cNvCxnSpPr>
              <p:nvPr/>
            </p:nvCxnSpPr>
            <p:spPr>
              <a:xfrm rot="5400000" flipH="1">
                <a:off x="6868076" y="5321656"/>
                <a:ext cx="560028" cy="12700"/>
              </a:xfrm>
              <a:prstGeom prst="curvedConnector5">
                <a:avLst>
                  <a:gd name="adj1" fmla="val -11480"/>
                  <a:gd name="adj2" fmla="val 5210449"/>
                  <a:gd name="adj3" fmla="val 119134"/>
                </a:avLst>
              </a:prstGeom>
              <a:ln w="19050"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曲线连接符 92">
                <a:extLst>
                  <a:ext uri="{FF2B5EF4-FFF2-40B4-BE49-F238E27FC236}">
                    <a16:creationId xmlns:a16="http://schemas.microsoft.com/office/drawing/2014/main" id="{902E57E7-4FF4-4EC8-8407-0346DCC27BF0}"/>
                  </a:ext>
                </a:extLst>
              </p:cNvPr>
              <p:cNvCxnSpPr>
                <a:cxnSpLocks/>
                <a:stCxn id="18" idx="0"/>
                <a:endCxn id="20" idx="0"/>
              </p:cNvCxnSpPr>
              <p:nvPr/>
            </p:nvCxnSpPr>
            <p:spPr>
              <a:xfrm rot="5400000" flipH="1" flipV="1">
                <a:off x="8379484" y="3974276"/>
                <a:ext cx="12700" cy="1902760"/>
              </a:xfrm>
              <a:prstGeom prst="curvedConnector3">
                <a:avLst>
                  <a:gd name="adj1" fmla="val 3611047"/>
                </a:avLst>
              </a:prstGeom>
              <a:ln w="19050"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曲线连接符 98">
                <a:extLst>
                  <a:ext uri="{FF2B5EF4-FFF2-40B4-BE49-F238E27FC236}">
                    <a16:creationId xmlns:a16="http://schemas.microsoft.com/office/drawing/2014/main" id="{204D0C3B-B1B5-45EB-88E4-B91DA04A29D6}"/>
                  </a:ext>
                </a:extLst>
              </p:cNvPr>
              <p:cNvCxnSpPr>
                <a:cxnSpLocks/>
                <a:stCxn id="20" idx="4"/>
                <a:endCxn id="18" idx="4"/>
              </p:cNvCxnSpPr>
              <p:nvPr/>
            </p:nvCxnSpPr>
            <p:spPr>
              <a:xfrm rot="5400000">
                <a:off x="8379484" y="4766276"/>
                <a:ext cx="12700" cy="1902760"/>
              </a:xfrm>
              <a:prstGeom prst="curvedConnector3">
                <a:avLst>
                  <a:gd name="adj1" fmla="val 3346008"/>
                </a:avLst>
              </a:prstGeom>
              <a:ln w="19050"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曲线连接符 91">
                <a:extLst>
                  <a:ext uri="{FF2B5EF4-FFF2-40B4-BE49-F238E27FC236}">
                    <a16:creationId xmlns:a16="http://schemas.microsoft.com/office/drawing/2014/main" id="{4857487D-C018-4DB6-BEC3-65DB632378A0}"/>
                  </a:ext>
                </a:extLst>
              </p:cNvPr>
              <p:cNvCxnSpPr>
                <a:cxnSpLocks/>
                <a:stCxn id="20" idx="7"/>
                <a:endCxn id="20" idx="5"/>
              </p:cNvCxnSpPr>
              <p:nvPr/>
            </p:nvCxnSpPr>
            <p:spPr>
              <a:xfrm rot="16200000" flipH="1">
                <a:off x="9330864" y="5321656"/>
                <a:ext cx="560028" cy="12700"/>
              </a:xfrm>
              <a:prstGeom prst="curvedConnector5">
                <a:avLst>
                  <a:gd name="adj1" fmla="val -24792"/>
                  <a:gd name="adj2" fmla="val 5223559"/>
                  <a:gd name="adj3" fmla="val 124792"/>
                </a:avLst>
              </a:prstGeom>
              <a:ln w="19050"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51" name="矩形 50">
                    <a:extLst>
                      <a:ext uri="{FF2B5EF4-FFF2-40B4-BE49-F238E27FC236}">
                        <a16:creationId xmlns:a16="http://schemas.microsoft.com/office/drawing/2014/main" id="{6402996D-4CD8-49E6-A805-A1791E672126}"/>
                      </a:ext>
                    </a:extLst>
                  </p:cNvPr>
                  <p:cNvSpPr/>
                  <p:nvPr/>
                </p:nvSpPr>
                <p:spPr>
                  <a:xfrm>
                    <a:off x="5181501" y="5166437"/>
                    <a:ext cx="1395254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lang="en-US" altLang="zh-CN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altLang="zh-C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altLang="zh-CN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altLang="zh-CN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altLang="zh-C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,0</m:t>
                          </m:r>
                          <m:r>
                            <a:rPr lang="en-US" altLang="zh-CN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oMath>
                      </m:oMathPara>
                    </a14:m>
                    <a:endParaRPr lang="en-US" altLang="zh-CN" sz="1800" b="1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51" name="矩形 50">
                    <a:extLst>
                      <a:ext uri="{FF2B5EF4-FFF2-40B4-BE49-F238E27FC236}">
                        <a16:creationId xmlns:a16="http://schemas.microsoft.com/office/drawing/2014/main" id="{6402996D-4CD8-49E6-A805-A1791E67212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181501" y="5166437"/>
                    <a:ext cx="1395254" cy="36933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52" name="矩形 51">
                    <a:extLst>
                      <a:ext uri="{FF2B5EF4-FFF2-40B4-BE49-F238E27FC236}">
                        <a16:creationId xmlns:a16="http://schemas.microsoft.com/office/drawing/2014/main" id="{C852976E-36BD-4177-8DFC-1CCFA36EB96E}"/>
                      </a:ext>
                    </a:extLst>
                  </p:cNvPr>
                  <p:cNvSpPr/>
                  <p:nvPr/>
                </p:nvSpPr>
                <p:spPr>
                  <a:xfrm>
                    <a:off x="10318557" y="5103721"/>
                    <a:ext cx="1443344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lang="en-US" altLang="zh-CN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altLang="zh-C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altLang="zh-CN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altLang="zh-CN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0,</m:t>
                          </m:r>
                          <m:r>
                            <a:rPr lang="en-US" altLang="zh-CN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altLang="zh-C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18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52" name="矩形 51">
                    <a:extLst>
                      <a:ext uri="{FF2B5EF4-FFF2-40B4-BE49-F238E27FC236}">
                        <a16:creationId xmlns:a16="http://schemas.microsoft.com/office/drawing/2014/main" id="{C852976E-36BD-4177-8DFC-1CCFA36EB96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318557" y="5103721"/>
                    <a:ext cx="1443344" cy="36933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53" name="矩形 52">
                    <a:extLst>
                      <a:ext uri="{FF2B5EF4-FFF2-40B4-BE49-F238E27FC236}">
                        <a16:creationId xmlns:a16="http://schemas.microsoft.com/office/drawing/2014/main" id="{0FBD3198-1E1F-4344-B3AB-EFF2D6F9AE01}"/>
                      </a:ext>
                    </a:extLst>
                  </p:cNvPr>
                  <p:cNvSpPr/>
                  <p:nvPr/>
                </p:nvSpPr>
                <p:spPr>
                  <a:xfrm>
                    <a:off x="7835234" y="4086317"/>
                    <a:ext cx="1090683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altLang="zh-C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altLang="zh-CN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altLang="zh-C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sz="18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53" name="矩形 52">
                    <a:extLst>
                      <a:ext uri="{FF2B5EF4-FFF2-40B4-BE49-F238E27FC236}">
                        <a16:creationId xmlns:a16="http://schemas.microsoft.com/office/drawing/2014/main" id="{0FBD3198-1E1F-4344-B3AB-EFF2D6F9AE01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835234" y="4086317"/>
                    <a:ext cx="1090683" cy="369332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54" name="矩形 53">
                    <a:extLst>
                      <a:ext uri="{FF2B5EF4-FFF2-40B4-BE49-F238E27FC236}">
                        <a16:creationId xmlns:a16="http://schemas.microsoft.com/office/drawing/2014/main" id="{283C72AE-C100-4ACA-95AF-4B1C79F2EEFB}"/>
                      </a:ext>
                    </a:extLst>
                  </p:cNvPr>
                  <p:cNvSpPr/>
                  <p:nvPr/>
                </p:nvSpPr>
                <p:spPr>
                  <a:xfrm>
                    <a:off x="7835234" y="6111833"/>
                    <a:ext cx="1090683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altLang="zh-C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altLang="zh-CN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  <m:r>
                            <a:rPr lang="en-US" altLang="zh-CN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oMath>
                      </m:oMathPara>
                    </a14:m>
                    <a:endParaRPr lang="zh-CN" altLang="en-US" sz="1800" b="1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54" name="矩形 53">
                    <a:extLst>
                      <a:ext uri="{FF2B5EF4-FFF2-40B4-BE49-F238E27FC236}">
                        <a16:creationId xmlns:a16="http://schemas.microsoft.com/office/drawing/2014/main" id="{283C72AE-C100-4ACA-95AF-4B1C79F2EEF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835234" y="6111833"/>
                    <a:ext cx="1090683" cy="369332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pic>
        <p:nvPicPr>
          <p:cNvPr id="57" name="图片 56">
            <a:extLst>
              <a:ext uri="{FF2B5EF4-FFF2-40B4-BE49-F238E27FC236}">
                <a16:creationId xmlns:a16="http://schemas.microsoft.com/office/drawing/2014/main" id="{869D6AF3-FAF9-4603-A845-CBB47ACF32C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7448" y="1196752"/>
            <a:ext cx="3082702" cy="188981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" name="表格 11">
                <a:extLst>
                  <a:ext uri="{FF2B5EF4-FFF2-40B4-BE49-F238E27FC236}">
                    <a16:creationId xmlns:a16="http://schemas.microsoft.com/office/drawing/2014/main" id="{82D6D284-6E1B-4C39-ADDA-67210999C7D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92462895"/>
                  </p:ext>
                </p:extLst>
              </p:nvPr>
            </p:nvGraphicFramePr>
            <p:xfrm>
              <a:off x="5816873" y="4566293"/>
              <a:ext cx="5751735" cy="1872428"/>
            </p:xfrm>
            <a:graphic>
              <a:graphicData uri="http://schemas.openxmlformats.org/drawingml/2006/table">
                <a:tbl>
                  <a:tblPr firstRow="1" bandRow="1">
                    <a:tableStyleId>{5FD0F851-EC5A-4D38-B0AD-8093EC10F338}</a:tableStyleId>
                  </a:tblPr>
                  <a:tblGrid>
                    <a:gridCol w="1150347">
                      <a:extLst>
                        <a:ext uri="{9D8B030D-6E8A-4147-A177-3AD203B41FA5}">
                          <a16:colId xmlns:a16="http://schemas.microsoft.com/office/drawing/2014/main" val="967175867"/>
                        </a:ext>
                      </a:extLst>
                    </a:gridCol>
                    <a:gridCol w="1150347">
                      <a:extLst>
                        <a:ext uri="{9D8B030D-6E8A-4147-A177-3AD203B41FA5}">
                          <a16:colId xmlns:a16="http://schemas.microsoft.com/office/drawing/2014/main" val="4212825569"/>
                        </a:ext>
                      </a:extLst>
                    </a:gridCol>
                    <a:gridCol w="1150347">
                      <a:extLst>
                        <a:ext uri="{9D8B030D-6E8A-4147-A177-3AD203B41FA5}">
                          <a16:colId xmlns:a16="http://schemas.microsoft.com/office/drawing/2014/main" val="3791511105"/>
                        </a:ext>
                      </a:extLst>
                    </a:gridCol>
                    <a:gridCol w="1150347">
                      <a:extLst>
                        <a:ext uri="{9D8B030D-6E8A-4147-A177-3AD203B41FA5}">
                          <a16:colId xmlns:a16="http://schemas.microsoft.com/office/drawing/2014/main" val="93242857"/>
                        </a:ext>
                      </a:extLst>
                    </a:gridCol>
                    <a:gridCol w="1150347">
                      <a:extLst>
                        <a:ext uri="{9D8B030D-6E8A-4147-A177-3AD203B41FA5}">
                          <a16:colId xmlns:a16="http://schemas.microsoft.com/office/drawing/2014/main" val="403030675"/>
                        </a:ext>
                      </a:extLst>
                    </a:gridCol>
                  </a:tblGrid>
                  <a:tr h="468107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000" dirty="0"/>
                            <a:t>现态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zh-CN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000" smtClean="0"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p>
                                  <m:r>
                                    <a:rPr lang="en-US" altLang="zh-CN" sz="2000" b="0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</m:oMath>
                          </a14:m>
                          <a:endParaRPr lang="zh-CN" alt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rgbClr val="DEEBF7"/>
                        </a:solidFill>
                      </a:tcPr>
                    </a:tc>
                    <a:tc gridSpan="4"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000" dirty="0"/>
                            <a:t>次态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zh-CN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000" smtClean="0"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p>
                                  <m:r>
                                    <a:rPr lang="en-US" altLang="zh-CN" sz="2000" b="0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altLang="zh-CN" sz="2000" b="0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p>
                              </m:sSup>
                            </m:oMath>
                          </a14:m>
                          <a:endParaRPr lang="zh-CN" altLang="en-US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solidFill>
                          <a:srgbClr val="DEEBF7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041559843"/>
                      </a:ext>
                    </a:extLst>
                  </a:tr>
                  <a:tr h="468107"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r>
                                  <a:rPr lang="en-US" altLang="zh-CN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  <m:r>
                                  <a:rPr lang="en-US" altLang="zh-CN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=00</m:t>
                                </m:r>
                              </m:oMath>
                            </m:oMathPara>
                          </a14:m>
                          <a:endParaRPr lang="zh-CN" altLang="en-US" sz="2000" i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EEB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r>
                                  <a:rPr lang="en-US" altLang="zh-CN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  <m:r>
                                  <a:rPr lang="en-US" altLang="zh-CN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  <m:r>
                                  <a:rPr lang="en-US" altLang="zh-CN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zh-CN" altLang="en-US" sz="20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EEB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r>
                                  <a:rPr lang="en-US" altLang="zh-CN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  <m:r>
                                  <a:rPr lang="en-US" altLang="zh-CN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zh-CN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en-US" altLang="zh-CN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EEB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r>
                                  <a:rPr lang="en-US" altLang="zh-CN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  <m:r>
                                  <a:rPr lang="en-US" altLang="zh-CN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zh-CN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𝟏𝟏</m:t>
                                </m:r>
                              </m:oMath>
                            </m:oMathPara>
                          </a14:m>
                          <a:endParaRPr lang="zh-CN" altLang="en-US" sz="20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EEB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78638713"/>
                      </a:ext>
                    </a:extLst>
                  </a:tr>
                  <a:tr h="46810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/>
                            <a:t>0</a:t>
                          </a:r>
                          <a:endParaRPr lang="zh-CN" altLang="en-US" sz="2000" b="1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</a:t>
                          </a:r>
                          <a:endParaRPr lang="zh-CN" altLang="en-US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0" i="1" dirty="0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oMath>
                            </m:oMathPara>
                          </a14:m>
                          <a:endParaRPr lang="zh-CN" altLang="en-US" sz="2000" b="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936185671"/>
                      </a:ext>
                    </a:extLst>
                  </a:tr>
                  <a:tr h="46810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/>
                            <a:t>1</a:t>
                          </a:r>
                          <a:endParaRPr lang="zh-CN" altLang="en-US" sz="2000" b="1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</a:t>
                          </a:r>
                          <a:endParaRPr lang="zh-CN" altLang="en-US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</a:t>
                          </a:r>
                          <a:endParaRPr lang="zh-CN" altLang="en-US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0" i="1" dirty="0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oMath>
                            </m:oMathPara>
                          </a14:m>
                          <a:endParaRPr lang="zh-CN" altLang="en-US" sz="2000" b="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3387040317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4" name="表格 11">
                <a:extLst>
                  <a:ext uri="{FF2B5EF4-FFF2-40B4-BE49-F238E27FC236}">
                    <a16:creationId xmlns:a16="http://schemas.microsoft.com/office/drawing/2014/main" id="{82D6D284-6E1B-4C39-ADDA-67210999C7D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92462895"/>
                  </p:ext>
                </p:extLst>
              </p:nvPr>
            </p:nvGraphicFramePr>
            <p:xfrm>
              <a:off x="5816873" y="4566293"/>
              <a:ext cx="5751735" cy="1872428"/>
            </p:xfrm>
            <a:graphic>
              <a:graphicData uri="http://schemas.openxmlformats.org/drawingml/2006/table">
                <a:tbl>
                  <a:tblPr firstRow="1" bandRow="1">
                    <a:tableStyleId>{5FD0F851-EC5A-4D38-B0AD-8093EC10F338}</a:tableStyleId>
                  </a:tblPr>
                  <a:tblGrid>
                    <a:gridCol w="1150347">
                      <a:extLst>
                        <a:ext uri="{9D8B030D-6E8A-4147-A177-3AD203B41FA5}">
                          <a16:colId xmlns:a16="http://schemas.microsoft.com/office/drawing/2014/main" val="967175867"/>
                        </a:ext>
                      </a:extLst>
                    </a:gridCol>
                    <a:gridCol w="1150347">
                      <a:extLst>
                        <a:ext uri="{9D8B030D-6E8A-4147-A177-3AD203B41FA5}">
                          <a16:colId xmlns:a16="http://schemas.microsoft.com/office/drawing/2014/main" val="4212825569"/>
                        </a:ext>
                      </a:extLst>
                    </a:gridCol>
                    <a:gridCol w="1150347">
                      <a:extLst>
                        <a:ext uri="{9D8B030D-6E8A-4147-A177-3AD203B41FA5}">
                          <a16:colId xmlns:a16="http://schemas.microsoft.com/office/drawing/2014/main" val="3791511105"/>
                        </a:ext>
                      </a:extLst>
                    </a:gridCol>
                    <a:gridCol w="1150347">
                      <a:extLst>
                        <a:ext uri="{9D8B030D-6E8A-4147-A177-3AD203B41FA5}">
                          <a16:colId xmlns:a16="http://schemas.microsoft.com/office/drawing/2014/main" val="93242857"/>
                        </a:ext>
                      </a:extLst>
                    </a:gridCol>
                    <a:gridCol w="1150347">
                      <a:extLst>
                        <a:ext uri="{9D8B030D-6E8A-4147-A177-3AD203B41FA5}">
                          <a16:colId xmlns:a16="http://schemas.microsoft.com/office/drawing/2014/main" val="403030675"/>
                        </a:ext>
                      </a:extLst>
                    </a:gridCol>
                  </a:tblGrid>
                  <a:tr h="468107"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12"/>
                          <a:stretch>
                            <a:fillRect t="-649" r="-400000" b="-107143"/>
                          </a:stretch>
                        </a:blipFill>
                      </a:tcPr>
                    </a:tc>
                    <a:tc gridSpan="4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12"/>
                          <a:stretch>
                            <a:fillRect l="-25033" t="-1299" r="-132" b="-314286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041559843"/>
                      </a:ext>
                    </a:extLst>
                  </a:tr>
                  <a:tr h="468107"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2"/>
                          <a:stretch>
                            <a:fillRect l="-100000" t="-101299" r="-300000" b="-2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2"/>
                          <a:stretch>
                            <a:fillRect l="-201064" t="-101299" r="-201596" b="-2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2"/>
                          <a:stretch>
                            <a:fillRect l="-299471" t="-101299" r="-100529" b="-2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2"/>
                          <a:stretch>
                            <a:fillRect l="-399471" t="-101299" r="-529" b="-2142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78638713"/>
                      </a:ext>
                    </a:extLst>
                  </a:tr>
                  <a:tr h="46810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/>
                            <a:t>0</a:t>
                          </a:r>
                          <a:endParaRPr lang="zh-CN" altLang="en-US" sz="2000" b="1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</a:t>
                          </a:r>
                          <a:endParaRPr lang="zh-CN" altLang="en-US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12"/>
                          <a:stretch>
                            <a:fillRect l="-399471" t="-201299" r="-529" b="-1142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36185671"/>
                      </a:ext>
                    </a:extLst>
                  </a:tr>
                  <a:tr h="46810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/>
                            <a:t>1</a:t>
                          </a:r>
                          <a:endParaRPr lang="zh-CN" altLang="en-US" sz="2000" b="1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</a:t>
                          </a:r>
                          <a:endParaRPr lang="zh-CN" altLang="en-US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</a:t>
                          </a:r>
                          <a:endParaRPr lang="zh-CN" altLang="en-US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12"/>
                          <a:stretch>
                            <a:fillRect l="-399471" t="-301299" r="-529" b="-142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8704031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7" name="文本框 26">
            <a:extLst>
              <a:ext uri="{FF2B5EF4-FFF2-40B4-BE49-F238E27FC236}">
                <a16:creationId xmlns:a16="http://schemas.microsoft.com/office/drawing/2014/main" id="{A17774D5-F52E-4E0A-B6DB-8E166E226B9B}"/>
              </a:ext>
            </a:extLst>
          </p:cNvPr>
          <p:cNvSpPr txBox="1"/>
          <p:nvPr/>
        </p:nvSpPr>
        <p:spPr>
          <a:xfrm>
            <a:off x="8305475" y="4039826"/>
            <a:ext cx="11128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</a:rPr>
              <a:t>状态</a:t>
            </a:r>
            <a:r>
              <a:rPr lang="zh-CN" altLang="en-US" b="1" dirty="0">
                <a:solidFill>
                  <a:srgbClr val="FF0000"/>
                </a:solidFill>
              </a:rPr>
              <a:t>表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73A282E-4BBF-4D80-A784-2E7D9BFEE0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8E7B1-3FC2-4821-B144-3AA6EF938D0A}" type="slidenum">
              <a:rPr lang="zh-CN" altLang="en-US" sz="1400" b="1" smtClean="0"/>
              <a:pPr/>
              <a:t>14</a:t>
            </a:fld>
            <a:r>
              <a:rPr lang="zh-CN" altLang="en-US"/>
              <a:t> </a:t>
            </a:r>
            <a:r>
              <a:rPr lang="en-US" altLang="zh-CN"/>
              <a:t>/ 52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00DFDCB-1B96-4A19-A6C7-961604B1F69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870711" y="4343769"/>
            <a:ext cx="792549" cy="44504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B545D56-3A94-4F0A-9AD0-C145ED11B35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990550" y="5661248"/>
            <a:ext cx="506012" cy="43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457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4D802CF-3D39-4887-9D90-5781E526B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状态图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BC7546A-370B-4179-8A80-E3CA924761F0}"/>
              </a:ext>
            </a:extLst>
          </p:cNvPr>
          <p:cNvSpPr txBox="1"/>
          <p:nvPr/>
        </p:nvSpPr>
        <p:spPr>
          <a:xfrm>
            <a:off x="0" y="1203237"/>
            <a:ext cx="1219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800" dirty="0"/>
              <a:t>反映状态之间转移关系的有向图。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4DE0897-1DD9-410E-83F8-97A1900D7718}"/>
              </a:ext>
            </a:extLst>
          </p:cNvPr>
          <p:cNvSpPr txBox="1"/>
          <p:nvPr/>
        </p:nvSpPr>
        <p:spPr>
          <a:xfrm>
            <a:off x="7283268" y="2768075"/>
            <a:ext cx="4383236" cy="2653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/>
              <a:t>圆圈</a:t>
            </a:r>
            <a:r>
              <a:rPr lang="zh-CN" altLang="en-US" dirty="0"/>
              <a:t>：稳定状态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/>
              <a:t>有向线段</a:t>
            </a:r>
            <a:r>
              <a:rPr lang="zh-CN" altLang="en-US" dirty="0"/>
              <a:t>：状态转移的方向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200" b="1" dirty="0"/>
              <a:t>起点</a:t>
            </a:r>
            <a:r>
              <a:rPr lang="zh-CN" altLang="en-US" sz="2200" dirty="0"/>
              <a:t>：现态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200" b="1" dirty="0"/>
              <a:t>终点</a:t>
            </a:r>
            <a:r>
              <a:rPr lang="zh-CN" altLang="en-US" sz="2200" dirty="0"/>
              <a:t>：次态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200" b="1" dirty="0"/>
              <a:t>触发条件</a:t>
            </a:r>
          </a:p>
        </p:txBody>
      </p: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65B53BE8-5F08-4B46-B3AC-E157176FB09D}"/>
              </a:ext>
            </a:extLst>
          </p:cNvPr>
          <p:cNvGrpSpPr/>
          <p:nvPr/>
        </p:nvGrpSpPr>
        <p:grpSpPr>
          <a:xfrm>
            <a:off x="525496" y="2469664"/>
            <a:ext cx="5343362" cy="2778120"/>
            <a:chOff x="5719309" y="3703045"/>
            <a:chExt cx="5343362" cy="277812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椭圆 29">
                  <a:extLst>
                    <a:ext uri="{FF2B5EF4-FFF2-40B4-BE49-F238E27FC236}">
                      <a16:creationId xmlns:a16="http://schemas.microsoft.com/office/drawing/2014/main" id="{3B347AA6-1524-44AC-B3CF-191786B370DC}"/>
                    </a:ext>
                  </a:extLst>
                </p:cNvPr>
                <p:cNvSpPr/>
                <p:nvPr/>
              </p:nvSpPr>
              <p:spPr>
                <a:xfrm>
                  <a:off x="7032104" y="4925656"/>
                  <a:ext cx="792000" cy="79200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 w="285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altLang="zh-CN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30" name="椭圆 29">
                  <a:extLst>
                    <a:ext uri="{FF2B5EF4-FFF2-40B4-BE49-F238E27FC236}">
                      <a16:creationId xmlns:a16="http://schemas.microsoft.com/office/drawing/2014/main" id="{3B347AA6-1524-44AC-B3CF-191786B370D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32104" y="4925656"/>
                  <a:ext cx="792000" cy="792000"/>
                </a:xfrm>
                <a:prstGeom prst="ellipse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 w="28575"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椭圆 30">
                  <a:extLst>
                    <a:ext uri="{FF2B5EF4-FFF2-40B4-BE49-F238E27FC236}">
                      <a16:creationId xmlns:a16="http://schemas.microsoft.com/office/drawing/2014/main" id="{73D12375-DC4C-4B0C-8F8B-88D26C2E43A4}"/>
                    </a:ext>
                  </a:extLst>
                </p:cNvPr>
                <p:cNvSpPr/>
                <p:nvPr/>
              </p:nvSpPr>
              <p:spPr>
                <a:xfrm>
                  <a:off x="8934864" y="4925656"/>
                  <a:ext cx="792000" cy="79200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 w="285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altLang="zh-CN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31" name="椭圆 30">
                  <a:extLst>
                    <a:ext uri="{FF2B5EF4-FFF2-40B4-BE49-F238E27FC236}">
                      <a16:creationId xmlns:a16="http://schemas.microsoft.com/office/drawing/2014/main" id="{73D12375-DC4C-4B0C-8F8B-88D26C2E43A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34864" y="4925656"/>
                  <a:ext cx="792000" cy="792000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28575"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2" name="曲线连接符 91">
              <a:extLst>
                <a:ext uri="{FF2B5EF4-FFF2-40B4-BE49-F238E27FC236}">
                  <a16:creationId xmlns:a16="http://schemas.microsoft.com/office/drawing/2014/main" id="{0D6CF0AE-E409-42AF-8C27-16B20FD07D9A}"/>
                </a:ext>
              </a:extLst>
            </p:cNvPr>
            <p:cNvCxnSpPr>
              <a:stCxn id="30" idx="3"/>
              <a:endCxn id="30" idx="1"/>
            </p:cNvCxnSpPr>
            <p:nvPr/>
          </p:nvCxnSpPr>
          <p:spPr>
            <a:xfrm rot="5400000" flipH="1">
              <a:off x="6868076" y="5321656"/>
              <a:ext cx="560028" cy="12700"/>
            </a:xfrm>
            <a:prstGeom prst="curvedConnector5">
              <a:avLst>
                <a:gd name="adj1" fmla="val -11480"/>
                <a:gd name="adj2" fmla="val 5210449"/>
                <a:gd name="adj3" fmla="val 119134"/>
              </a:avLst>
            </a:prstGeom>
            <a:ln w="1905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曲线连接符 92">
              <a:extLst>
                <a:ext uri="{FF2B5EF4-FFF2-40B4-BE49-F238E27FC236}">
                  <a16:creationId xmlns:a16="http://schemas.microsoft.com/office/drawing/2014/main" id="{C274E8C9-77D9-4245-B067-938C462A16B0}"/>
                </a:ext>
              </a:extLst>
            </p:cNvPr>
            <p:cNvCxnSpPr>
              <a:cxnSpLocks/>
              <a:stCxn id="30" idx="0"/>
              <a:endCxn id="31" idx="0"/>
            </p:cNvCxnSpPr>
            <p:nvPr/>
          </p:nvCxnSpPr>
          <p:spPr>
            <a:xfrm rot="5400000" flipH="1" flipV="1">
              <a:off x="8379484" y="3974276"/>
              <a:ext cx="12700" cy="1902760"/>
            </a:xfrm>
            <a:prstGeom prst="curvedConnector3">
              <a:avLst>
                <a:gd name="adj1" fmla="val 3611047"/>
              </a:avLst>
            </a:prstGeom>
            <a:ln w="1905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曲线连接符 98">
              <a:extLst>
                <a:ext uri="{FF2B5EF4-FFF2-40B4-BE49-F238E27FC236}">
                  <a16:creationId xmlns:a16="http://schemas.microsoft.com/office/drawing/2014/main" id="{34F232BD-B81E-4BB2-93BD-554ED011EAD0}"/>
                </a:ext>
              </a:extLst>
            </p:cNvPr>
            <p:cNvCxnSpPr>
              <a:cxnSpLocks/>
              <a:stCxn id="31" idx="4"/>
              <a:endCxn id="30" idx="4"/>
            </p:cNvCxnSpPr>
            <p:nvPr/>
          </p:nvCxnSpPr>
          <p:spPr>
            <a:xfrm rot="5400000">
              <a:off x="8379484" y="4766276"/>
              <a:ext cx="12700" cy="1902760"/>
            </a:xfrm>
            <a:prstGeom prst="curvedConnector3">
              <a:avLst>
                <a:gd name="adj1" fmla="val 3346008"/>
              </a:avLst>
            </a:prstGeom>
            <a:ln w="1905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曲线连接符 91">
              <a:extLst>
                <a:ext uri="{FF2B5EF4-FFF2-40B4-BE49-F238E27FC236}">
                  <a16:creationId xmlns:a16="http://schemas.microsoft.com/office/drawing/2014/main" id="{027617EE-8845-40E3-894D-519EB090D979}"/>
                </a:ext>
              </a:extLst>
            </p:cNvPr>
            <p:cNvCxnSpPr>
              <a:cxnSpLocks/>
              <a:stCxn id="31" idx="7"/>
              <a:endCxn id="31" idx="5"/>
            </p:cNvCxnSpPr>
            <p:nvPr/>
          </p:nvCxnSpPr>
          <p:spPr>
            <a:xfrm rot="16200000" flipH="1">
              <a:off x="9330864" y="5321656"/>
              <a:ext cx="560028" cy="12700"/>
            </a:xfrm>
            <a:prstGeom prst="curvedConnector5">
              <a:avLst>
                <a:gd name="adj1" fmla="val -24792"/>
                <a:gd name="adj2" fmla="val 5223559"/>
                <a:gd name="adj3" fmla="val 124792"/>
              </a:avLst>
            </a:prstGeom>
            <a:ln w="1905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矩形 35">
                  <a:extLst>
                    <a:ext uri="{FF2B5EF4-FFF2-40B4-BE49-F238E27FC236}">
                      <a16:creationId xmlns:a16="http://schemas.microsoft.com/office/drawing/2014/main" id="{BC4209B4-DFEF-415B-B77E-B1B66720D4EA}"/>
                    </a:ext>
                  </a:extLst>
                </p:cNvPr>
                <p:cNvSpPr/>
                <p:nvPr/>
              </p:nvSpPr>
              <p:spPr>
                <a:xfrm>
                  <a:off x="5719309" y="5116869"/>
                  <a:ext cx="792000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zh-CN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altLang="zh-CN" sz="1800" b="0" i="0" smtClean="0">
                            <a:latin typeface="Cambria Math" panose="02040503050406030204" pitchFamily="18" charset="0"/>
                          </a:rPr>
                          <m:t>, 01</m:t>
                        </m:r>
                      </m:oMath>
                    </m:oMathPara>
                  </a14:m>
                  <a:endParaRPr lang="zh-CN" altLang="en-US" sz="1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6" name="矩形 35">
                  <a:extLst>
                    <a:ext uri="{FF2B5EF4-FFF2-40B4-BE49-F238E27FC236}">
                      <a16:creationId xmlns:a16="http://schemas.microsoft.com/office/drawing/2014/main" id="{BC4209B4-DFEF-415B-B77E-B1B66720D4E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19309" y="5116869"/>
                  <a:ext cx="792000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矩形 36">
                  <a:extLst>
                    <a:ext uri="{FF2B5EF4-FFF2-40B4-BE49-F238E27FC236}">
                      <a16:creationId xmlns:a16="http://schemas.microsoft.com/office/drawing/2014/main" id="{AC947AD3-25EC-4E2D-95A2-9A690A4B24C7}"/>
                    </a:ext>
                  </a:extLst>
                </p:cNvPr>
                <p:cNvSpPr/>
                <p:nvPr/>
              </p:nvSpPr>
              <p:spPr>
                <a:xfrm>
                  <a:off x="10318557" y="5157145"/>
                  <a:ext cx="744114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zh-CN" sz="1800" dirty="0">
                      <a:solidFill>
                        <a:schemeClr val="tx1"/>
                      </a:solidFill>
                    </a:rPr>
                    <a:t>0</a:t>
                  </a:r>
                  <a14:m>
                    <m:oMath xmlns:m="http://schemas.openxmlformats.org/officeDocument/2006/math">
                      <m:r>
                        <a:rPr lang="en-US" altLang="zh-CN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0,1</m:t>
                      </m:r>
                      <m:r>
                        <a:rPr lang="en-US" altLang="zh-CN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a14:m>
                  <a:endParaRPr lang="zh-CN" altLang="en-US" sz="1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7" name="矩形 36">
                  <a:extLst>
                    <a:ext uri="{FF2B5EF4-FFF2-40B4-BE49-F238E27FC236}">
                      <a16:creationId xmlns:a16="http://schemas.microsoft.com/office/drawing/2014/main" id="{AC947AD3-25EC-4E2D-95A2-9A690A4B24C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18557" y="5157145"/>
                  <a:ext cx="744114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7377" t="-10000" b="-26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矩形 37">
                  <a:extLst>
                    <a:ext uri="{FF2B5EF4-FFF2-40B4-BE49-F238E27FC236}">
                      <a16:creationId xmlns:a16="http://schemas.microsoft.com/office/drawing/2014/main" id="{059F9287-AB29-4A92-AFF7-83536A872301}"/>
                    </a:ext>
                  </a:extLst>
                </p:cNvPr>
                <p:cNvSpPr/>
                <p:nvPr/>
              </p:nvSpPr>
              <p:spPr>
                <a:xfrm>
                  <a:off x="8040227" y="4086317"/>
                  <a:ext cx="513282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zh-CN" altLang="en-US" sz="1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8" name="矩形 37">
                  <a:extLst>
                    <a:ext uri="{FF2B5EF4-FFF2-40B4-BE49-F238E27FC236}">
                      <a16:creationId xmlns:a16="http://schemas.microsoft.com/office/drawing/2014/main" id="{059F9287-AB29-4A92-AFF7-83536A87230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0227" y="4086317"/>
                  <a:ext cx="513282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矩形 38">
                  <a:extLst>
                    <a:ext uri="{FF2B5EF4-FFF2-40B4-BE49-F238E27FC236}">
                      <a16:creationId xmlns:a16="http://schemas.microsoft.com/office/drawing/2014/main" id="{ECE4D4FF-F30C-4E35-AB10-36FFDD7F3BE9}"/>
                    </a:ext>
                  </a:extLst>
                </p:cNvPr>
                <p:cNvSpPr/>
                <p:nvPr/>
              </p:nvSpPr>
              <p:spPr>
                <a:xfrm>
                  <a:off x="8112235" y="6111833"/>
                  <a:ext cx="513282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altLang="zh-CN" sz="180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zh-CN" altLang="en-US" sz="1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9" name="矩形 38">
                  <a:extLst>
                    <a:ext uri="{FF2B5EF4-FFF2-40B4-BE49-F238E27FC236}">
                      <a16:creationId xmlns:a16="http://schemas.microsoft.com/office/drawing/2014/main" id="{ECE4D4FF-F30C-4E35-AB10-36FFDD7F3BE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12235" y="6111833"/>
                  <a:ext cx="513282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矩形 17">
                  <a:extLst>
                    <a:ext uri="{FF2B5EF4-FFF2-40B4-BE49-F238E27FC236}">
                      <a16:creationId xmlns:a16="http://schemas.microsoft.com/office/drawing/2014/main" id="{55212EFD-07D9-4B57-85A2-40030F25DB51}"/>
                    </a:ext>
                  </a:extLst>
                </p:cNvPr>
                <p:cNvSpPr/>
                <p:nvPr/>
              </p:nvSpPr>
              <p:spPr>
                <a:xfrm>
                  <a:off x="9908080" y="3703045"/>
                  <a:ext cx="663964" cy="461665"/>
                </a:xfrm>
                <a:prstGeom prst="rect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𝑺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𝑹</m:t>
                        </m:r>
                      </m:oMath>
                    </m:oMathPara>
                  </a14:m>
                  <a:endParaRPr lang="zh-CN" altLang="en-US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8" name="矩形 17">
                  <a:extLst>
                    <a:ext uri="{FF2B5EF4-FFF2-40B4-BE49-F238E27FC236}">
                      <a16:creationId xmlns:a16="http://schemas.microsoft.com/office/drawing/2014/main" id="{55212EFD-07D9-4B57-85A2-40030F25DB5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08080" y="3703045"/>
                  <a:ext cx="663964" cy="461665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DFD1CE9-7DB4-450B-9687-07208D0DBC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8E7B1-3FC2-4821-B144-3AA6EF938D0A}" type="slidenum">
              <a:rPr lang="zh-CN" altLang="en-US" sz="1400" b="1" smtClean="0"/>
              <a:pPr/>
              <a:t>15</a:t>
            </a:fld>
            <a:r>
              <a:rPr lang="zh-CN" altLang="en-US"/>
              <a:t> </a:t>
            </a:r>
            <a:r>
              <a:rPr lang="en-US" altLang="zh-CN"/>
              <a:t>/ 52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983001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标题 1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4000" b="0" i="1" dirty="0" smtClean="0">
                        <a:latin typeface="Cambria Math" panose="02040503050406030204" pitchFamily="18" charset="0"/>
                      </a:rPr>
                      <m:t>𝑆𝑅</m:t>
                    </m:r>
                  </m:oMath>
                </a14:m>
                <a:r>
                  <a:rPr lang="zh-CN" altLang="en-US" sz="4000" b="1" dirty="0"/>
                  <a:t> 锁存器</a:t>
                </a:r>
              </a:p>
            </p:txBody>
          </p:sp>
        </mc:Choice>
        <mc:Fallback xmlns="">
          <p:sp>
            <p:nvSpPr>
              <p:cNvPr id="10" name="标题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t="-4730" b="-141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7" name="图片 56">
            <a:extLst>
              <a:ext uri="{FF2B5EF4-FFF2-40B4-BE49-F238E27FC236}">
                <a16:creationId xmlns:a16="http://schemas.microsoft.com/office/drawing/2014/main" id="{869D6AF3-FAF9-4603-A845-CBB47ACF32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7448" y="1196752"/>
            <a:ext cx="3082702" cy="188981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表格 11">
                <a:extLst>
                  <a:ext uri="{FF2B5EF4-FFF2-40B4-BE49-F238E27FC236}">
                    <a16:creationId xmlns:a16="http://schemas.microsoft.com/office/drawing/2014/main" id="{82D6D284-6E1B-4C39-ADDA-67210999C7D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95928912"/>
                  </p:ext>
                </p:extLst>
              </p:nvPr>
            </p:nvGraphicFramePr>
            <p:xfrm>
              <a:off x="5519936" y="4566293"/>
              <a:ext cx="5751735" cy="1872428"/>
            </p:xfrm>
            <a:graphic>
              <a:graphicData uri="http://schemas.openxmlformats.org/drawingml/2006/table">
                <a:tbl>
                  <a:tblPr firstRow="1" bandRow="1">
                    <a:tableStyleId>{5FD0F851-EC5A-4D38-B0AD-8093EC10F338}</a:tableStyleId>
                  </a:tblPr>
                  <a:tblGrid>
                    <a:gridCol w="1150347">
                      <a:extLst>
                        <a:ext uri="{9D8B030D-6E8A-4147-A177-3AD203B41FA5}">
                          <a16:colId xmlns:a16="http://schemas.microsoft.com/office/drawing/2014/main" val="967175867"/>
                        </a:ext>
                      </a:extLst>
                    </a:gridCol>
                    <a:gridCol w="1150347">
                      <a:extLst>
                        <a:ext uri="{9D8B030D-6E8A-4147-A177-3AD203B41FA5}">
                          <a16:colId xmlns:a16="http://schemas.microsoft.com/office/drawing/2014/main" val="4212825569"/>
                        </a:ext>
                      </a:extLst>
                    </a:gridCol>
                    <a:gridCol w="1150347">
                      <a:extLst>
                        <a:ext uri="{9D8B030D-6E8A-4147-A177-3AD203B41FA5}">
                          <a16:colId xmlns:a16="http://schemas.microsoft.com/office/drawing/2014/main" val="3791511105"/>
                        </a:ext>
                      </a:extLst>
                    </a:gridCol>
                    <a:gridCol w="1150347">
                      <a:extLst>
                        <a:ext uri="{9D8B030D-6E8A-4147-A177-3AD203B41FA5}">
                          <a16:colId xmlns:a16="http://schemas.microsoft.com/office/drawing/2014/main" val="93242857"/>
                        </a:ext>
                      </a:extLst>
                    </a:gridCol>
                    <a:gridCol w="1150347">
                      <a:extLst>
                        <a:ext uri="{9D8B030D-6E8A-4147-A177-3AD203B41FA5}">
                          <a16:colId xmlns:a16="http://schemas.microsoft.com/office/drawing/2014/main" val="403030675"/>
                        </a:ext>
                      </a:extLst>
                    </a:gridCol>
                  </a:tblGrid>
                  <a:tr h="468107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000" dirty="0"/>
                            <a:t>现态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zh-CN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000" smtClean="0"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p>
                                  <m:r>
                                    <a:rPr lang="en-US" altLang="zh-CN" sz="2000" b="0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</m:oMath>
                          </a14:m>
                          <a:endParaRPr lang="zh-CN" alt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rgbClr val="DEEBF7"/>
                        </a:solidFill>
                      </a:tcPr>
                    </a:tc>
                    <a:tc gridSpan="4"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000" dirty="0"/>
                            <a:t>次态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zh-CN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000" smtClean="0"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p>
                                  <m:r>
                                    <a:rPr lang="en-US" altLang="zh-CN" sz="2000" b="0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altLang="zh-CN" sz="2000" b="0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p>
                              </m:sSup>
                            </m:oMath>
                          </a14:m>
                          <a:endParaRPr lang="zh-CN" altLang="en-US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solidFill>
                          <a:srgbClr val="DEEBF7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041559843"/>
                      </a:ext>
                    </a:extLst>
                  </a:tr>
                  <a:tr h="468107"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r>
                                  <a:rPr lang="en-US" altLang="zh-CN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  <m:r>
                                  <a:rPr lang="en-US" altLang="zh-CN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=00</m:t>
                                </m:r>
                              </m:oMath>
                            </m:oMathPara>
                          </a14:m>
                          <a:endParaRPr lang="zh-CN" altLang="en-US" sz="2000" i="1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EEB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r>
                                  <a:rPr lang="en-US" altLang="zh-CN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  <m:r>
                                  <a:rPr lang="en-US" altLang="zh-CN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=01</m:t>
                                </m:r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EEB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r>
                                  <a:rPr lang="en-US" altLang="zh-CN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  <m:r>
                                  <a:rPr lang="en-US" altLang="zh-CN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=10</m:t>
                                </m:r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EEB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r>
                                  <a:rPr lang="en-US" altLang="zh-CN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  <m:r>
                                  <a:rPr lang="en-US" altLang="zh-CN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=11</m:t>
                                </m:r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EEB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78638713"/>
                      </a:ext>
                    </a:extLst>
                  </a:tr>
                  <a:tr h="46810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/>
                            <a:t>0</a:t>
                          </a:r>
                          <a:endParaRPr lang="zh-CN" altLang="en-US" sz="2000" b="1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</a:t>
                          </a:r>
                          <a:endParaRPr lang="zh-CN" altLang="en-US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i="1" dirty="0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936185671"/>
                      </a:ext>
                    </a:extLst>
                  </a:tr>
                  <a:tr h="46810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/>
                            <a:t>1</a:t>
                          </a:r>
                          <a:endParaRPr lang="zh-CN" altLang="en-US" sz="2000" b="1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</a:t>
                          </a:r>
                          <a:endParaRPr lang="zh-CN" altLang="en-US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</a:t>
                          </a:r>
                          <a:endParaRPr lang="zh-CN" altLang="en-US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i="1" dirty="0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338704031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表格 11">
                <a:extLst>
                  <a:ext uri="{FF2B5EF4-FFF2-40B4-BE49-F238E27FC236}">
                    <a16:creationId xmlns:a16="http://schemas.microsoft.com/office/drawing/2014/main" id="{82D6D284-6E1B-4C39-ADDA-67210999C7D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95928912"/>
                  </p:ext>
                </p:extLst>
              </p:nvPr>
            </p:nvGraphicFramePr>
            <p:xfrm>
              <a:off x="5519936" y="4566293"/>
              <a:ext cx="5751735" cy="1872428"/>
            </p:xfrm>
            <a:graphic>
              <a:graphicData uri="http://schemas.openxmlformats.org/drawingml/2006/table">
                <a:tbl>
                  <a:tblPr firstRow="1" bandRow="1">
                    <a:tableStyleId>{5FD0F851-EC5A-4D38-B0AD-8093EC10F338}</a:tableStyleId>
                  </a:tblPr>
                  <a:tblGrid>
                    <a:gridCol w="1150347">
                      <a:extLst>
                        <a:ext uri="{9D8B030D-6E8A-4147-A177-3AD203B41FA5}">
                          <a16:colId xmlns:a16="http://schemas.microsoft.com/office/drawing/2014/main" val="967175867"/>
                        </a:ext>
                      </a:extLst>
                    </a:gridCol>
                    <a:gridCol w="1150347">
                      <a:extLst>
                        <a:ext uri="{9D8B030D-6E8A-4147-A177-3AD203B41FA5}">
                          <a16:colId xmlns:a16="http://schemas.microsoft.com/office/drawing/2014/main" val="4212825569"/>
                        </a:ext>
                      </a:extLst>
                    </a:gridCol>
                    <a:gridCol w="1150347">
                      <a:extLst>
                        <a:ext uri="{9D8B030D-6E8A-4147-A177-3AD203B41FA5}">
                          <a16:colId xmlns:a16="http://schemas.microsoft.com/office/drawing/2014/main" val="3791511105"/>
                        </a:ext>
                      </a:extLst>
                    </a:gridCol>
                    <a:gridCol w="1150347">
                      <a:extLst>
                        <a:ext uri="{9D8B030D-6E8A-4147-A177-3AD203B41FA5}">
                          <a16:colId xmlns:a16="http://schemas.microsoft.com/office/drawing/2014/main" val="93242857"/>
                        </a:ext>
                      </a:extLst>
                    </a:gridCol>
                    <a:gridCol w="1150347">
                      <a:extLst>
                        <a:ext uri="{9D8B030D-6E8A-4147-A177-3AD203B41FA5}">
                          <a16:colId xmlns:a16="http://schemas.microsoft.com/office/drawing/2014/main" val="403030675"/>
                        </a:ext>
                      </a:extLst>
                    </a:gridCol>
                  </a:tblGrid>
                  <a:tr h="468107">
                    <a:tc rowSpan="2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5"/>
                          <a:stretch>
                            <a:fillRect t="-649" r="-400529" b="-107143"/>
                          </a:stretch>
                        </a:blipFill>
                      </a:tcPr>
                    </a:tc>
                    <a:tc gridSpan="4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5"/>
                          <a:stretch>
                            <a:fillRect l="-25000" t="-1299" r="-132" b="-314286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041559843"/>
                      </a:ext>
                    </a:extLst>
                  </a:tr>
                  <a:tr h="468107"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00000" t="-101299" r="-300529" b="-2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200000" t="-101299" r="-200529" b="-2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300000" t="-101299" r="-100529" b="-2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400000" t="-101299" r="-529" b="-2142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78638713"/>
                      </a:ext>
                    </a:extLst>
                  </a:tr>
                  <a:tr h="46810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/>
                            <a:t>0</a:t>
                          </a:r>
                          <a:endParaRPr lang="zh-CN" altLang="en-US" sz="2000" b="1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</a:t>
                          </a:r>
                          <a:endParaRPr lang="zh-CN" altLang="en-US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5"/>
                          <a:stretch>
                            <a:fillRect l="-400000" t="-201299" r="-529" b="-1142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36185671"/>
                      </a:ext>
                    </a:extLst>
                  </a:tr>
                  <a:tr h="46810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/>
                            <a:t>1</a:t>
                          </a:r>
                          <a:endParaRPr lang="zh-CN" altLang="en-US" sz="2000" b="1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</a:t>
                          </a:r>
                          <a:endParaRPr lang="zh-CN" altLang="en-US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</a:t>
                          </a:r>
                          <a:endParaRPr lang="zh-CN" altLang="en-US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5"/>
                          <a:stretch>
                            <a:fillRect l="-400000" t="-301299" r="-529" b="-142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8704031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7" name="文本框 26">
            <a:extLst>
              <a:ext uri="{FF2B5EF4-FFF2-40B4-BE49-F238E27FC236}">
                <a16:creationId xmlns:a16="http://schemas.microsoft.com/office/drawing/2014/main" id="{A17774D5-F52E-4E0A-B6DB-8E166E226B9B}"/>
              </a:ext>
            </a:extLst>
          </p:cNvPr>
          <p:cNvSpPr txBox="1"/>
          <p:nvPr/>
        </p:nvSpPr>
        <p:spPr>
          <a:xfrm>
            <a:off x="8008538" y="4039826"/>
            <a:ext cx="11128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</a:rPr>
              <a:t>状态</a:t>
            </a:r>
            <a:r>
              <a:rPr lang="zh-CN" altLang="en-US" b="1" dirty="0">
                <a:solidFill>
                  <a:srgbClr val="FF0000"/>
                </a:solidFill>
              </a:rPr>
              <a:t>表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8" name="表格 27">
                <a:extLst>
                  <a:ext uri="{FF2B5EF4-FFF2-40B4-BE49-F238E27FC236}">
                    <a16:creationId xmlns:a16="http://schemas.microsoft.com/office/drawing/2014/main" id="{85A17EF9-889F-4614-B4DC-540E113F1BC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5740198"/>
                  </p:ext>
                </p:extLst>
              </p:nvPr>
            </p:nvGraphicFramePr>
            <p:xfrm>
              <a:off x="4943872" y="1124744"/>
              <a:ext cx="3186587" cy="1701202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73854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12041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6120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6120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6120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622576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oMath>
                          </a14:m>
                          <a:r>
                            <a:rPr lang="zh-CN" altLang="en-US" sz="2000" b="1" baseline="30000" dirty="0"/>
                            <a:t> </a:t>
                          </a:r>
                        </a:p>
                      </a:txBody>
                      <a:tcPr anchor="ctr">
                        <a:lnTlToB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00</a:t>
                          </a:r>
                          <a:endParaRPr lang="zh-CN" altLang="en-US" sz="2000" b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01</a:t>
                          </a:r>
                          <a:endParaRPr lang="zh-CN" altLang="en-US" sz="2000" b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11</a:t>
                          </a:r>
                          <a:endParaRPr lang="zh-CN" altLang="en-US" sz="2000" b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</a:t>
                          </a:r>
                          <a:endParaRPr lang="zh-CN" altLang="en-US" sz="2000" b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/>
                            <a:t>0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400" b="1" i="1" dirty="0" smtClean="0">
                                    <a:latin typeface="Cambria Math" panose="02040503050406030204" pitchFamily="18" charset="0"/>
                                  </a:rPr>
                                  <m:t>𝒅</m:t>
                                </m:r>
                              </m:oMath>
                            </m:oMathPara>
                          </a14:m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2400" b="1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/>
                            <a:t>1</a:t>
                          </a:r>
                          <a:endParaRPr lang="zh-CN" altLang="en-US" sz="200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/>
                            <a:t>1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/>
                            <a:t>0</a:t>
                          </a:r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400" b="1" i="1" dirty="0" smtClean="0">
                                    <a:latin typeface="Cambria Math" panose="02040503050406030204" pitchFamily="18" charset="0"/>
                                  </a:rPr>
                                  <m:t>𝒅</m:t>
                                </m:r>
                              </m:oMath>
                            </m:oMathPara>
                          </a14:m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/>
                            <a:t>1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8" name="表格 27">
                <a:extLst>
                  <a:ext uri="{FF2B5EF4-FFF2-40B4-BE49-F238E27FC236}">
                    <a16:creationId xmlns:a16="http://schemas.microsoft.com/office/drawing/2014/main" id="{85A17EF9-889F-4614-B4DC-540E113F1BC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5740198"/>
                  </p:ext>
                </p:extLst>
              </p:nvPr>
            </p:nvGraphicFramePr>
            <p:xfrm>
              <a:off x="4943872" y="1124744"/>
              <a:ext cx="3186587" cy="1701202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73854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12041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6120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6120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6120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622576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TlToB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blipFill>
                          <a:blip r:embed="rId7"/>
                          <a:stretch>
                            <a:fillRect l="-826" t="-980" r="-333884" b="-1911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00</a:t>
                          </a:r>
                          <a:endParaRPr lang="zh-CN" altLang="en-US" sz="2000" b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01</a:t>
                          </a:r>
                          <a:endParaRPr lang="zh-CN" altLang="en-US" sz="2000" b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11</a:t>
                          </a:r>
                          <a:endParaRPr lang="zh-CN" altLang="en-US" sz="2000" b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</a:t>
                          </a:r>
                          <a:endParaRPr lang="zh-CN" altLang="en-US" sz="2000" b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/>
                            <a:t>0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319802" t="-115730" r="-100990" b="-11910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2400" b="1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/>
                            <a:t>1</a:t>
                          </a:r>
                          <a:endParaRPr lang="zh-CN" altLang="en-US" sz="200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/>
                            <a:t>1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/>
                            <a:t>0</a:t>
                          </a:r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319802" t="-215730" r="-100990" b="-1910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/>
                            <a:t>1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7" name="圆角矩形 10">
            <a:extLst>
              <a:ext uri="{FF2B5EF4-FFF2-40B4-BE49-F238E27FC236}">
                <a16:creationId xmlns:a16="http://schemas.microsoft.com/office/drawing/2014/main" id="{EFF03C43-7FEF-4E44-9732-748E3BCAF7D8}"/>
              </a:ext>
            </a:extLst>
          </p:cNvPr>
          <p:cNvSpPr/>
          <p:nvPr/>
        </p:nvSpPr>
        <p:spPr>
          <a:xfrm>
            <a:off x="6956800" y="1810840"/>
            <a:ext cx="1067631" cy="898079"/>
          </a:xfrm>
          <a:prstGeom prst="roundRect">
            <a:avLst/>
          </a:prstGeom>
          <a:noFill/>
          <a:ln w="28575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左中括号 38">
            <a:extLst>
              <a:ext uri="{FF2B5EF4-FFF2-40B4-BE49-F238E27FC236}">
                <a16:creationId xmlns:a16="http://schemas.microsoft.com/office/drawing/2014/main" id="{F2520CD8-C56F-4440-B257-1CB964122BF4}"/>
              </a:ext>
            </a:extLst>
          </p:cNvPr>
          <p:cNvSpPr/>
          <p:nvPr/>
        </p:nvSpPr>
        <p:spPr>
          <a:xfrm>
            <a:off x="7651489" y="2304922"/>
            <a:ext cx="648072" cy="468000"/>
          </a:xfrm>
          <a:prstGeom prst="leftBracket">
            <a:avLst/>
          </a:prstGeom>
          <a:ln w="28575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左中括号 39">
            <a:extLst>
              <a:ext uri="{FF2B5EF4-FFF2-40B4-BE49-F238E27FC236}">
                <a16:creationId xmlns:a16="http://schemas.microsoft.com/office/drawing/2014/main" id="{B4D33848-4732-4A4C-B554-280CB426A0AD}"/>
              </a:ext>
            </a:extLst>
          </p:cNvPr>
          <p:cNvSpPr/>
          <p:nvPr/>
        </p:nvSpPr>
        <p:spPr>
          <a:xfrm rot="10800000">
            <a:off x="5473765" y="2318743"/>
            <a:ext cx="648072" cy="468000"/>
          </a:xfrm>
          <a:prstGeom prst="leftBracket">
            <a:avLst/>
          </a:prstGeom>
          <a:ln w="28575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C3034E4B-87B1-47C4-9007-7C4D23E65174}"/>
                  </a:ext>
                </a:extLst>
              </p:cNvPr>
              <p:cNvSpPr txBox="1"/>
              <p:nvPr/>
            </p:nvSpPr>
            <p:spPr>
              <a:xfrm>
                <a:off x="5156265" y="1038339"/>
                <a:ext cx="57208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𝑆𝑅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C3034E4B-87B1-47C4-9007-7C4D23E651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6265" y="1038339"/>
                <a:ext cx="572080" cy="4001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950A8DF6-BF62-48D5-A77D-270E3FD1C99A}"/>
                  </a:ext>
                </a:extLst>
              </p:cNvPr>
              <p:cNvSpPr txBox="1"/>
              <p:nvPr/>
            </p:nvSpPr>
            <p:spPr>
              <a:xfrm>
                <a:off x="6593428" y="3107267"/>
                <a:ext cx="267092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8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US" altLang="zh-CN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a:rPr lang="en-US" altLang="zh-CN" sz="2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altLang="zh-CN" sz="2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lang="en-US" altLang="zh-CN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acc>
                      <m:sSup>
                        <m:sSupPr>
                          <m:ctrlPr>
                            <a:rPr lang="en-US" altLang="zh-CN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US" altLang="zh-CN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zh-CN" alt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950A8DF6-BF62-48D5-A77D-270E3FD1C9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3428" y="3107267"/>
                <a:ext cx="2670924" cy="43088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文本框 41">
            <a:extLst>
              <a:ext uri="{FF2B5EF4-FFF2-40B4-BE49-F238E27FC236}">
                <a16:creationId xmlns:a16="http://schemas.microsoft.com/office/drawing/2014/main" id="{72A65571-A771-4C69-9B0E-C682E8359C82}"/>
              </a:ext>
            </a:extLst>
          </p:cNvPr>
          <p:cNvSpPr txBox="1"/>
          <p:nvPr/>
        </p:nvSpPr>
        <p:spPr>
          <a:xfrm>
            <a:off x="5017252" y="3104101"/>
            <a:ext cx="14221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</a:rPr>
              <a:t>特征方程</a:t>
            </a:r>
            <a:endParaRPr lang="zh-CN" altLang="en-US" sz="2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矩形 43">
                <a:extLst>
                  <a:ext uri="{FF2B5EF4-FFF2-40B4-BE49-F238E27FC236}">
                    <a16:creationId xmlns:a16="http://schemas.microsoft.com/office/drawing/2014/main" id="{AC8F8E4E-DD0C-40C6-8D48-7419CCD722A3}"/>
                  </a:ext>
                </a:extLst>
              </p:cNvPr>
              <p:cNvSpPr/>
              <p:nvPr/>
            </p:nvSpPr>
            <p:spPr>
              <a:xfrm>
                <a:off x="9624392" y="3107267"/>
                <a:ext cx="1342996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20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altLang="zh-CN" sz="22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zh-CN" sz="220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altLang="zh-CN" sz="2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CN" altLang="en-US" sz="2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44" name="矩形 43">
                <a:extLst>
                  <a:ext uri="{FF2B5EF4-FFF2-40B4-BE49-F238E27FC236}">
                    <a16:creationId xmlns:a16="http://schemas.microsoft.com/office/drawing/2014/main" id="{AC8F8E4E-DD0C-40C6-8D48-7419CCD722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24392" y="3107267"/>
                <a:ext cx="1342996" cy="43088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文本框 44">
            <a:extLst>
              <a:ext uri="{FF2B5EF4-FFF2-40B4-BE49-F238E27FC236}">
                <a16:creationId xmlns:a16="http://schemas.microsoft.com/office/drawing/2014/main" id="{B7AF385A-C6EE-4E90-8C08-E5726771CD40}"/>
              </a:ext>
            </a:extLst>
          </p:cNvPr>
          <p:cNvSpPr txBox="1"/>
          <p:nvPr/>
        </p:nvSpPr>
        <p:spPr>
          <a:xfrm>
            <a:off x="10848528" y="3097784"/>
            <a:ext cx="131318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200" dirty="0"/>
              <a:t>约束条件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6" name="表格 45">
                <a:extLst>
                  <a:ext uri="{FF2B5EF4-FFF2-40B4-BE49-F238E27FC236}">
                    <a16:creationId xmlns:a16="http://schemas.microsoft.com/office/drawing/2014/main" id="{029F3E70-9443-46B5-B7B2-6E1CC2BD757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61004667"/>
                  </p:ext>
                </p:extLst>
              </p:nvPr>
            </p:nvGraphicFramePr>
            <p:xfrm>
              <a:off x="9391213" y="1119462"/>
              <a:ext cx="1962587" cy="1701202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73854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12041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6120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622576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oMath>
                          </a14:m>
                          <a:r>
                            <a:rPr lang="zh-CN" altLang="en-US" sz="2000" b="1" baseline="30000" dirty="0"/>
                            <a:t> </a:t>
                          </a:r>
                        </a:p>
                      </a:txBody>
                      <a:tcPr anchor="ctr">
                        <a:lnTlToB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</a:t>
                          </a:r>
                          <a:endParaRPr lang="zh-CN" altLang="en-US" sz="20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</a:t>
                          </a:r>
                          <a:endParaRPr lang="zh-CN" altLang="en-US" sz="20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CN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400" smtClean="0"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</m:e>
                                  <m:sup>
                                    <m:r>
                                      <a:rPr lang="en-US" altLang="zh-CN" sz="2400" b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/>
                            <a:t>1</a:t>
                          </a:r>
                          <a:endParaRPr lang="zh-CN" altLang="en-US" sz="200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/>
                            <a:t>1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400" b="1" i="1" dirty="0" smtClean="0">
                                    <a:latin typeface="Cambria Math" panose="02040503050406030204" pitchFamily="18" charset="0"/>
                                  </a:rPr>
                                  <m:t>𝒅</m:t>
                                </m:r>
                              </m:oMath>
                            </m:oMathPara>
                          </a14:m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6" name="表格 45">
                <a:extLst>
                  <a:ext uri="{FF2B5EF4-FFF2-40B4-BE49-F238E27FC236}">
                    <a16:creationId xmlns:a16="http://schemas.microsoft.com/office/drawing/2014/main" id="{029F3E70-9443-46B5-B7B2-6E1CC2BD757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61004667"/>
                  </p:ext>
                </p:extLst>
              </p:nvPr>
            </p:nvGraphicFramePr>
            <p:xfrm>
              <a:off x="9391213" y="1119462"/>
              <a:ext cx="1962587" cy="1701202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73854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12041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6120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622576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TlToB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blipFill>
                          <a:blip r:embed="rId11"/>
                          <a:stretch>
                            <a:fillRect l="-820" t="-980" r="-166393" b="-1911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</a:t>
                          </a:r>
                          <a:endParaRPr lang="zh-CN" altLang="en-US" sz="20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</a:t>
                          </a:r>
                          <a:endParaRPr lang="zh-CN" altLang="en-US" sz="20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1"/>
                          <a:stretch>
                            <a:fillRect l="-123000" t="-115730" r="-103000" b="-11910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/>
                            <a:t>1</a:t>
                          </a:r>
                          <a:endParaRPr lang="zh-CN" altLang="en-US" sz="200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/>
                            <a:t>1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1"/>
                          <a:stretch>
                            <a:fillRect l="-220792" t="-215730" r="-1980" b="-1910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ADEA3092-9F74-4B22-8A2D-B97A2DB6404A}"/>
                  </a:ext>
                </a:extLst>
              </p:cNvPr>
              <p:cNvSpPr txBox="1"/>
              <p:nvPr/>
            </p:nvSpPr>
            <p:spPr>
              <a:xfrm>
                <a:off x="9620616" y="1031357"/>
                <a:ext cx="43582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ADEA3092-9F74-4B22-8A2D-B97A2DB640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20616" y="1031357"/>
                <a:ext cx="435824" cy="40011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圆角矩形 10">
            <a:extLst>
              <a:ext uri="{FF2B5EF4-FFF2-40B4-BE49-F238E27FC236}">
                <a16:creationId xmlns:a16="http://schemas.microsoft.com/office/drawing/2014/main" id="{87105D80-8FA0-4265-BEEB-63E1435DED3E}"/>
              </a:ext>
            </a:extLst>
          </p:cNvPr>
          <p:cNvSpPr/>
          <p:nvPr/>
        </p:nvSpPr>
        <p:spPr>
          <a:xfrm>
            <a:off x="10189236" y="1822036"/>
            <a:ext cx="502568" cy="936000"/>
          </a:xfrm>
          <a:prstGeom prst="roundRect">
            <a:avLst/>
          </a:prstGeom>
          <a:noFill/>
          <a:ln w="28575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圆角矩形 10">
            <a:extLst>
              <a:ext uri="{FF2B5EF4-FFF2-40B4-BE49-F238E27FC236}">
                <a16:creationId xmlns:a16="http://schemas.microsoft.com/office/drawing/2014/main" id="{0984D868-CF19-431A-A4FB-08B2515C5FAE}"/>
              </a:ext>
            </a:extLst>
          </p:cNvPr>
          <p:cNvSpPr/>
          <p:nvPr/>
        </p:nvSpPr>
        <p:spPr>
          <a:xfrm>
            <a:off x="10268950" y="2318742"/>
            <a:ext cx="939618" cy="476918"/>
          </a:xfrm>
          <a:prstGeom prst="round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522EDF85-2F38-446B-AD94-465305F78BBA}"/>
              </a:ext>
            </a:extLst>
          </p:cNvPr>
          <p:cNvSpPr txBox="1"/>
          <p:nvPr/>
        </p:nvSpPr>
        <p:spPr>
          <a:xfrm>
            <a:off x="2135560" y="3368212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</a:rPr>
              <a:t>功能表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5" name="表格 24">
                <a:extLst>
                  <a:ext uri="{FF2B5EF4-FFF2-40B4-BE49-F238E27FC236}">
                    <a16:creationId xmlns:a16="http://schemas.microsoft.com/office/drawing/2014/main" id="{C0497318-47C2-45AC-8B4D-291235FB62A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39272572"/>
                  </p:ext>
                </p:extLst>
              </p:nvPr>
            </p:nvGraphicFramePr>
            <p:xfrm>
              <a:off x="551384" y="3849746"/>
              <a:ext cx="4176464" cy="2614811"/>
            </p:xfrm>
            <a:graphic>
              <a:graphicData uri="http://schemas.openxmlformats.org/drawingml/2006/table">
                <a:tbl>
                  <a:tblPr firstRow="1" bandRow="1">
                    <a:tableStyleId>{5FD0F851-EC5A-4D38-B0AD-8093EC10F338}</a:tableStyleId>
                  </a:tblPr>
                  <a:tblGrid>
                    <a:gridCol w="1392155">
                      <a:extLst>
                        <a:ext uri="{9D8B030D-6E8A-4147-A177-3AD203B41FA5}">
                          <a16:colId xmlns:a16="http://schemas.microsoft.com/office/drawing/2014/main" val="3266605460"/>
                        </a:ext>
                      </a:extLst>
                    </a:gridCol>
                    <a:gridCol w="1828685">
                      <a:extLst>
                        <a:ext uri="{9D8B030D-6E8A-4147-A177-3AD203B41FA5}">
                          <a16:colId xmlns:a16="http://schemas.microsoft.com/office/drawing/2014/main" val="3752913309"/>
                        </a:ext>
                      </a:extLst>
                    </a:gridCol>
                    <a:gridCol w="955624">
                      <a:extLst>
                        <a:ext uri="{9D8B030D-6E8A-4147-A177-3AD203B41FA5}">
                          <a16:colId xmlns:a16="http://schemas.microsoft.com/office/drawing/2014/main" val="1411117123"/>
                        </a:ext>
                      </a:extLst>
                    </a:gridCol>
                  </a:tblGrid>
                  <a:tr h="88566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30000"/>
                            </a:lnSpc>
                          </a:pPr>
                          <a:r>
                            <a:rPr lang="zh-CN" altLang="en-US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输    入</a:t>
                          </a:r>
                          <a:endParaRPr lang="en-US" altLang="zh-CN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  <a:p>
                          <a:pPr algn="ctr">
                            <a:lnSpc>
                              <a:spcPct val="130000"/>
                            </a:lnSpc>
                          </a:pPr>
                          <a14:m>
                            <m:oMath xmlns:m="http://schemas.openxmlformats.org/officeDocument/2006/math">
                              <m:r>
                                <a:rPr lang="en-US" altLang="zh-CN" sz="2000" b="1" smtClean="0"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oMath>
                          </a14:m>
                          <a:r>
                            <a:rPr lang="zh-CN" altLang="en-US" sz="2000" dirty="0"/>
                            <a:t>     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000" b="1" smtClean="0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oMath>
                          </a14:m>
                          <a:endParaRPr lang="zh-CN" altLang="en-US" sz="2000" dirty="0"/>
                        </a:p>
                      </a:txBody>
                      <a:tcPr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30000"/>
                            </a:lnSpc>
                          </a:pPr>
                          <a:r>
                            <a:rPr lang="zh-CN" altLang="en-US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输     出</a:t>
                          </a:r>
                          <a:endParaRPr lang="en-US" altLang="zh-CN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  <a:p>
                          <a:pPr algn="ctr">
                            <a:lnSpc>
                              <a:spcPct val="130000"/>
                            </a:lnSpc>
                          </a:pP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zh-CN" sz="20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000" b="1" i="1" smtClean="0">
                                      <a:latin typeface="Cambria Math" panose="02040503050406030204" pitchFamily="18" charset="0"/>
                                    </a:rPr>
                                    <m:t>𝑸</m:t>
                                  </m:r>
                                </m:e>
                                <m:sup>
                                  <m:r>
                                    <a:rPr lang="en-US" altLang="zh-CN" sz="2000" b="1" i="1" smtClean="0"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  <m:r>
                                    <a:rPr lang="en-US" altLang="zh-CN" sz="2000" b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zh-CN" sz="2000" b="1" i="1" smtClean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altLang="zh-CN" sz="2000" dirty="0"/>
                            <a:t>   </a:t>
                          </a:r>
                          <a:r>
                            <a:rPr lang="en-US" altLang="zh-CN" sz="2000" baseline="0" dirty="0"/>
                            <a:t>  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zh-CN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altLang="zh-CN" sz="20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2000" smtClean="0">
                                          <a:latin typeface="Cambria Math" panose="02040503050406030204" pitchFamily="18" charset="0"/>
                                        </a:rPr>
                                        <m:t>𝑄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altLang="zh-CN" sz="2000" b="0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altLang="zh-CN" sz="2000" b="0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p>
                              </m:sSup>
                            </m:oMath>
                          </a14:m>
                          <a:endParaRPr lang="zh-CN" altLang="en-US" sz="2000" dirty="0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zh-CN" altLang="en-US" b="1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说明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4019668442"/>
                      </a:ext>
                    </a:extLst>
                  </a:tr>
                  <a:tr h="43209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r>
                            <a:rPr lang="en-US" altLang="zh-CN" sz="2000" b="1" dirty="0">
                              <a:solidFill>
                                <a:srgbClr val="FF0000"/>
                              </a:solidFill>
                            </a:rPr>
                            <a:t> </a:t>
                          </a:r>
                          <a:r>
                            <a:rPr lang="en-US" altLang="zh-CN" sz="2000" dirty="0"/>
                            <a:t>     0</a:t>
                          </a:r>
                          <a:endParaRPr lang="zh-CN" altLang="en-US" sz="2000" dirty="0"/>
                        </a:p>
                      </a:txBody>
                      <a:tcPr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179388" indent="-179388" algn="ctr">
                            <a:buAutoNum type="arabicPlain"/>
                          </a:pPr>
                          <a:r>
                            <a:rPr lang="en-US" altLang="zh-CN" sz="2000" b="1" dirty="0"/>
                            <a:t>          </a:t>
                          </a:r>
                          <a:r>
                            <a:rPr lang="en-US" altLang="zh-CN" sz="2000" b="0" dirty="0"/>
                            <a:t>0</a:t>
                          </a:r>
                          <a:endParaRPr lang="zh-CN" altLang="en-US" sz="2000" b="0" dirty="0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000" b="1" dirty="0">
                              <a:solidFill>
                                <a:schemeClr val="tx1"/>
                              </a:solidFill>
                            </a:rPr>
                            <a:t>置 </a:t>
                          </a:r>
                          <a:r>
                            <a:rPr lang="en-US" altLang="zh-CN" sz="2000" b="1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20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139670858"/>
                      </a:ext>
                    </a:extLst>
                  </a:tr>
                  <a:tr h="43209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      </a:t>
                          </a:r>
                          <a:r>
                            <a:rPr lang="en-US" altLang="zh-CN" sz="2000" b="1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20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/>
                            <a:t>0</a:t>
                          </a:r>
                          <a:r>
                            <a:rPr lang="en-US" altLang="zh-CN" sz="2000" dirty="0"/>
                            <a:t>          1</a:t>
                          </a:r>
                          <a:endParaRPr lang="zh-CN" altLang="en-US" sz="2000" dirty="0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000" b="1" dirty="0">
                              <a:solidFill>
                                <a:schemeClr val="tx1"/>
                              </a:solidFill>
                            </a:rPr>
                            <a:t>置 </a:t>
                          </a:r>
                          <a:r>
                            <a:rPr lang="en-US" altLang="zh-CN" sz="2000" b="1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sz="20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2009134970"/>
                      </a:ext>
                    </a:extLst>
                  </a:tr>
                  <a:tr h="4328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/>
                            <a:t>0      0</a:t>
                          </a:r>
                          <a:endParaRPr lang="zh-CN" altLang="en-US" sz="2000" dirty="0"/>
                        </a:p>
                      </a:txBody>
                      <a:tcPr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zh-CN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000" smtClean="0"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p>
                                  <m:r>
                                    <a:rPr lang="en-US" altLang="zh-CN" sz="2000" b="0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</m:oMath>
                          </a14:m>
                          <a:r>
                            <a:rPr lang="zh-CN" altLang="en-US" sz="2000" dirty="0"/>
                            <a:t>      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zh-CN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altLang="zh-CN" sz="20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2000" smtClean="0">
                                          <a:latin typeface="Cambria Math" panose="02040503050406030204" pitchFamily="18" charset="0"/>
                                        </a:rPr>
                                        <m:t>𝑄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altLang="zh-CN" sz="2000" b="0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</m:oMath>
                          </a14:m>
                          <a:endParaRPr lang="zh-CN" altLang="en-US" sz="2000" dirty="0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000" b="1" dirty="0">
                              <a:solidFill>
                                <a:schemeClr val="tx1"/>
                              </a:solidFill>
                            </a:rPr>
                            <a:t>保持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676124016"/>
                      </a:ext>
                    </a:extLst>
                  </a:tr>
                  <a:tr h="432097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00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</a:rPr>
                            <a:t>1      1</a:t>
                          </a:r>
                          <a:endParaRPr lang="zh-CN" altLang="en-US" sz="2000">
                            <a:solidFill>
                              <a:schemeClr val="bg1">
                                <a:lumMod val="65000"/>
                              </a:schemeClr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altLang="zh-CN" sz="2000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oMath>
                          </a14:m>
                          <a:r>
                            <a:rPr lang="en-US" altLang="zh-CN" sz="200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</a:rPr>
                            <a:t>         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000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oMath>
                          </a14:m>
                          <a:endParaRPr lang="zh-CN" altLang="en-US" sz="2000" b="1" dirty="0">
                            <a:solidFill>
                              <a:schemeClr val="bg1">
                                <a:lumMod val="65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00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</a:rPr>
                            <a:t>禁用</a:t>
                          </a:r>
                          <a:endParaRPr lang="zh-CN" altLang="en-US" sz="20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83628248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5" name="表格 24">
                <a:extLst>
                  <a:ext uri="{FF2B5EF4-FFF2-40B4-BE49-F238E27FC236}">
                    <a16:creationId xmlns:a16="http://schemas.microsoft.com/office/drawing/2014/main" id="{C0497318-47C2-45AC-8B4D-291235FB62A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39272572"/>
                  </p:ext>
                </p:extLst>
              </p:nvPr>
            </p:nvGraphicFramePr>
            <p:xfrm>
              <a:off x="551384" y="3849746"/>
              <a:ext cx="4176464" cy="2614811"/>
            </p:xfrm>
            <a:graphic>
              <a:graphicData uri="http://schemas.openxmlformats.org/drawingml/2006/table">
                <a:tbl>
                  <a:tblPr firstRow="1" bandRow="1">
                    <a:tableStyleId>{5FD0F851-EC5A-4D38-B0AD-8093EC10F338}</a:tableStyleId>
                  </a:tblPr>
                  <a:tblGrid>
                    <a:gridCol w="1392155">
                      <a:extLst>
                        <a:ext uri="{9D8B030D-6E8A-4147-A177-3AD203B41FA5}">
                          <a16:colId xmlns:a16="http://schemas.microsoft.com/office/drawing/2014/main" val="3266605460"/>
                        </a:ext>
                      </a:extLst>
                    </a:gridCol>
                    <a:gridCol w="1828685">
                      <a:extLst>
                        <a:ext uri="{9D8B030D-6E8A-4147-A177-3AD203B41FA5}">
                          <a16:colId xmlns:a16="http://schemas.microsoft.com/office/drawing/2014/main" val="3752913309"/>
                        </a:ext>
                      </a:extLst>
                    </a:gridCol>
                    <a:gridCol w="955624">
                      <a:extLst>
                        <a:ext uri="{9D8B030D-6E8A-4147-A177-3AD203B41FA5}">
                          <a16:colId xmlns:a16="http://schemas.microsoft.com/office/drawing/2014/main" val="1411117123"/>
                        </a:ext>
                      </a:extLst>
                    </a:gridCol>
                  </a:tblGrid>
                  <a:tr h="8856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13"/>
                          <a:stretch>
                            <a:fillRect t="-685" r="-200000" b="-20274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13"/>
                          <a:stretch>
                            <a:fillRect l="-76333" t="-685" r="-52667" b="-20274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zh-CN" altLang="en-US" b="1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说明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4019668442"/>
                      </a:ext>
                    </a:extLst>
                  </a:tr>
                  <a:tr h="43209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r>
                            <a:rPr lang="en-US" altLang="zh-CN" sz="2000" b="1" dirty="0">
                              <a:solidFill>
                                <a:srgbClr val="FF0000"/>
                              </a:solidFill>
                            </a:rPr>
                            <a:t> </a:t>
                          </a:r>
                          <a:r>
                            <a:rPr lang="en-US" altLang="zh-CN" sz="2000" dirty="0"/>
                            <a:t>     0</a:t>
                          </a:r>
                          <a:endParaRPr lang="zh-CN" altLang="en-US" sz="2000" dirty="0"/>
                        </a:p>
                      </a:txBody>
                      <a:tcPr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179388" indent="-179388" algn="ctr">
                            <a:buAutoNum type="arabicPlain"/>
                          </a:pPr>
                          <a:r>
                            <a:rPr lang="en-US" altLang="zh-CN" sz="2000" b="1" dirty="0"/>
                            <a:t>          </a:t>
                          </a:r>
                          <a:r>
                            <a:rPr lang="en-US" altLang="zh-CN" sz="2000" b="0" dirty="0"/>
                            <a:t>0</a:t>
                          </a:r>
                          <a:endParaRPr lang="zh-CN" altLang="en-US" sz="2000" b="0" dirty="0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000" b="1" dirty="0">
                              <a:solidFill>
                                <a:schemeClr val="tx1"/>
                              </a:solidFill>
                            </a:rPr>
                            <a:t>置 </a:t>
                          </a:r>
                          <a:r>
                            <a:rPr lang="en-US" altLang="zh-CN" sz="2000" b="1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20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139670858"/>
                      </a:ext>
                    </a:extLst>
                  </a:tr>
                  <a:tr h="43209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      </a:t>
                          </a:r>
                          <a:r>
                            <a:rPr lang="en-US" altLang="zh-CN" sz="2000" b="1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20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/>
                            <a:t>0</a:t>
                          </a:r>
                          <a:r>
                            <a:rPr lang="en-US" altLang="zh-CN" sz="2000" dirty="0"/>
                            <a:t>          1</a:t>
                          </a:r>
                          <a:endParaRPr lang="zh-CN" altLang="en-US" sz="2000" dirty="0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000" b="1" dirty="0">
                              <a:solidFill>
                                <a:schemeClr val="tx1"/>
                              </a:solidFill>
                            </a:rPr>
                            <a:t>置 </a:t>
                          </a:r>
                          <a:r>
                            <a:rPr lang="en-US" altLang="zh-CN" sz="2000" b="1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sz="20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2009134970"/>
                      </a:ext>
                    </a:extLst>
                  </a:tr>
                  <a:tr h="4328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/>
                            <a:t>0      0</a:t>
                          </a:r>
                          <a:endParaRPr lang="zh-CN" altLang="en-US" sz="2000" dirty="0"/>
                        </a:p>
                      </a:txBody>
                      <a:tcPr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13"/>
                          <a:stretch>
                            <a:fillRect l="-76333" t="-407042" r="-52667" b="-11690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000" b="1" dirty="0">
                              <a:solidFill>
                                <a:schemeClr val="tx1"/>
                              </a:solidFill>
                            </a:rPr>
                            <a:t>保持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676124016"/>
                      </a:ext>
                    </a:extLst>
                  </a:tr>
                  <a:tr h="432097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00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</a:rPr>
                            <a:t>1      1</a:t>
                          </a:r>
                          <a:endParaRPr lang="zh-CN" altLang="en-US" sz="2000">
                            <a:solidFill>
                              <a:schemeClr val="bg1">
                                <a:lumMod val="65000"/>
                              </a:schemeClr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13"/>
                          <a:stretch>
                            <a:fillRect l="-76333" t="-507042" r="-52667" b="-1690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00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</a:rPr>
                            <a:t>禁用</a:t>
                          </a:r>
                          <a:endParaRPr lang="zh-CN" altLang="en-US" sz="20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83628248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D520234E-9F23-4039-BF1E-540E6E6B0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8E7B1-3FC2-4821-B144-3AA6EF938D0A}" type="slidenum">
              <a:rPr lang="zh-CN" altLang="en-US" sz="1400" b="1" smtClean="0"/>
              <a:pPr/>
              <a:t>16</a:t>
            </a:fld>
            <a:r>
              <a:rPr lang="zh-CN" altLang="en-US"/>
              <a:t> </a:t>
            </a:r>
            <a:r>
              <a:rPr lang="en-US" altLang="zh-CN"/>
              <a:t>/ 52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55807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48" grpId="0" animBg="1"/>
      <p:bldP spid="4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标题 1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4000" b="0" i="1" dirty="0" smtClean="0">
                        <a:latin typeface="Cambria Math" panose="02040503050406030204" pitchFamily="18" charset="0"/>
                      </a:rPr>
                      <m:t>𝑆𝑅</m:t>
                    </m:r>
                  </m:oMath>
                </a14:m>
                <a:r>
                  <a:rPr lang="zh-CN" altLang="en-US" sz="4000" b="1" dirty="0"/>
                  <a:t> 锁存器</a:t>
                </a:r>
              </a:p>
            </p:txBody>
          </p:sp>
        </mc:Choice>
        <mc:Fallback xmlns="">
          <p:sp>
            <p:nvSpPr>
              <p:cNvPr id="10" name="标题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t="-4730" b="-141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7" name="图片 56">
            <a:extLst>
              <a:ext uri="{FF2B5EF4-FFF2-40B4-BE49-F238E27FC236}">
                <a16:creationId xmlns:a16="http://schemas.microsoft.com/office/drawing/2014/main" id="{869D6AF3-FAF9-4603-A845-CBB47ACF32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7448" y="1196752"/>
            <a:ext cx="3082702" cy="188981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8" name="表格 27">
                <a:extLst>
                  <a:ext uri="{FF2B5EF4-FFF2-40B4-BE49-F238E27FC236}">
                    <a16:creationId xmlns:a16="http://schemas.microsoft.com/office/drawing/2014/main" id="{85A17EF9-889F-4614-B4DC-540E113F1BCC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459336" y="1124744"/>
              <a:ext cx="3186587" cy="1701202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73854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12041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6120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6120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6120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622576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oMath>
                          </a14:m>
                          <a:r>
                            <a:rPr lang="zh-CN" altLang="en-US" sz="2000" b="1" baseline="30000" dirty="0"/>
                            <a:t> </a:t>
                          </a:r>
                        </a:p>
                      </a:txBody>
                      <a:tcPr anchor="ctr">
                        <a:lnTlToB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00</a:t>
                          </a:r>
                          <a:endParaRPr lang="zh-CN" altLang="en-US" sz="2000" b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01</a:t>
                          </a:r>
                          <a:endParaRPr lang="zh-CN" altLang="en-US" sz="2000" b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11</a:t>
                          </a:r>
                          <a:endParaRPr lang="zh-CN" altLang="en-US" sz="2000" b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</a:t>
                          </a:r>
                          <a:endParaRPr lang="zh-CN" altLang="en-US" sz="2000" b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/>
                            <a:t>0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400" b="1" i="1" dirty="0" smtClean="0">
                                    <a:latin typeface="Cambria Math" panose="02040503050406030204" pitchFamily="18" charset="0"/>
                                  </a:rPr>
                                  <m:t>𝒅</m:t>
                                </m:r>
                              </m:oMath>
                            </m:oMathPara>
                          </a14:m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2400" b="1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/>
                            <a:t>1</a:t>
                          </a:r>
                          <a:endParaRPr lang="zh-CN" altLang="en-US" sz="200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/>
                            <a:t>1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/>
                            <a:t>0</a:t>
                          </a:r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400" b="1" i="1" dirty="0" smtClean="0">
                                    <a:latin typeface="Cambria Math" panose="02040503050406030204" pitchFamily="18" charset="0"/>
                                  </a:rPr>
                                  <m:t>𝒅</m:t>
                                </m:r>
                              </m:oMath>
                            </m:oMathPara>
                          </a14:m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/>
                            <a:t>1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8" name="表格 27">
                <a:extLst>
                  <a:ext uri="{FF2B5EF4-FFF2-40B4-BE49-F238E27FC236}">
                    <a16:creationId xmlns:a16="http://schemas.microsoft.com/office/drawing/2014/main" id="{85A17EF9-889F-4614-B4DC-540E113F1BCC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459336" y="1124744"/>
              <a:ext cx="3186587" cy="1701202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73854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12041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6120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6120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6120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622576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TlToB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blipFill>
                          <a:blip r:embed="rId6"/>
                          <a:stretch>
                            <a:fillRect l="-826" t="-980" r="-334711" b="-1911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00</a:t>
                          </a:r>
                          <a:endParaRPr lang="zh-CN" altLang="en-US" sz="2000" b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01</a:t>
                          </a:r>
                          <a:endParaRPr lang="zh-CN" altLang="en-US" sz="2000" b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11</a:t>
                          </a:r>
                          <a:endParaRPr lang="zh-CN" altLang="en-US" sz="2000" b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</a:t>
                          </a:r>
                          <a:endParaRPr lang="zh-CN" altLang="en-US" sz="2000" b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/>
                            <a:t>0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324000" t="-115730" r="-103000" b="-11910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2400" b="1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/>
                            <a:t>1</a:t>
                          </a:r>
                          <a:endParaRPr lang="zh-CN" altLang="en-US" sz="200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/>
                            <a:t>1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/>
                            <a:t>0</a:t>
                          </a:r>
                          <a:endParaRPr lang="zh-CN" altLang="en-US" sz="2400" b="1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324000" t="-215730" r="-103000" b="-1910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/>
                            <a:t>1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7" name="圆角矩形 10">
            <a:extLst>
              <a:ext uri="{FF2B5EF4-FFF2-40B4-BE49-F238E27FC236}">
                <a16:creationId xmlns:a16="http://schemas.microsoft.com/office/drawing/2014/main" id="{EFF03C43-7FEF-4E44-9732-748E3BCAF7D8}"/>
              </a:ext>
            </a:extLst>
          </p:cNvPr>
          <p:cNvSpPr/>
          <p:nvPr/>
        </p:nvSpPr>
        <p:spPr>
          <a:xfrm>
            <a:off x="8472264" y="1810840"/>
            <a:ext cx="1067631" cy="898079"/>
          </a:xfrm>
          <a:prstGeom prst="roundRect">
            <a:avLst/>
          </a:prstGeom>
          <a:noFill/>
          <a:ln w="28575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左中括号 38">
            <a:extLst>
              <a:ext uri="{FF2B5EF4-FFF2-40B4-BE49-F238E27FC236}">
                <a16:creationId xmlns:a16="http://schemas.microsoft.com/office/drawing/2014/main" id="{F2520CD8-C56F-4440-B257-1CB964122BF4}"/>
              </a:ext>
            </a:extLst>
          </p:cNvPr>
          <p:cNvSpPr/>
          <p:nvPr/>
        </p:nvSpPr>
        <p:spPr>
          <a:xfrm>
            <a:off x="9166953" y="2304922"/>
            <a:ext cx="648072" cy="468000"/>
          </a:xfrm>
          <a:prstGeom prst="leftBracket">
            <a:avLst/>
          </a:prstGeom>
          <a:ln w="28575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左中括号 39">
            <a:extLst>
              <a:ext uri="{FF2B5EF4-FFF2-40B4-BE49-F238E27FC236}">
                <a16:creationId xmlns:a16="http://schemas.microsoft.com/office/drawing/2014/main" id="{B4D33848-4732-4A4C-B554-280CB426A0AD}"/>
              </a:ext>
            </a:extLst>
          </p:cNvPr>
          <p:cNvSpPr/>
          <p:nvPr/>
        </p:nvSpPr>
        <p:spPr>
          <a:xfrm rot="10800000">
            <a:off x="6989229" y="2318743"/>
            <a:ext cx="648072" cy="468000"/>
          </a:xfrm>
          <a:prstGeom prst="leftBracket">
            <a:avLst/>
          </a:prstGeom>
          <a:ln w="28575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C3034E4B-87B1-47C4-9007-7C4D23E65174}"/>
                  </a:ext>
                </a:extLst>
              </p:cNvPr>
              <p:cNvSpPr txBox="1"/>
              <p:nvPr/>
            </p:nvSpPr>
            <p:spPr>
              <a:xfrm>
                <a:off x="6671729" y="1038339"/>
                <a:ext cx="57208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𝑆𝑅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C3034E4B-87B1-47C4-9007-7C4D23E651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1729" y="1038339"/>
                <a:ext cx="572080" cy="400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950A8DF6-BF62-48D5-A77D-270E3FD1C99A}"/>
                  </a:ext>
                </a:extLst>
              </p:cNvPr>
              <p:cNvSpPr txBox="1"/>
              <p:nvPr/>
            </p:nvSpPr>
            <p:spPr>
              <a:xfrm>
                <a:off x="6809452" y="3107267"/>
                <a:ext cx="267092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8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US" altLang="zh-CN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a:rPr lang="en-US" altLang="zh-CN" sz="2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altLang="zh-CN" sz="2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lang="en-US" altLang="zh-CN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acc>
                      <m:sSup>
                        <m:sSupPr>
                          <m:ctrlPr>
                            <a:rPr lang="en-US" altLang="zh-CN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US" altLang="zh-CN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zh-CN" alt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950A8DF6-BF62-48D5-A77D-270E3FD1C9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9452" y="3107267"/>
                <a:ext cx="2670924" cy="43088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文本框 41">
            <a:extLst>
              <a:ext uri="{FF2B5EF4-FFF2-40B4-BE49-F238E27FC236}">
                <a16:creationId xmlns:a16="http://schemas.microsoft.com/office/drawing/2014/main" id="{72A65571-A771-4C69-9B0E-C682E8359C82}"/>
              </a:ext>
            </a:extLst>
          </p:cNvPr>
          <p:cNvSpPr txBox="1"/>
          <p:nvPr/>
        </p:nvSpPr>
        <p:spPr>
          <a:xfrm>
            <a:off x="5105864" y="3091878"/>
            <a:ext cx="14221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</a:rPr>
              <a:t>特征方程</a:t>
            </a:r>
            <a:endParaRPr lang="zh-CN" altLang="en-US" sz="2400" b="1" dirty="0"/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4834C363-2054-4FD0-9492-288858C8C153}"/>
              </a:ext>
            </a:extLst>
          </p:cNvPr>
          <p:cNvGrpSpPr/>
          <p:nvPr/>
        </p:nvGrpSpPr>
        <p:grpSpPr>
          <a:xfrm>
            <a:off x="7579974" y="4418125"/>
            <a:ext cx="4088835" cy="708501"/>
            <a:chOff x="4295800" y="2105728"/>
            <a:chExt cx="4088835" cy="70850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文本框 25">
                  <a:extLst>
                    <a:ext uri="{FF2B5EF4-FFF2-40B4-BE49-F238E27FC236}">
                      <a16:creationId xmlns:a16="http://schemas.microsoft.com/office/drawing/2014/main" id="{3538FF07-181F-4FC9-9913-727EBBA328A4}"/>
                    </a:ext>
                  </a:extLst>
                </p:cNvPr>
                <p:cNvSpPr txBox="1"/>
                <p:nvPr/>
              </p:nvSpPr>
              <p:spPr>
                <a:xfrm>
                  <a:off x="4577728" y="2269404"/>
                  <a:ext cx="3296800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sz="240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i="1" dirty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p>
                            <m:r>
                              <a:rPr lang="en-US" altLang="zh-CN" sz="2400" i="1" dirty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sz="2400" i="1" dirty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p>
                        </m:sSup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2400" b="1" i="1" dirty="0" smtClean="0">
                            <a:latin typeface="Cambria Math" panose="02040503050406030204" pitchFamily="18" charset="0"/>
                          </a:rPr>
                          <m:t>𝒇</m:t>
                        </m:r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zh-CN" altLang="en-US" sz="2400" i="1" dirty="0">
                            <a:latin typeface="Cambria Math" panose="02040503050406030204" pitchFamily="18" charset="0"/>
                          </a:rPr>
                          <m:t>输入</m:t>
                        </m:r>
                        <m:r>
                          <a:rPr lang="zh-CN" altLang="en-US" sz="2400" i="1" dirty="0" smtClean="0">
                            <a:latin typeface="Cambria Math" panose="02040503050406030204" pitchFamily="18" charset="0"/>
                          </a:rPr>
                          <m:t>信号</m:t>
                        </m:r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CN" sz="240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p>
                            <m:r>
                              <a:rPr lang="en-US" altLang="zh-CN" sz="24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26" name="文本框 25">
                  <a:extLst>
                    <a:ext uri="{FF2B5EF4-FFF2-40B4-BE49-F238E27FC236}">
                      <a16:creationId xmlns:a16="http://schemas.microsoft.com/office/drawing/2014/main" id="{3538FF07-181F-4FC9-9913-727EBBA328A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77728" y="2269404"/>
                  <a:ext cx="3296800" cy="369332"/>
                </a:xfrm>
                <a:prstGeom prst="rect">
                  <a:avLst/>
                </a:prstGeom>
                <a:blipFill>
                  <a:blip r:embed="rId13"/>
                  <a:stretch>
                    <a:fillRect l="-2588" t="-6667" r="-2957" b="-38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9" name="圆角矩形 17">
              <a:extLst>
                <a:ext uri="{FF2B5EF4-FFF2-40B4-BE49-F238E27FC236}">
                  <a16:creationId xmlns:a16="http://schemas.microsoft.com/office/drawing/2014/main" id="{C053B673-66B9-41DC-830A-FD6984407026}"/>
                </a:ext>
              </a:extLst>
            </p:cNvPr>
            <p:cNvSpPr/>
            <p:nvPr/>
          </p:nvSpPr>
          <p:spPr>
            <a:xfrm>
              <a:off x="4295800" y="2105728"/>
              <a:ext cx="4088835" cy="708501"/>
            </a:xfrm>
            <a:prstGeom prst="roundRect">
              <a:avLst/>
            </a:prstGeom>
            <a:noFill/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7" name="文本框 26">
            <a:extLst>
              <a:ext uri="{FF2B5EF4-FFF2-40B4-BE49-F238E27FC236}">
                <a16:creationId xmlns:a16="http://schemas.microsoft.com/office/drawing/2014/main" id="{EC66E552-516C-4057-A336-52D51E357AB3}"/>
              </a:ext>
            </a:extLst>
          </p:cNvPr>
          <p:cNvSpPr txBox="1"/>
          <p:nvPr/>
        </p:nvSpPr>
        <p:spPr>
          <a:xfrm>
            <a:off x="5105864" y="4210812"/>
            <a:ext cx="1415772" cy="11231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次态方程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状态方程</a:t>
            </a:r>
            <a:endParaRPr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46FA068F-9BDC-4F42-B3D0-8CADC6CC4686}"/>
                  </a:ext>
                </a:extLst>
              </p:cNvPr>
              <p:cNvSpPr/>
              <p:nvPr/>
            </p:nvSpPr>
            <p:spPr>
              <a:xfrm>
                <a:off x="9624392" y="3107267"/>
                <a:ext cx="1342996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20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altLang="zh-CN" sz="22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zh-CN" sz="220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altLang="zh-CN" sz="2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CN" altLang="en-US" sz="2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46FA068F-9BDC-4F42-B3D0-8CADC6CC46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24392" y="3107267"/>
                <a:ext cx="1342996" cy="43088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文本框 31">
            <a:extLst>
              <a:ext uri="{FF2B5EF4-FFF2-40B4-BE49-F238E27FC236}">
                <a16:creationId xmlns:a16="http://schemas.microsoft.com/office/drawing/2014/main" id="{38B2D8A4-9820-402F-9D36-BD2011B295C1}"/>
              </a:ext>
            </a:extLst>
          </p:cNvPr>
          <p:cNvSpPr txBox="1"/>
          <p:nvPr/>
        </p:nvSpPr>
        <p:spPr>
          <a:xfrm>
            <a:off x="10848528" y="3097784"/>
            <a:ext cx="131318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200" dirty="0"/>
              <a:t>约束条件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7477DB0A-BE0C-4B74-BD2F-FC2C1783EAC5}"/>
              </a:ext>
            </a:extLst>
          </p:cNvPr>
          <p:cNvGrpSpPr/>
          <p:nvPr/>
        </p:nvGrpSpPr>
        <p:grpSpPr>
          <a:xfrm>
            <a:off x="847818" y="3677804"/>
            <a:ext cx="3231958" cy="2902718"/>
            <a:chOff x="730724" y="3677804"/>
            <a:chExt cx="3231958" cy="290271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文本框 19">
                  <a:extLst>
                    <a:ext uri="{FF2B5EF4-FFF2-40B4-BE49-F238E27FC236}">
                      <a16:creationId xmlns:a16="http://schemas.microsoft.com/office/drawing/2014/main" id="{3D92CE20-DFFA-484B-BDCC-B7AC90027D1B}"/>
                    </a:ext>
                  </a:extLst>
                </p:cNvPr>
                <p:cNvSpPr txBox="1"/>
                <p:nvPr/>
              </p:nvSpPr>
              <p:spPr>
                <a:xfrm>
                  <a:off x="1487488" y="4348564"/>
                  <a:ext cx="2009846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acc>
                          <m:accPr>
                            <m:chr m:val="̅"/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acc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d>
                          <m:dPr>
                            <m:ctrlP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  <m:sup>
                                <m: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p>
                          </m:e>
                        </m:d>
                      </m:oMath>
                    </m:oMathPara>
                  </a14:m>
                  <a:endParaRPr lang="zh-CN" altLang="en-US" sz="28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20" name="文本框 19">
                  <a:extLst>
                    <a:ext uri="{FF2B5EF4-FFF2-40B4-BE49-F238E27FC236}">
                      <a16:creationId xmlns:a16="http://schemas.microsoft.com/office/drawing/2014/main" id="{3D92CE20-DFFA-484B-BDCC-B7AC90027D1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87488" y="4348564"/>
                  <a:ext cx="2009846" cy="369332"/>
                </a:xfrm>
                <a:prstGeom prst="rect">
                  <a:avLst/>
                </a:prstGeom>
                <a:blipFill>
                  <a:blip r:embed="rId15"/>
                  <a:stretch>
                    <a:fillRect l="-606" b="-3114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文本框 22">
                  <a:extLst>
                    <a:ext uri="{FF2B5EF4-FFF2-40B4-BE49-F238E27FC236}">
                      <a16:creationId xmlns:a16="http://schemas.microsoft.com/office/drawing/2014/main" id="{67B96E84-2F07-44AB-BFD7-27CA47A15BA6}"/>
                    </a:ext>
                  </a:extLst>
                </p:cNvPr>
                <p:cNvSpPr txBox="1"/>
                <p:nvPr/>
              </p:nvSpPr>
              <p:spPr>
                <a:xfrm>
                  <a:off x="730724" y="3677804"/>
                  <a:ext cx="2655791" cy="41921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p>
                            <m:r>
                              <a:rPr lang="en-US" altLang="zh-C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p>
                        </m:sSup>
                        <m: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acc>
                          <m:accPr>
                            <m:chr m:val="̅"/>
                            <m:ctrlPr>
                              <a:rPr lang="en-US" altLang="zh-C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  <m:r>
                              <a:rPr lang="en-US" altLang="zh-C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acc>
                              <m:accPr>
                                <m:chr m:val="̅"/>
                                <m:ctrlPr>
                                  <a:rPr lang="en-US" altLang="zh-CN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r>
                                  <a:rPr lang="en-US" altLang="zh-CN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en-US" altLang="zh-CN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</m:e>
                                  <m:sup>
                                    <m:r>
                                      <a:rPr lang="en-US" altLang="zh-CN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</m:sSup>
                              </m:e>
                            </m:acc>
                          </m:e>
                        </m:acc>
                      </m:oMath>
                    </m:oMathPara>
                  </a14:m>
                  <a:endParaRPr lang="zh-CN" altLang="en-US" sz="2400" dirty="0">
                    <a:solidFill>
                      <a:schemeClr val="bg1">
                        <a:lumMod val="6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23" name="文本框 22">
                  <a:extLst>
                    <a:ext uri="{FF2B5EF4-FFF2-40B4-BE49-F238E27FC236}">
                      <a16:creationId xmlns:a16="http://schemas.microsoft.com/office/drawing/2014/main" id="{67B96E84-2F07-44AB-BFD7-27CA47A15BA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0724" y="3677804"/>
                  <a:ext cx="2655791" cy="419217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文本框 32">
                  <a:extLst>
                    <a:ext uri="{FF2B5EF4-FFF2-40B4-BE49-F238E27FC236}">
                      <a16:creationId xmlns:a16="http://schemas.microsoft.com/office/drawing/2014/main" id="{AA772EE8-2FEE-4219-B4DB-8D77D87675B3}"/>
                    </a:ext>
                  </a:extLst>
                </p:cNvPr>
                <p:cNvSpPr txBox="1"/>
                <p:nvPr/>
              </p:nvSpPr>
              <p:spPr>
                <a:xfrm>
                  <a:off x="1495916" y="4969439"/>
                  <a:ext cx="1735603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acc>
                          <m:accPr>
                            <m:chr m:val="̅"/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acc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acc>
                          <m:accPr>
                            <m:chr m:val="̅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acc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oMath>
                    </m:oMathPara>
                  </a14:m>
                  <a:endParaRPr lang="zh-CN" altLang="en-US" sz="28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33" name="文本框 32">
                  <a:extLst>
                    <a:ext uri="{FF2B5EF4-FFF2-40B4-BE49-F238E27FC236}">
                      <a16:creationId xmlns:a16="http://schemas.microsoft.com/office/drawing/2014/main" id="{AA772EE8-2FEE-4219-B4DB-8D77D87675B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95916" y="4969439"/>
                  <a:ext cx="1735603" cy="369332"/>
                </a:xfrm>
                <a:prstGeom prst="rect">
                  <a:avLst/>
                </a:prstGeom>
                <a:blipFill>
                  <a:blip r:embed="rId17"/>
                  <a:stretch>
                    <a:fillRect l="-704" b="-3114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文本框 33">
                  <a:extLst>
                    <a:ext uri="{FF2B5EF4-FFF2-40B4-BE49-F238E27FC236}">
                      <a16:creationId xmlns:a16="http://schemas.microsoft.com/office/drawing/2014/main" id="{F1DE69B3-4F4E-42C9-8C14-88F407477ECF}"/>
                    </a:ext>
                  </a:extLst>
                </p:cNvPr>
                <p:cNvSpPr txBox="1"/>
                <p:nvPr/>
              </p:nvSpPr>
              <p:spPr>
                <a:xfrm>
                  <a:off x="1495916" y="5590314"/>
                  <a:ext cx="2466766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acc>
                          <m:accPr>
                            <m:chr m:val="̅"/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acc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𝑅𝑆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acc>
                          <m:accPr>
                            <m:chr m:val="̅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acc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oMath>
                    </m:oMathPara>
                  </a14:m>
                  <a:endParaRPr lang="zh-CN" altLang="en-US" sz="28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34" name="文本框 33">
                  <a:extLst>
                    <a:ext uri="{FF2B5EF4-FFF2-40B4-BE49-F238E27FC236}">
                      <a16:creationId xmlns:a16="http://schemas.microsoft.com/office/drawing/2014/main" id="{F1DE69B3-4F4E-42C9-8C14-88F407477EC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95916" y="5590314"/>
                  <a:ext cx="2466766" cy="369332"/>
                </a:xfrm>
                <a:prstGeom prst="rect">
                  <a:avLst/>
                </a:prstGeom>
                <a:blipFill>
                  <a:blip r:embed="rId18"/>
                  <a:stretch>
                    <a:fillRect l="-248" b="-3114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文本框 34">
                  <a:extLst>
                    <a:ext uri="{FF2B5EF4-FFF2-40B4-BE49-F238E27FC236}">
                      <a16:creationId xmlns:a16="http://schemas.microsoft.com/office/drawing/2014/main" id="{3345E118-8AAB-42B8-8F4E-DF3A31358734}"/>
                    </a:ext>
                  </a:extLst>
                </p:cNvPr>
                <p:cNvSpPr txBox="1"/>
                <p:nvPr/>
              </p:nvSpPr>
              <p:spPr>
                <a:xfrm>
                  <a:off x="1487488" y="6211190"/>
                  <a:ext cx="1530997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acc>
                          <m:accPr>
                            <m:chr m:val="̅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acc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oMath>
                    </m:oMathPara>
                  </a14:m>
                  <a:endParaRPr lang="zh-CN" altLang="en-US" sz="28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35" name="文本框 34">
                  <a:extLst>
                    <a:ext uri="{FF2B5EF4-FFF2-40B4-BE49-F238E27FC236}">
                      <a16:creationId xmlns:a16="http://schemas.microsoft.com/office/drawing/2014/main" id="{3345E118-8AAB-42B8-8F4E-DF3A3135873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87488" y="6211190"/>
                  <a:ext cx="1530997" cy="369332"/>
                </a:xfrm>
                <a:prstGeom prst="rect">
                  <a:avLst/>
                </a:prstGeom>
                <a:blipFill>
                  <a:blip r:embed="rId19"/>
                  <a:stretch>
                    <a:fillRect l="-797" t="-1667" b="-33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7931B54-CBB2-4E2D-8776-BC6E31320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8E7B1-3FC2-4821-B144-3AA6EF938D0A}" type="slidenum">
              <a:rPr lang="zh-CN" altLang="en-US" sz="1400" b="1" smtClean="0"/>
              <a:pPr/>
              <a:t>17</a:t>
            </a:fld>
            <a:r>
              <a:rPr lang="zh-CN" altLang="en-US"/>
              <a:t> </a:t>
            </a:r>
            <a:r>
              <a:rPr lang="en-US" altLang="zh-CN"/>
              <a:t>/ 52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19708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标题 2">
                <a:extLst>
                  <a:ext uri="{FF2B5EF4-FFF2-40B4-BE49-F238E27FC236}">
                    <a16:creationId xmlns:a16="http://schemas.microsoft.com/office/drawing/2014/main" id="{733E0016-BD17-442B-ABA0-98AA22095F3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CN" sz="3600" dirty="0">
                    <a:solidFill>
                      <a:schemeClr val="bg1">
                        <a:lumMod val="50000"/>
                      </a:schemeClr>
                    </a:solidFill>
                  </a:rPr>
                  <a:t>【</a:t>
                </a:r>
                <a:r>
                  <a:rPr lang="zh-CN" altLang="en-US" sz="3600" dirty="0">
                    <a:solidFill>
                      <a:schemeClr val="bg1">
                        <a:lumMod val="50000"/>
                      </a:schemeClr>
                    </a:solidFill>
                  </a:rPr>
                  <a:t>例</a:t>
                </a:r>
                <a:r>
                  <a:rPr lang="en-US" altLang="zh-CN" sz="3600" dirty="0">
                    <a:solidFill>
                      <a:schemeClr val="bg1">
                        <a:lumMod val="50000"/>
                      </a:schemeClr>
                    </a:solidFill>
                  </a:rPr>
                  <a:t>1】</a:t>
                </a:r>
                <a:r>
                  <a:rPr lang="zh-CN" altLang="en-US" sz="3600" dirty="0"/>
                  <a:t>画出</a:t>
                </a:r>
                <a14:m>
                  <m:oMath xmlns:m="http://schemas.openxmlformats.org/officeDocument/2006/math">
                    <m:r>
                      <a:rPr lang="en-US" altLang="zh-CN" sz="3600" b="0" i="1" dirty="0" smtClean="0">
                        <a:latin typeface="Cambria Math" panose="02040503050406030204" pitchFamily="18" charset="0"/>
                      </a:rPr>
                      <m:t>𝑆𝑅</m:t>
                    </m:r>
                  </m:oMath>
                </a14:m>
                <a:r>
                  <a:rPr lang="zh-CN" altLang="en-US" sz="3600" dirty="0"/>
                  <a:t>锁存器的输出波形图</a:t>
                </a:r>
              </a:p>
            </p:txBody>
          </p:sp>
        </mc:Choice>
        <mc:Fallback xmlns="">
          <p:sp>
            <p:nvSpPr>
              <p:cNvPr id="3" name="标题 2">
                <a:extLst>
                  <a:ext uri="{FF2B5EF4-FFF2-40B4-BE49-F238E27FC236}">
                    <a16:creationId xmlns:a16="http://schemas.microsoft.com/office/drawing/2014/main" id="{733E0016-BD17-442B-ABA0-98AA22095F3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b="-81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组合 4">
            <a:extLst>
              <a:ext uri="{FF2B5EF4-FFF2-40B4-BE49-F238E27FC236}">
                <a16:creationId xmlns:a16="http://schemas.microsoft.com/office/drawing/2014/main" id="{81F11515-017E-4906-AFFB-1A9A39713B9F}"/>
              </a:ext>
            </a:extLst>
          </p:cNvPr>
          <p:cNvGrpSpPr/>
          <p:nvPr/>
        </p:nvGrpSpPr>
        <p:grpSpPr>
          <a:xfrm>
            <a:off x="407368" y="1313751"/>
            <a:ext cx="2095405" cy="1124576"/>
            <a:chOff x="1191872" y="4643437"/>
            <a:chExt cx="2095405" cy="1124576"/>
          </a:xfrm>
        </p:grpSpPr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BED300D2-775F-4014-B3CD-A9F5E1E16525}"/>
                </a:ext>
              </a:extLst>
            </p:cNvPr>
            <p:cNvGrpSpPr/>
            <p:nvPr/>
          </p:nvGrpSpPr>
          <p:grpSpPr>
            <a:xfrm>
              <a:off x="1585911" y="4674215"/>
              <a:ext cx="1701366" cy="1080120"/>
              <a:chOff x="3612380" y="2348252"/>
              <a:chExt cx="1701366" cy="1080120"/>
            </a:xfrm>
          </p:grpSpPr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87885510-41C4-45C8-AB7B-B207D4985EF6}"/>
                  </a:ext>
                </a:extLst>
              </p:cNvPr>
              <p:cNvSpPr/>
              <p:nvPr/>
            </p:nvSpPr>
            <p:spPr bwMode="auto">
              <a:xfrm>
                <a:off x="3982174" y="2348252"/>
                <a:ext cx="720080" cy="108012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19050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zh-CN" alt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ahoma" pitchFamily="34" charset="0"/>
                  <a:ea typeface="宋体" pitchFamily="2" charset="-122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矩形 9">
                    <a:extLst>
                      <a:ext uri="{FF2B5EF4-FFF2-40B4-BE49-F238E27FC236}">
                        <a16:creationId xmlns:a16="http://schemas.microsoft.com/office/drawing/2014/main" id="{D6BEE15C-C445-4830-B78A-140EA144CFD4}"/>
                      </a:ext>
                    </a:extLst>
                  </p:cNvPr>
                  <p:cNvSpPr/>
                  <p:nvPr/>
                </p:nvSpPr>
                <p:spPr>
                  <a:xfrm>
                    <a:off x="3996811" y="2348252"/>
                    <a:ext cx="177163" cy="338554"/>
                  </a:xfrm>
                  <a:prstGeom prst="rect">
                    <a:avLst/>
                  </a:prstGeom>
                </p:spPr>
                <p:txBody>
                  <a:bodyPr wrap="none" lIns="0" rIns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1600" b="0" i="1" dirty="0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𝑆</m:t>
                          </m:r>
                        </m:oMath>
                      </m:oMathPara>
                    </a14:m>
                    <a:endParaRPr lang="zh-CN" altLang="en-US" sz="160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2" name="矩形 41">
                    <a:extLst>
                      <a:ext uri="{FF2B5EF4-FFF2-40B4-BE49-F238E27FC236}">
                        <a16:creationId xmlns:a16="http://schemas.microsoft.com/office/drawing/2014/main" id="{5446D3C9-F4BF-4279-B350-B7A12AB9AA50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96811" y="2348252"/>
                    <a:ext cx="177163" cy="338554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l="-20000" r="-13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矩形 10">
                    <a:extLst>
                      <a:ext uri="{FF2B5EF4-FFF2-40B4-BE49-F238E27FC236}">
                        <a16:creationId xmlns:a16="http://schemas.microsoft.com/office/drawing/2014/main" id="{72C6CF50-5341-435B-B505-8EE51E0672A0}"/>
                      </a:ext>
                    </a:extLst>
                  </p:cNvPr>
                  <p:cNvSpPr/>
                  <p:nvPr/>
                </p:nvSpPr>
                <p:spPr>
                  <a:xfrm>
                    <a:off x="3996604" y="3088107"/>
                    <a:ext cx="201594" cy="338554"/>
                  </a:xfrm>
                  <a:prstGeom prst="rect">
                    <a:avLst/>
                  </a:prstGeom>
                </p:spPr>
                <p:txBody>
                  <a:bodyPr wrap="none" lIns="0" rIns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oMath>
                      </m:oMathPara>
                    </a14:m>
                    <a:endParaRPr lang="zh-CN" altLang="en-US" sz="160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3" name="矩形 42">
                    <a:extLst>
                      <a:ext uri="{FF2B5EF4-FFF2-40B4-BE49-F238E27FC236}">
                        <a16:creationId xmlns:a16="http://schemas.microsoft.com/office/drawing/2014/main" id="{885221C8-A6B0-44BA-96B9-8FDE9E1E38D2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96604" y="3088107"/>
                    <a:ext cx="201594" cy="338554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 l="-18182" r="-15152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2" name="直接连接符 11">
                <a:extLst>
                  <a:ext uri="{FF2B5EF4-FFF2-40B4-BE49-F238E27FC236}">
                    <a16:creationId xmlns:a16="http://schemas.microsoft.com/office/drawing/2014/main" id="{BF7A144F-E296-4684-9667-467EEF8C32B5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3612380" y="2517529"/>
                <a:ext cx="360000" cy="0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3" name="直接连接符 12">
                <a:extLst>
                  <a:ext uri="{FF2B5EF4-FFF2-40B4-BE49-F238E27FC236}">
                    <a16:creationId xmlns:a16="http://schemas.microsoft.com/office/drawing/2014/main" id="{782A981E-6BB7-4D8F-9CB7-63CB2969874D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3622134" y="3254532"/>
                <a:ext cx="350246" cy="6265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" name="直接连接符 13">
                <a:extLst>
                  <a:ext uri="{FF2B5EF4-FFF2-40B4-BE49-F238E27FC236}">
                    <a16:creationId xmlns:a16="http://schemas.microsoft.com/office/drawing/2014/main" id="{27FF679C-2FF6-4353-A76A-174A35543BD9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4702254" y="2517529"/>
                <a:ext cx="360000" cy="0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5" name="直接连接符 14">
                <a:extLst>
                  <a:ext uri="{FF2B5EF4-FFF2-40B4-BE49-F238E27FC236}">
                    <a16:creationId xmlns:a16="http://schemas.microsoft.com/office/drawing/2014/main" id="{C8029EB9-A447-4055-8F9D-4D2DC6BFDA55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4702254" y="3257664"/>
                <a:ext cx="360000" cy="0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矩形 15">
                    <a:extLst>
                      <a:ext uri="{FF2B5EF4-FFF2-40B4-BE49-F238E27FC236}">
                        <a16:creationId xmlns:a16="http://schemas.microsoft.com/office/drawing/2014/main" id="{60DEB444-D6D8-4154-8B6B-427A5B026884}"/>
                      </a:ext>
                    </a:extLst>
                  </p:cNvPr>
                  <p:cNvSpPr/>
                  <p:nvPr/>
                </p:nvSpPr>
                <p:spPr>
                  <a:xfrm>
                    <a:off x="5104137" y="2348252"/>
                    <a:ext cx="209609" cy="338554"/>
                  </a:xfrm>
                  <a:prstGeom prst="rect">
                    <a:avLst/>
                  </a:prstGeom>
                </p:spPr>
                <p:txBody>
                  <a:bodyPr wrap="none" lIns="0" rIns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1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𝑸</m:t>
                          </m:r>
                        </m:oMath>
                      </m:oMathPara>
                    </a14:m>
                    <a:endParaRPr lang="zh-CN" altLang="en-US" sz="1600" b="1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9" name="矩形 48">
                    <a:extLst>
                      <a:ext uri="{FF2B5EF4-FFF2-40B4-BE49-F238E27FC236}">
                        <a16:creationId xmlns:a16="http://schemas.microsoft.com/office/drawing/2014/main" id="{31217090-CFC7-4292-B2A1-A16778AAEAC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104137" y="2348252"/>
                    <a:ext cx="209609" cy="338554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 l="-26471" r="-29412" b="-10909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矩形 16">
                    <a:extLst>
                      <a:ext uri="{FF2B5EF4-FFF2-40B4-BE49-F238E27FC236}">
                        <a16:creationId xmlns:a16="http://schemas.microsoft.com/office/drawing/2014/main" id="{6CE1082E-2AF4-443B-A043-27FD9AC9E54A}"/>
                      </a:ext>
                    </a:extLst>
                  </p:cNvPr>
                  <p:cNvSpPr/>
                  <p:nvPr/>
                </p:nvSpPr>
                <p:spPr>
                  <a:xfrm>
                    <a:off x="5092140" y="3087818"/>
                    <a:ext cx="209609" cy="339132"/>
                  </a:xfrm>
                  <a:prstGeom prst="rect">
                    <a:avLst/>
                  </a:prstGeom>
                </p:spPr>
                <p:txBody>
                  <a:bodyPr wrap="none" lIns="0" rIns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̅"/>
                              <m:ctrlPr>
                                <a:rPr lang="en-US" altLang="zh-CN" sz="1600" b="1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1600" b="1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𝑸</m:t>
                              </m:r>
                            </m:e>
                          </m:acc>
                        </m:oMath>
                      </m:oMathPara>
                    </a14:m>
                    <a:endParaRPr lang="zh-CN" altLang="en-US" sz="1600" b="1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0" name="矩形 49">
                    <a:extLst>
                      <a:ext uri="{FF2B5EF4-FFF2-40B4-BE49-F238E27FC236}">
                        <a16:creationId xmlns:a16="http://schemas.microsoft.com/office/drawing/2014/main" id="{E02F99B7-6971-4A71-929A-E29E656FD48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092140" y="3087818"/>
                    <a:ext cx="209609" cy="339132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 l="-25714" r="-34286" b="-8929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8" name="椭圆 17">
                <a:extLst>
                  <a:ext uri="{FF2B5EF4-FFF2-40B4-BE49-F238E27FC236}">
                    <a16:creationId xmlns:a16="http://schemas.microsoft.com/office/drawing/2014/main" id="{007B28DF-ACBF-4A08-B499-585617317C95}"/>
                  </a:ext>
                </a:extLst>
              </p:cNvPr>
              <p:cNvSpPr/>
              <p:nvPr/>
            </p:nvSpPr>
            <p:spPr bwMode="auto">
              <a:xfrm>
                <a:off x="4700257" y="3221664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 w="12700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zh-CN" alt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ahoma" pitchFamily="34" charset="0"/>
                  <a:ea typeface="宋体" pitchFamily="2" charset="-122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文本框 6">
                  <a:extLst>
                    <a:ext uri="{FF2B5EF4-FFF2-40B4-BE49-F238E27FC236}">
                      <a16:creationId xmlns:a16="http://schemas.microsoft.com/office/drawing/2014/main" id="{712F1B3E-AE89-4158-8954-F19317AAE7D7}"/>
                    </a:ext>
                  </a:extLst>
                </p:cNvPr>
                <p:cNvSpPr txBox="1"/>
                <p:nvPr/>
              </p:nvSpPr>
              <p:spPr>
                <a:xfrm>
                  <a:off x="1191872" y="4643437"/>
                  <a:ext cx="394039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oMath>
                    </m:oMathPara>
                  </a14:m>
                  <a:endParaRPr lang="zh-CN" altLang="en-US" sz="1800" dirty="0"/>
                </a:p>
              </p:txBody>
            </p:sp>
          </mc:Choice>
          <mc:Fallback xmlns="">
            <p:sp>
              <p:nvSpPr>
                <p:cNvPr id="70" name="文本框 69">
                  <a:extLst>
                    <a:ext uri="{FF2B5EF4-FFF2-40B4-BE49-F238E27FC236}">
                      <a16:creationId xmlns:a16="http://schemas.microsoft.com/office/drawing/2014/main" id="{92D3D84D-894A-4461-9CBA-B078CF32AD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91872" y="4643437"/>
                  <a:ext cx="394039" cy="369332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文本框 7">
                  <a:extLst>
                    <a:ext uri="{FF2B5EF4-FFF2-40B4-BE49-F238E27FC236}">
                      <a16:creationId xmlns:a16="http://schemas.microsoft.com/office/drawing/2014/main" id="{C12F6815-EBA9-4C5F-BA71-D2CFCA35A94C}"/>
                    </a:ext>
                  </a:extLst>
                </p:cNvPr>
                <p:cNvSpPr txBox="1"/>
                <p:nvPr/>
              </p:nvSpPr>
              <p:spPr>
                <a:xfrm>
                  <a:off x="1191872" y="5398681"/>
                  <a:ext cx="394039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oMath>
                    </m:oMathPara>
                  </a14:m>
                  <a:endParaRPr lang="zh-CN" altLang="en-US" sz="1800" dirty="0"/>
                </a:p>
              </p:txBody>
            </p:sp>
          </mc:Choice>
          <mc:Fallback xmlns="">
            <p:sp>
              <p:nvSpPr>
                <p:cNvPr id="71" name="文本框 70">
                  <a:extLst>
                    <a:ext uri="{FF2B5EF4-FFF2-40B4-BE49-F238E27FC236}">
                      <a16:creationId xmlns:a16="http://schemas.microsoft.com/office/drawing/2014/main" id="{9C2D2D29-EB86-404B-81DA-89DF91E19A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91872" y="5398681"/>
                  <a:ext cx="394039" cy="369332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9" name="表格 18">
                <a:extLst>
                  <a:ext uri="{FF2B5EF4-FFF2-40B4-BE49-F238E27FC236}">
                    <a16:creationId xmlns:a16="http://schemas.microsoft.com/office/drawing/2014/main" id="{4D4062F1-1257-4C3F-BEE9-ABF7E3206B2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08717293"/>
                  </p:ext>
                </p:extLst>
              </p:nvPr>
            </p:nvGraphicFramePr>
            <p:xfrm>
              <a:off x="348462" y="3375004"/>
              <a:ext cx="2833833" cy="2753095"/>
            </p:xfrm>
            <a:graphic>
              <a:graphicData uri="http://schemas.openxmlformats.org/drawingml/2006/table">
                <a:tbl>
                  <a:tblPr firstRow="1" bandRow="1">
                    <a:tableStyleId>{5FD0F851-EC5A-4D38-B0AD-8093EC10F338}</a:tableStyleId>
                  </a:tblPr>
                  <a:tblGrid>
                    <a:gridCol w="1004239">
                      <a:extLst>
                        <a:ext uri="{9D8B030D-6E8A-4147-A177-3AD203B41FA5}">
                          <a16:colId xmlns:a16="http://schemas.microsoft.com/office/drawing/2014/main" val="3266605460"/>
                        </a:ext>
                      </a:extLst>
                    </a:gridCol>
                    <a:gridCol w="914797">
                      <a:extLst>
                        <a:ext uri="{9D8B030D-6E8A-4147-A177-3AD203B41FA5}">
                          <a16:colId xmlns:a16="http://schemas.microsoft.com/office/drawing/2014/main" val="3752913309"/>
                        </a:ext>
                      </a:extLst>
                    </a:gridCol>
                    <a:gridCol w="914797">
                      <a:extLst>
                        <a:ext uri="{9D8B030D-6E8A-4147-A177-3AD203B41FA5}">
                          <a16:colId xmlns:a16="http://schemas.microsoft.com/office/drawing/2014/main" val="2223609850"/>
                        </a:ext>
                      </a:extLst>
                    </a:gridCol>
                  </a:tblGrid>
                  <a:tr h="606755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30000"/>
                            </a:lnSpc>
                          </a:pPr>
                          <a14:m>
                            <m:oMath xmlns:m="http://schemas.openxmlformats.org/officeDocument/2006/math">
                              <m:r>
                                <a:rPr lang="en-US" altLang="zh-CN" sz="2200" b="1" smtClean="0"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oMath>
                          </a14:m>
                          <a:r>
                            <a:rPr lang="zh-CN" altLang="en-US" sz="2200" dirty="0"/>
                            <a:t>     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200" b="1" smtClean="0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oMath>
                          </a14:m>
                          <a:endParaRPr lang="zh-CN" altLang="en-US" sz="2200" dirty="0"/>
                        </a:p>
                      </a:txBody>
                      <a:tcPr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3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CN" sz="22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200" b="1" i="1" smtClean="0">
                                        <a:latin typeface="Cambria Math" panose="02040503050406030204" pitchFamily="18" charset="0"/>
                                      </a:rPr>
                                      <m:t>𝑸</m:t>
                                    </m:r>
                                  </m:e>
                                  <m:sup>
                                    <m:r>
                                      <a:rPr lang="en-US" altLang="zh-CN" sz="2200" b="1" i="1" smtClean="0">
                                        <a:latin typeface="Cambria Math" panose="02040503050406030204" pitchFamily="18" charset="0"/>
                                      </a:rPr>
                                      <m:t>𝒏</m:t>
                                    </m:r>
                                    <m:r>
                                      <a:rPr lang="en-US" altLang="zh-CN" sz="2200" b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altLang="zh-CN" sz="2200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zh-CN" altLang="en-US" sz="2200" b="1" dirty="0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3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CN" sz="2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US" altLang="zh-CN" sz="22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2200" b="0" i="1" smtClean="0">
                                            <a:latin typeface="Cambria Math" panose="02040503050406030204" pitchFamily="18" charset="0"/>
                                          </a:rPr>
                                          <m:t>𝑄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altLang="zh-CN" sz="22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altLang="zh-CN" sz="2200" b="0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altLang="zh-CN" sz="22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zh-CN" altLang="en-US" sz="2200" b="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val="4019668442"/>
                      </a:ext>
                    </a:extLst>
                  </a:tr>
                  <a:tr h="53658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200" b="1" dirty="0">
                              <a:solidFill>
                                <a:schemeClr val="tx1"/>
                              </a:solidFill>
                            </a:rPr>
                            <a:t>1 </a:t>
                          </a:r>
                          <a:r>
                            <a:rPr lang="en-US" altLang="zh-CN" sz="2200" dirty="0"/>
                            <a:t>     0</a:t>
                          </a:r>
                          <a:endParaRPr lang="zh-CN" altLang="en-US" sz="2200" dirty="0"/>
                        </a:p>
                      </a:txBody>
                      <a:tcPr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179388" indent="-179388" algn="ctr">
                            <a:buAutoNum type="arabicPlain"/>
                          </a:pPr>
                          <a:r>
                            <a:rPr lang="en-US" altLang="zh-CN" sz="2200" b="1" dirty="0"/>
                            <a:t>         </a:t>
                          </a:r>
                          <a:endParaRPr lang="zh-CN" altLang="en-US" sz="2200" b="0" dirty="0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buNone/>
                          </a:pPr>
                          <a:r>
                            <a:rPr lang="en-US" altLang="zh-CN" sz="2200" b="0" dirty="0"/>
                            <a:t>0</a:t>
                          </a:r>
                          <a:endParaRPr lang="zh-CN" altLang="en-US" sz="2200" b="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val="1139670858"/>
                      </a:ext>
                    </a:extLst>
                  </a:tr>
                  <a:tr h="53658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200" dirty="0"/>
                            <a:t>0      </a:t>
                          </a:r>
                          <a:r>
                            <a:rPr lang="en-US" altLang="zh-CN" sz="2200" b="1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22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200" b="1" dirty="0"/>
                            <a:t>0</a:t>
                          </a:r>
                          <a:r>
                            <a:rPr lang="en-US" altLang="zh-CN" sz="2200" dirty="0"/>
                            <a:t>          </a:t>
                          </a:r>
                          <a:endParaRPr lang="zh-CN" altLang="en-US" sz="2200" dirty="0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200" dirty="0"/>
                            <a:t>1</a:t>
                          </a:r>
                          <a:endParaRPr lang="zh-CN" altLang="en-US" sz="2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val="2009134970"/>
                      </a:ext>
                    </a:extLst>
                  </a:tr>
                  <a:tr h="53658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200" dirty="0"/>
                            <a:t>0      0</a:t>
                          </a:r>
                          <a:endParaRPr lang="zh-CN" altLang="en-US" sz="2200" dirty="0"/>
                        </a:p>
                      </a:txBody>
                      <a:tcPr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CN" sz="2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200" smtClean="0"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</m:e>
                                  <m:sup>
                                    <m:r>
                                      <a:rPr lang="en-US" altLang="zh-CN" sz="2200" b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zh-CN" altLang="en-US" sz="2200" dirty="0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CN" sz="2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US" altLang="zh-CN" sz="22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2200" b="0" i="1" smtClean="0">
                                            <a:latin typeface="Cambria Math" panose="02040503050406030204" pitchFamily="18" charset="0"/>
                                          </a:rPr>
                                          <m:t>𝑄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altLang="zh-CN" sz="22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zh-CN" altLang="en-US" sz="2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val="676124016"/>
                      </a:ext>
                    </a:extLst>
                  </a:tr>
                  <a:tr h="536585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200" b="1" dirty="0">
                              <a:solidFill>
                                <a:srgbClr val="FF0000"/>
                              </a:solidFill>
                            </a:rPr>
                            <a:t>1      1</a:t>
                          </a:r>
                          <a:endParaRPr lang="zh-CN" altLang="en-US" sz="22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200" b="1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lang="zh-CN" altLang="en-US" sz="22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200" b="1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CN" altLang="en-US" sz="22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val="83628248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9" name="表格 18">
                <a:extLst>
                  <a:ext uri="{FF2B5EF4-FFF2-40B4-BE49-F238E27FC236}">
                    <a16:creationId xmlns:a16="http://schemas.microsoft.com/office/drawing/2014/main" id="{4D4062F1-1257-4C3F-BEE9-ABF7E3206B2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08717293"/>
                  </p:ext>
                </p:extLst>
              </p:nvPr>
            </p:nvGraphicFramePr>
            <p:xfrm>
              <a:off x="348462" y="3375004"/>
              <a:ext cx="2833833" cy="2753095"/>
            </p:xfrm>
            <a:graphic>
              <a:graphicData uri="http://schemas.openxmlformats.org/drawingml/2006/table">
                <a:tbl>
                  <a:tblPr firstRow="1" bandRow="1">
                    <a:tableStyleId>{5FD0F851-EC5A-4D38-B0AD-8093EC10F338}</a:tableStyleId>
                  </a:tblPr>
                  <a:tblGrid>
                    <a:gridCol w="1004239">
                      <a:extLst>
                        <a:ext uri="{9D8B030D-6E8A-4147-A177-3AD203B41FA5}">
                          <a16:colId xmlns:a16="http://schemas.microsoft.com/office/drawing/2014/main" val="3266605460"/>
                        </a:ext>
                      </a:extLst>
                    </a:gridCol>
                    <a:gridCol w="914797">
                      <a:extLst>
                        <a:ext uri="{9D8B030D-6E8A-4147-A177-3AD203B41FA5}">
                          <a16:colId xmlns:a16="http://schemas.microsoft.com/office/drawing/2014/main" val="3752913309"/>
                        </a:ext>
                      </a:extLst>
                    </a:gridCol>
                    <a:gridCol w="914797">
                      <a:extLst>
                        <a:ext uri="{9D8B030D-6E8A-4147-A177-3AD203B41FA5}">
                          <a16:colId xmlns:a16="http://schemas.microsoft.com/office/drawing/2014/main" val="2223609850"/>
                        </a:ext>
                      </a:extLst>
                    </a:gridCol>
                  </a:tblGrid>
                  <a:tr h="606755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21"/>
                          <a:stretch>
                            <a:fillRect t="-1000" r="-183030" b="-356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21"/>
                          <a:stretch>
                            <a:fillRect l="-109272" t="-1000" r="-100000" b="-356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21"/>
                          <a:stretch>
                            <a:fillRect l="-210667" t="-1000" r="-667" b="-356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19668442"/>
                      </a:ext>
                    </a:extLst>
                  </a:tr>
                  <a:tr h="53658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200" b="1" dirty="0">
                              <a:solidFill>
                                <a:schemeClr val="tx1"/>
                              </a:solidFill>
                            </a:rPr>
                            <a:t>1 </a:t>
                          </a:r>
                          <a:r>
                            <a:rPr lang="en-US" altLang="zh-CN" sz="2200" dirty="0"/>
                            <a:t>     0</a:t>
                          </a:r>
                          <a:endParaRPr lang="zh-CN" altLang="en-US" sz="2200" dirty="0"/>
                        </a:p>
                      </a:txBody>
                      <a:tcPr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179388" indent="-179388" algn="ctr">
                            <a:buAutoNum type="arabicPlain"/>
                          </a:pPr>
                          <a:r>
                            <a:rPr lang="en-US" altLang="zh-CN" sz="2200" b="1" dirty="0"/>
                            <a:t>         </a:t>
                          </a:r>
                          <a:endParaRPr lang="zh-CN" altLang="en-US" sz="2200" b="0" dirty="0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buNone/>
                          </a:pPr>
                          <a:r>
                            <a:rPr lang="en-US" altLang="zh-CN" sz="2200" b="0" dirty="0"/>
                            <a:t>0</a:t>
                          </a:r>
                          <a:endParaRPr lang="zh-CN" altLang="en-US" sz="2200" b="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val="1139670858"/>
                      </a:ext>
                    </a:extLst>
                  </a:tr>
                  <a:tr h="53658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200" dirty="0"/>
                            <a:t>0      </a:t>
                          </a:r>
                          <a:r>
                            <a:rPr lang="en-US" altLang="zh-CN" sz="2200" b="1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22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200" b="1" dirty="0"/>
                            <a:t>0</a:t>
                          </a:r>
                          <a:r>
                            <a:rPr lang="en-US" altLang="zh-CN" sz="2200" dirty="0"/>
                            <a:t>          </a:t>
                          </a:r>
                          <a:endParaRPr lang="zh-CN" altLang="en-US" sz="2200" dirty="0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200" dirty="0"/>
                            <a:t>1</a:t>
                          </a:r>
                          <a:endParaRPr lang="zh-CN" altLang="en-US" sz="2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val="2009134970"/>
                      </a:ext>
                    </a:extLst>
                  </a:tr>
                  <a:tr h="53658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200"/>
                            <a:t>0      0</a:t>
                          </a:r>
                          <a:endParaRPr lang="zh-CN" altLang="en-US" sz="2200" dirty="0"/>
                        </a:p>
                      </a:txBody>
                      <a:tcPr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21"/>
                          <a:stretch>
                            <a:fillRect l="-109272" t="-311236" r="-100000" b="-1022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21"/>
                          <a:stretch>
                            <a:fillRect l="-210667" t="-311236" r="-667" b="-10224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76124016"/>
                      </a:ext>
                    </a:extLst>
                  </a:tr>
                  <a:tr h="536585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200" b="1" dirty="0">
                              <a:solidFill>
                                <a:srgbClr val="FF0000"/>
                              </a:solidFill>
                            </a:rPr>
                            <a:t>1      1</a:t>
                          </a:r>
                          <a:endParaRPr lang="zh-CN" altLang="en-US" sz="22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21"/>
                          <a:stretch>
                            <a:fillRect l="-109272" t="-415909" r="-100000" b="-34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200" b="1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CN" altLang="en-US" sz="22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val="836282484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22" name="连接符: 肘形 21">
            <a:extLst>
              <a:ext uri="{FF2B5EF4-FFF2-40B4-BE49-F238E27FC236}">
                <a16:creationId xmlns:a16="http://schemas.microsoft.com/office/drawing/2014/main" id="{613F0CF2-64FA-4D05-A496-1B5F0B09A6C4}"/>
              </a:ext>
            </a:extLst>
          </p:cNvPr>
          <p:cNvCxnSpPr>
            <a:cxnSpLocks/>
          </p:cNvCxnSpPr>
          <p:nvPr/>
        </p:nvCxnSpPr>
        <p:spPr>
          <a:xfrm flipV="1">
            <a:off x="4465562" y="1412848"/>
            <a:ext cx="1080000" cy="648000"/>
          </a:xfrm>
          <a:prstGeom prst="bentConnector3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连接符: 肘形 22">
            <a:extLst>
              <a:ext uri="{FF2B5EF4-FFF2-40B4-BE49-F238E27FC236}">
                <a16:creationId xmlns:a16="http://schemas.microsoft.com/office/drawing/2014/main" id="{86FA510A-7037-4E34-BE55-EBF6DF267031}"/>
              </a:ext>
            </a:extLst>
          </p:cNvPr>
          <p:cNvCxnSpPr>
            <a:cxnSpLocks/>
          </p:cNvCxnSpPr>
          <p:nvPr/>
        </p:nvCxnSpPr>
        <p:spPr>
          <a:xfrm>
            <a:off x="5464758" y="1412848"/>
            <a:ext cx="1080000" cy="648000"/>
          </a:xfrm>
          <a:prstGeom prst="bentConnector3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>
            <a:extLst>
              <a:ext uri="{FF2B5EF4-FFF2-40B4-BE49-F238E27FC236}">
                <a16:creationId xmlns:a16="http://schemas.microsoft.com/office/drawing/2014/main" id="{CE8BD207-A37D-42B2-84B3-276987175E99}"/>
              </a:ext>
            </a:extLst>
          </p:cNvPr>
          <p:cNvGrpSpPr/>
          <p:nvPr/>
        </p:nvGrpSpPr>
        <p:grpSpPr>
          <a:xfrm>
            <a:off x="5005562" y="2068995"/>
            <a:ext cx="5940720" cy="4068000"/>
            <a:chOff x="5005562" y="2068995"/>
            <a:chExt cx="5940720" cy="4068000"/>
          </a:xfrm>
        </p:grpSpPr>
        <p:cxnSp>
          <p:nvCxnSpPr>
            <p:cNvPr id="25" name="直接连接符 24">
              <a:extLst>
                <a:ext uri="{FF2B5EF4-FFF2-40B4-BE49-F238E27FC236}">
                  <a16:creationId xmlns:a16="http://schemas.microsoft.com/office/drawing/2014/main" id="{51E67E60-B4C0-4B85-BCA4-F238B28B7542}"/>
                </a:ext>
              </a:extLst>
            </p:cNvPr>
            <p:cNvCxnSpPr>
              <a:cxnSpLocks/>
            </p:cNvCxnSpPr>
            <p:nvPr/>
          </p:nvCxnSpPr>
          <p:spPr>
            <a:xfrm>
              <a:off x="5005562" y="2068995"/>
              <a:ext cx="0" cy="4068000"/>
            </a:xfrm>
            <a:prstGeom prst="line">
              <a:avLst/>
            </a:prstGeom>
            <a:ln w="28575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8DAB410E-E9EE-4FB3-9249-D8CD17045241}"/>
                </a:ext>
              </a:extLst>
            </p:cNvPr>
            <p:cNvCxnSpPr>
              <a:cxnSpLocks/>
            </p:cNvCxnSpPr>
            <p:nvPr/>
          </p:nvCxnSpPr>
          <p:spPr>
            <a:xfrm>
              <a:off x="5995682" y="2068995"/>
              <a:ext cx="0" cy="4068000"/>
            </a:xfrm>
            <a:prstGeom prst="line">
              <a:avLst/>
            </a:prstGeom>
            <a:ln w="28575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>
              <a:extLst>
                <a:ext uri="{FF2B5EF4-FFF2-40B4-BE49-F238E27FC236}">
                  <a16:creationId xmlns:a16="http://schemas.microsoft.com/office/drawing/2014/main" id="{6FAE6D50-EC54-42B1-B04C-49A9F1BE32E8}"/>
                </a:ext>
              </a:extLst>
            </p:cNvPr>
            <p:cNvCxnSpPr>
              <a:cxnSpLocks/>
            </p:cNvCxnSpPr>
            <p:nvPr/>
          </p:nvCxnSpPr>
          <p:spPr>
            <a:xfrm>
              <a:off x="6985802" y="2068995"/>
              <a:ext cx="0" cy="4068000"/>
            </a:xfrm>
            <a:prstGeom prst="line">
              <a:avLst/>
            </a:prstGeom>
            <a:ln w="28575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id="{D9E3D931-27A2-4300-B88F-1678DF13089E}"/>
                </a:ext>
              </a:extLst>
            </p:cNvPr>
            <p:cNvCxnSpPr>
              <a:cxnSpLocks/>
            </p:cNvCxnSpPr>
            <p:nvPr/>
          </p:nvCxnSpPr>
          <p:spPr>
            <a:xfrm>
              <a:off x="7975922" y="2068995"/>
              <a:ext cx="0" cy="4068000"/>
            </a:xfrm>
            <a:prstGeom prst="line">
              <a:avLst/>
            </a:prstGeom>
            <a:ln w="28575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>
              <a:extLst>
                <a:ext uri="{FF2B5EF4-FFF2-40B4-BE49-F238E27FC236}">
                  <a16:creationId xmlns:a16="http://schemas.microsoft.com/office/drawing/2014/main" id="{C9D3E93B-7D85-40B4-B0C1-9DB8FB38518A}"/>
                </a:ext>
              </a:extLst>
            </p:cNvPr>
            <p:cNvCxnSpPr>
              <a:cxnSpLocks/>
            </p:cNvCxnSpPr>
            <p:nvPr/>
          </p:nvCxnSpPr>
          <p:spPr>
            <a:xfrm>
              <a:off x="8966042" y="2068995"/>
              <a:ext cx="0" cy="4068000"/>
            </a:xfrm>
            <a:prstGeom prst="line">
              <a:avLst/>
            </a:prstGeom>
            <a:ln w="28575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>
              <a:extLst>
                <a:ext uri="{FF2B5EF4-FFF2-40B4-BE49-F238E27FC236}">
                  <a16:creationId xmlns:a16="http://schemas.microsoft.com/office/drawing/2014/main" id="{94C4A0A6-55F0-48B3-BBA9-A566D5AF5A7C}"/>
                </a:ext>
              </a:extLst>
            </p:cNvPr>
            <p:cNvCxnSpPr>
              <a:cxnSpLocks/>
            </p:cNvCxnSpPr>
            <p:nvPr/>
          </p:nvCxnSpPr>
          <p:spPr>
            <a:xfrm>
              <a:off x="9956162" y="2068995"/>
              <a:ext cx="0" cy="4068000"/>
            </a:xfrm>
            <a:prstGeom prst="line">
              <a:avLst/>
            </a:prstGeom>
            <a:ln w="28575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id="{2E685958-4174-426E-A17A-09E3A1087686}"/>
                </a:ext>
              </a:extLst>
            </p:cNvPr>
            <p:cNvCxnSpPr>
              <a:cxnSpLocks/>
            </p:cNvCxnSpPr>
            <p:nvPr/>
          </p:nvCxnSpPr>
          <p:spPr>
            <a:xfrm>
              <a:off x="10946282" y="2068995"/>
              <a:ext cx="0" cy="4068000"/>
            </a:xfrm>
            <a:prstGeom prst="line">
              <a:avLst/>
            </a:prstGeom>
            <a:ln w="28575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2" name="连接符: 肘形 31">
            <a:extLst>
              <a:ext uri="{FF2B5EF4-FFF2-40B4-BE49-F238E27FC236}">
                <a16:creationId xmlns:a16="http://schemas.microsoft.com/office/drawing/2014/main" id="{E4C94BA7-EC26-4A92-866E-F4C2A9E72012}"/>
              </a:ext>
            </a:extLst>
          </p:cNvPr>
          <p:cNvCxnSpPr>
            <a:cxnSpLocks/>
          </p:cNvCxnSpPr>
          <p:nvPr/>
        </p:nvCxnSpPr>
        <p:spPr>
          <a:xfrm flipV="1">
            <a:off x="6444820" y="1412848"/>
            <a:ext cx="1080000" cy="648000"/>
          </a:xfrm>
          <a:prstGeom prst="bentConnector3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连接符: 肘形 32">
            <a:extLst>
              <a:ext uri="{FF2B5EF4-FFF2-40B4-BE49-F238E27FC236}">
                <a16:creationId xmlns:a16="http://schemas.microsoft.com/office/drawing/2014/main" id="{8717B11C-0AF7-457C-929A-F239DF151D00}"/>
              </a:ext>
            </a:extLst>
          </p:cNvPr>
          <p:cNvCxnSpPr>
            <a:cxnSpLocks/>
          </p:cNvCxnSpPr>
          <p:nvPr/>
        </p:nvCxnSpPr>
        <p:spPr>
          <a:xfrm>
            <a:off x="9419588" y="1412848"/>
            <a:ext cx="1080000" cy="648000"/>
          </a:xfrm>
          <a:prstGeom prst="bentConnector3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连接符: 肘形 33">
            <a:extLst>
              <a:ext uri="{FF2B5EF4-FFF2-40B4-BE49-F238E27FC236}">
                <a16:creationId xmlns:a16="http://schemas.microsoft.com/office/drawing/2014/main" id="{7662ECF6-71CD-488D-926D-E12EB2A91D6C}"/>
              </a:ext>
            </a:extLst>
          </p:cNvPr>
          <p:cNvCxnSpPr>
            <a:cxnSpLocks/>
          </p:cNvCxnSpPr>
          <p:nvPr/>
        </p:nvCxnSpPr>
        <p:spPr>
          <a:xfrm flipV="1">
            <a:off x="8421774" y="1412848"/>
            <a:ext cx="1080000" cy="648000"/>
          </a:xfrm>
          <a:prstGeom prst="bentConnector3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4780C63A-F33B-465A-9BA6-778D5EEF73E7}"/>
                  </a:ext>
                </a:extLst>
              </p:cNvPr>
              <p:cNvSpPr txBox="1"/>
              <p:nvPr/>
            </p:nvSpPr>
            <p:spPr>
              <a:xfrm>
                <a:off x="3719865" y="1537628"/>
                <a:ext cx="43204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1" smtClean="0">
                          <a:latin typeface="Cambria Math" panose="02040503050406030204" pitchFamily="18" charset="0"/>
                        </a:rPr>
                        <m:t>𝑺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4780C63A-F33B-465A-9BA6-778D5EEF73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9865" y="1537628"/>
                <a:ext cx="432048" cy="52322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83C1A13A-4B4A-4155-B587-98FA7FFCC27F}"/>
                  </a:ext>
                </a:extLst>
              </p:cNvPr>
              <p:cNvSpPr txBox="1"/>
              <p:nvPr/>
            </p:nvSpPr>
            <p:spPr>
              <a:xfrm>
                <a:off x="3719865" y="2636912"/>
                <a:ext cx="43204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1" i="1" smtClean="0">
                          <a:latin typeface="Cambria Math" panose="02040503050406030204" pitchFamily="18" charset="0"/>
                        </a:rPr>
                        <m:t>𝑹</m:t>
                      </m:r>
                    </m:oMath>
                  </m:oMathPara>
                </a14:m>
                <a:endParaRPr lang="zh-CN" altLang="en-US" sz="2800" i="1" dirty="0"/>
              </a:p>
            </p:txBody>
          </p:sp>
        </mc:Choice>
        <mc:Fallback xmlns="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83C1A13A-4B4A-4155-B587-98FA7FFCC2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9865" y="2636912"/>
                <a:ext cx="432048" cy="52322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连接符: 肘形 41">
            <a:extLst>
              <a:ext uri="{FF2B5EF4-FFF2-40B4-BE49-F238E27FC236}">
                <a16:creationId xmlns:a16="http://schemas.microsoft.com/office/drawing/2014/main" id="{125E5733-E0D5-4962-8D4E-F1DD5225189D}"/>
              </a:ext>
            </a:extLst>
          </p:cNvPr>
          <p:cNvCxnSpPr>
            <a:cxnSpLocks/>
          </p:cNvCxnSpPr>
          <p:nvPr/>
        </p:nvCxnSpPr>
        <p:spPr>
          <a:xfrm>
            <a:off x="4467866" y="2564976"/>
            <a:ext cx="1080000" cy="648000"/>
          </a:xfrm>
          <a:prstGeom prst="bentConnector3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连接符: 肘形 42">
            <a:extLst>
              <a:ext uri="{FF2B5EF4-FFF2-40B4-BE49-F238E27FC236}">
                <a16:creationId xmlns:a16="http://schemas.microsoft.com/office/drawing/2014/main" id="{9F61DD89-782D-4D2C-9A29-850BDA6F79A3}"/>
              </a:ext>
            </a:extLst>
          </p:cNvPr>
          <p:cNvCxnSpPr>
            <a:cxnSpLocks/>
          </p:cNvCxnSpPr>
          <p:nvPr/>
        </p:nvCxnSpPr>
        <p:spPr>
          <a:xfrm>
            <a:off x="7436102" y="1412776"/>
            <a:ext cx="1080000" cy="648000"/>
          </a:xfrm>
          <a:prstGeom prst="bentConnector3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连接符: 肘形 43">
            <a:extLst>
              <a:ext uri="{FF2B5EF4-FFF2-40B4-BE49-F238E27FC236}">
                <a16:creationId xmlns:a16="http://schemas.microsoft.com/office/drawing/2014/main" id="{C7AF3EFB-547E-485B-A00A-38E6C5B292FF}"/>
              </a:ext>
            </a:extLst>
          </p:cNvPr>
          <p:cNvCxnSpPr>
            <a:cxnSpLocks/>
          </p:cNvCxnSpPr>
          <p:nvPr/>
        </p:nvCxnSpPr>
        <p:spPr>
          <a:xfrm flipV="1">
            <a:off x="10416600" y="1412848"/>
            <a:ext cx="1080000" cy="648000"/>
          </a:xfrm>
          <a:prstGeom prst="bentConnector3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连接符: 肘形 34">
            <a:extLst>
              <a:ext uri="{FF2B5EF4-FFF2-40B4-BE49-F238E27FC236}">
                <a16:creationId xmlns:a16="http://schemas.microsoft.com/office/drawing/2014/main" id="{28A098BB-CFBC-44CF-A0E2-DFDA86C22523}"/>
              </a:ext>
            </a:extLst>
          </p:cNvPr>
          <p:cNvCxnSpPr>
            <a:cxnSpLocks/>
          </p:cNvCxnSpPr>
          <p:nvPr/>
        </p:nvCxnSpPr>
        <p:spPr>
          <a:xfrm>
            <a:off x="5376040" y="3212976"/>
            <a:ext cx="1080000" cy="0"/>
          </a:xfrm>
          <a:prstGeom prst="straightConnector1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连接符: 肘形 34">
            <a:extLst>
              <a:ext uri="{FF2B5EF4-FFF2-40B4-BE49-F238E27FC236}">
                <a16:creationId xmlns:a16="http://schemas.microsoft.com/office/drawing/2014/main" id="{E757DCFF-A06D-4E9C-8575-7EADFFA6B698}"/>
              </a:ext>
            </a:extLst>
          </p:cNvPr>
          <p:cNvCxnSpPr>
            <a:cxnSpLocks/>
          </p:cNvCxnSpPr>
          <p:nvPr/>
        </p:nvCxnSpPr>
        <p:spPr>
          <a:xfrm>
            <a:off x="10416600" y="3212976"/>
            <a:ext cx="1080000" cy="0"/>
          </a:xfrm>
          <a:prstGeom prst="straightConnector1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文本框 53">
                <a:extLst>
                  <a:ext uri="{FF2B5EF4-FFF2-40B4-BE49-F238E27FC236}">
                    <a16:creationId xmlns:a16="http://schemas.microsoft.com/office/drawing/2014/main" id="{844DCA78-DCBF-4CDE-95AE-915CB8C4F7EB}"/>
                  </a:ext>
                </a:extLst>
              </p:cNvPr>
              <p:cNvSpPr txBox="1"/>
              <p:nvPr/>
            </p:nvSpPr>
            <p:spPr>
              <a:xfrm>
                <a:off x="3719865" y="4528003"/>
                <a:ext cx="43204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𝑸</m:t>
                      </m:r>
                    </m:oMath>
                  </m:oMathPara>
                </a14:m>
                <a:endParaRPr lang="zh-CN" altLang="en-US" sz="2800" i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4" name="文本框 53">
                <a:extLst>
                  <a:ext uri="{FF2B5EF4-FFF2-40B4-BE49-F238E27FC236}">
                    <a16:creationId xmlns:a16="http://schemas.microsoft.com/office/drawing/2014/main" id="{844DCA78-DCBF-4CDE-95AE-915CB8C4F7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9865" y="4528003"/>
                <a:ext cx="432048" cy="523220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0" name="连接符: 肘形 59">
            <a:extLst>
              <a:ext uri="{FF2B5EF4-FFF2-40B4-BE49-F238E27FC236}">
                <a16:creationId xmlns:a16="http://schemas.microsoft.com/office/drawing/2014/main" id="{531C1089-887B-4D78-A057-E5CC989C45C1}"/>
              </a:ext>
            </a:extLst>
          </p:cNvPr>
          <p:cNvCxnSpPr>
            <a:cxnSpLocks/>
          </p:cNvCxnSpPr>
          <p:nvPr/>
        </p:nvCxnSpPr>
        <p:spPr>
          <a:xfrm flipV="1">
            <a:off x="6446667" y="2564976"/>
            <a:ext cx="1080000" cy="648000"/>
          </a:xfrm>
          <a:prstGeom prst="bentConnector3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连接符: 肘形 34">
            <a:extLst>
              <a:ext uri="{FF2B5EF4-FFF2-40B4-BE49-F238E27FC236}">
                <a16:creationId xmlns:a16="http://schemas.microsoft.com/office/drawing/2014/main" id="{D336DE5C-2B76-434D-A70F-BB827539E23F}"/>
              </a:ext>
            </a:extLst>
          </p:cNvPr>
          <p:cNvCxnSpPr>
            <a:cxnSpLocks/>
          </p:cNvCxnSpPr>
          <p:nvPr/>
        </p:nvCxnSpPr>
        <p:spPr>
          <a:xfrm>
            <a:off x="8554925" y="2564904"/>
            <a:ext cx="1080000" cy="0"/>
          </a:xfrm>
          <a:prstGeom prst="straightConnector1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1" name="组合 90">
            <a:extLst>
              <a:ext uri="{FF2B5EF4-FFF2-40B4-BE49-F238E27FC236}">
                <a16:creationId xmlns:a16="http://schemas.microsoft.com/office/drawing/2014/main" id="{FAE12212-9361-4930-A41F-9CC2C438D0A7}"/>
              </a:ext>
            </a:extLst>
          </p:cNvPr>
          <p:cNvGrpSpPr/>
          <p:nvPr/>
        </p:nvGrpSpPr>
        <p:grpSpPr>
          <a:xfrm>
            <a:off x="5308166" y="1507714"/>
            <a:ext cx="6127678" cy="461665"/>
            <a:chOff x="5308166" y="1507714"/>
            <a:chExt cx="6127678" cy="461665"/>
          </a:xfrm>
        </p:grpSpPr>
        <p:sp>
          <p:nvSpPr>
            <p:cNvPr id="51" name="文本框 50">
              <a:extLst>
                <a:ext uri="{FF2B5EF4-FFF2-40B4-BE49-F238E27FC236}">
                  <a16:creationId xmlns:a16="http://schemas.microsoft.com/office/drawing/2014/main" id="{7AFD870F-03E6-4BE0-8D9C-EF8BA1E30FE4}"/>
                </a:ext>
              </a:extLst>
            </p:cNvPr>
            <p:cNvSpPr txBox="1"/>
            <p:nvPr/>
          </p:nvSpPr>
          <p:spPr>
            <a:xfrm>
              <a:off x="5308166" y="1507714"/>
              <a:ext cx="35298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>
                      <a:lumMod val="50000"/>
                    </a:schemeClr>
                  </a:solidFill>
                </a:rPr>
                <a:t>1</a:t>
              </a:r>
              <a:endParaRPr lang="zh-CN" altLang="en-US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8071FAE2-AC71-4628-A357-5B084C17B611}"/>
                </a:ext>
              </a:extLst>
            </p:cNvPr>
            <p:cNvSpPr txBox="1"/>
            <p:nvPr/>
          </p:nvSpPr>
          <p:spPr>
            <a:xfrm>
              <a:off x="6297564" y="1507714"/>
              <a:ext cx="35298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>
                      <a:lumMod val="50000"/>
                    </a:schemeClr>
                  </a:solidFill>
                </a:rPr>
                <a:t>0</a:t>
              </a:r>
              <a:endParaRPr lang="zh-CN" altLang="en-US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61" name="文本框 60">
              <a:extLst>
                <a:ext uri="{FF2B5EF4-FFF2-40B4-BE49-F238E27FC236}">
                  <a16:creationId xmlns:a16="http://schemas.microsoft.com/office/drawing/2014/main" id="{F6B11B62-3152-47FD-9B64-C3786AB5F19C}"/>
                </a:ext>
              </a:extLst>
            </p:cNvPr>
            <p:cNvSpPr txBox="1"/>
            <p:nvPr/>
          </p:nvSpPr>
          <p:spPr>
            <a:xfrm>
              <a:off x="7277101" y="1507714"/>
              <a:ext cx="35298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>
                      <a:lumMod val="50000"/>
                    </a:schemeClr>
                  </a:solidFill>
                </a:rPr>
                <a:t>1</a:t>
              </a:r>
              <a:endParaRPr lang="zh-CN" altLang="en-US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65" name="文本框 64">
              <a:extLst>
                <a:ext uri="{FF2B5EF4-FFF2-40B4-BE49-F238E27FC236}">
                  <a16:creationId xmlns:a16="http://schemas.microsoft.com/office/drawing/2014/main" id="{5F02633B-4594-497E-87BF-5F910EA1F34F}"/>
                </a:ext>
              </a:extLst>
            </p:cNvPr>
            <p:cNvSpPr txBox="1"/>
            <p:nvPr/>
          </p:nvSpPr>
          <p:spPr>
            <a:xfrm>
              <a:off x="8306841" y="1507714"/>
              <a:ext cx="35298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>
                      <a:lumMod val="50000"/>
                    </a:schemeClr>
                  </a:solidFill>
                </a:rPr>
                <a:t>0</a:t>
              </a:r>
              <a:endParaRPr lang="zh-CN" altLang="en-US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71" name="文本框 70">
              <a:extLst>
                <a:ext uri="{FF2B5EF4-FFF2-40B4-BE49-F238E27FC236}">
                  <a16:creationId xmlns:a16="http://schemas.microsoft.com/office/drawing/2014/main" id="{C73F8EE2-3A6E-4BD2-8DBD-3DDE22C79845}"/>
                </a:ext>
              </a:extLst>
            </p:cNvPr>
            <p:cNvSpPr txBox="1"/>
            <p:nvPr/>
          </p:nvSpPr>
          <p:spPr>
            <a:xfrm>
              <a:off x="10317142" y="1507714"/>
              <a:ext cx="35298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>
                      <a:lumMod val="50000"/>
                    </a:schemeClr>
                  </a:solidFill>
                </a:rPr>
                <a:t>0</a:t>
              </a:r>
              <a:endParaRPr lang="zh-CN" altLang="en-US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73" name="文本框 72">
              <a:extLst>
                <a:ext uri="{FF2B5EF4-FFF2-40B4-BE49-F238E27FC236}">
                  <a16:creationId xmlns:a16="http://schemas.microsoft.com/office/drawing/2014/main" id="{3CFF1EDD-148B-4B37-8E20-B3EFEB4A0D85}"/>
                </a:ext>
              </a:extLst>
            </p:cNvPr>
            <p:cNvSpPr txBox="1"/>
            <p:nvPr/>
          </p:nvSpPr>
          <p:spPr>
            <a:xfrm>
              <a:off x="9283055" y="1507714"/>
              <a:ext cx="35298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>
                      <a:lumMod val="50000"/>
                    </a:schemeClr>
                  </a:solidFill>
                </a:rPr>
                <a:t>1</a:t>
              </a:r>
              <a:endParaRPr lang="zh-CN" altLang="en-US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13" name="文本框 112">
              <a:extLst>
                <a:ext uri="{FF2B5EF4-FFF2-40B4-BE49-F238E27FC236}">
                  <a16:creationId xmlns:a16="http://schemas.microsoft.com/office/drawing/2014/main" id="{25D01B51-127A-4C98-B4D2-F270C1A37FE9}"/>
                </a:ext>
              </a:extLst>
            </p:cNvPr>
            <p:cNvSpPr txBox="1"/>
            <p:nvPr/>
          </p:nvSpPr>
          <p:spPr>
            <a:xfrm>
              <a:off x="11082862" y="1507714"/>
              <a:ext cx="35298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>
                      <a:lumMod val="50000"/>
                    </a:schemeClr>
                  </a:solidFill>
                </a:rPr>
                <a:t>1</a:t>
              </a:r>
              <a:endParaRPr lang="zh-CN" altLang="en-US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92" name="组合 91">
            <a:extLst>
              <a:ext uri="{FF2B5EF4-FFF2-40B4-BE49-F238E27FC236}">
                <a16:creationId xmlns:a16="http://schemas.microsoft.com/office/drawing/2014/main" id="{D93678BD-3DCD-41B0-8A00-C30ADF294E44}"/>
              </a:ext>
            </a:extLst>
          </p:cNvPr>
          <p:cNvGrpSpPr/>
          <p:nvPr/>
        </p:nvGrpSpPr>
        <p:grpSpPr>
          <a:xfrm>
            <a:off x="5273405" y="2646085"/>
            <a:ext cx="6162439" cy="473651"/>
            <a:chOff x="5273405" y="2646085"/>
            <a:chExt cx="6162439" cy="473651"/>
          </a:xfrm>
        </p:grpSpPr>
        <p:sp>
          <p:nvSpPr>
            <p:cNvPr id="52" name="文本框 51">
              <a:extLst>
                <a:ext uri="{FF2B5EF4-FFF2-40B4-BE49-F238E27FC236}">
                  <a16:creationId xmlns:a16="http://schemas.microsoft.com/office/drawing/2014/main" id="{11B5B4C6-7132-4D67-A997-F29019D45364}"/>
                </a:ext>
              </a:extLst>
            </p:cNvPr>
            <p:cNvSpPr txBox="1"/>
            <p:nvPr/>
          </p:nvSpPr>
          <p:spPr>
            <a:xfrm>
              <a:off x="5273405" y="2658071"/>
              <a:ext cx="35298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>
                      <a:lumMod val="50000"/>
                    </a:schemeClr>
                  </a:solidFill>
                </a:rPr>
                <a:t>0</a:t>
              </a:r>
              <a:endParaRPr lang="zh-CN" altLang="en-US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F007949E-602C-495F-A0B6-D570AE79CEE3}"/>
                </a:ext>
              </a:extLst>
            </p:cNvPr>
            <p:cNvSpPr txBox="1"/>
            <p:nvPr/>
          </p:nvSpPr>
          <p:spPr>
            <a:xfrm>
              <a:off x="6296452" y="2658071"/>
              <a:ext cx="35298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>
                      <a:lumMod val="50000"/>
                    </a:schemeClr>
                  </a:solidFill>
                </a:rPr>
                <a:t>0</a:t>
              </a:r>
              <a:endParaRPr lang="zh-CN" altLang="en-US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62" name="文本框 61">
              <a:extLst>
                <a:ext uri="{FF2B5EF4-FFF2-40B4-BE49-F238E27FC236}">
                  <a16:creationId xmlns:a16="http://schemas.microsoft.com/office/drawing/2014/main" id="{490534CA-4FB3-4527-B46A-CFF7159D13C5}"/>
                </a:ext>
              </a:extLst>
            </p:cNvPr>
            <p:cNvSpPr txBox="1"/>
            <p:nvPr/>
          </p:nvSpPr>
          <p:spPr>
            <a:xfrm>
              <a:off x="7274093" y="2658071"/>
              <a:ext cx="35298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>
                      <a:lumMod val="50000"/>
                    </a:schemeClr>
                  </a:solidFill>
                </a:rPr>
                <a:t>1</a:t>
              </a:r>
              <a:endParaRPr lang="zh-CN" altLang="en-US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66" name="文本框 65">
              <a:extLst>
                <a:ext uri="{FF2B5EF4-FFF2-40B4-BE49-F238E27FC236}">
                  <a16:creationId xmlns:a16="http://schemas.microsoft.com/office/drawing/2014/main" id="{FA95F51C-5338-483D-8A0E-1946827101BB}"/>
                </a:ext>
              </a:extLst>
            </p:cNvPr>
            <p:cNvSpPr txBox="1"/>
            <p:nvPr/>
          </p:nvSpPr>
          <p:spPr>
            <a:xfrm>
              <a:off x="8303833" y="2658071"/>
              <a:ext cx="35298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>
                      <a:lumMod val="50000"/>
                    </a:schemeClr>
                  </a:solidFill>
                </a:rPr>
                <a:t>1</a:t>
              </a:r>
              <a:endParaRPr lang="zh-CN" altLang="en-US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72" name="文本框 71">
              <a:extLst>
                <a:ext uri="{FF2B5EF4-FFF2-40B4-BE49-F238E27FC236}">
                  <a16:creationId xmlns:a16="http://schemas.microsoft.com/office/drawing/2014/main" id="{1B6FF688-ED26-4B6B-B1E0-0D05C65C6630}"/>
                </a:ext>
              </a:extLst>
            </p:cNvPr>
            <p:cNvSpPr txBox="1"/>
            <p:nvPr/>
          </p:nvSpPr>
          <p:spPr>
            <a:xfrm>
              <a:off x="10282381" y="2658071"/>
              <a:ext cx="35298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>
                      <a:lumMod val="50000"/>
                    </a:schemeClr>
                  </a:solidFill>
                </a:rPr>
                <a:t>0</a:t>
              </a:r>
              <a:endParaRPr lang="zh-CN" altLang="en-US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74" name="文本框 73">
              <a:extLst>
                <a:ext uri="{FF2B5EF4-FFF2-40B4-BE49-F238E27FC236}">
                  <a16:creationId xmlns:a16="http://schemas.microsoft.com/office/drawing/2014/main" id="{D0BBB191-B3A2-4332-8897-714C730D74B7}"/>
                </a:ext>
              </a:extLst>
            </p:cNvPr>
            <p:cNvSpPr txBox="1"/>
            <p:nvPr/>
          </p:nvSpPr>
          <p:spPr>
            <a:xfrm>
              <a:off x="9281943" y="2658071"/>
              <a:ext cx="35298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>
                      <a:lumMod val="50000"/>
                    </a:schemeClr>
                  </a:solidFill>
                </a:rPr>
                <a:t>1</a:t>
              </a:r>
              <a:endParaRPr lang="zh-CN" altLang="en-US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14" name="文本框 113">
              <a:extLst>
                <a:ext uri="{FF2B5EF4-FFF2-40B4-BE49-F238E27FC236}">
                  <a16:creationId xmlns:a16="http://schemas.microsoft.com/office/drawing/2014/main" id="{6C546FA3-87B0-4BB6-968D-8ED9815478C7}"/>
                </a:ext>
              </a:extLst>
            </p:cNvPr>
            <p:cNvSpPr txBox="1"/>
            <p:nvPr/>
          </p:nvSpPr>
          <p:spPr>
            <a:xfrm>
              <a:off x="11082862" y="2646085"/>
              <a:ext cx="35298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>
                      <a:lumMod val="50000"/>
                    </a:schemeClr>
                  </a:solidFill>
                </a:rPr>
                <a:t>0</a:t>
              </a:r>
              <a:endParaRPr lang="zh-CN" altLang="en-US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93" name="组合 92">
            <a:extLst>
              <a:ext uri="{FF2B5EF4-FFF2-40B4-BE49-F238E27FC236}">
                <a16:creationId xmlns:a16="http://schemas.microsoft.com/office/drawing/2014/main" id="{78D1D44A-88DC-4EE3-9666-75DB4777ACC8}"/>
              </a:ext>
            </a:extLst>
          </p:cNvPr>
          <p:cNvGrpSpPr/>
          <p:nvPr/>
        </p:nvGrpSpPr>
        <p:grpSpPr>
          <a:xfrm>
            <a:off x="5270737" y="3573016"/>
            <a:ext cx="2445892" cy="830997"/>
            <a:chOff x="5270737" y="3573016"/>
            <a:chExt cx="2445892" cy="830997"/>
          </a:xfrm>
        </p:grpSpPr>
        <p:sp>
          <p:nvSpPr>
            <p:cNvPr id="55" name="文本框 54">
              <a:extLst>
                <a:ext uri="{FF2B5EF4-FFF2-40B4-BE49-F238E27FC236}">
                  <a16:creationId xmlns:a16="http://schemas.microsoft.com/office/drawing/2014/main" id="{C68D6D5C-DFD2-4B24-B7F9-C6331FFF5051}"/>
                </a:ext>
              </a:extLst>
            </p:cNvPr>
            <p:cNvSpPr txBox="1"/>
            <p:nvPr/>
          </p:nvSpPr>
          <p:spPr>
            <a:xfrm>
              <a:off x="5270737" y="3573016"/>
              <a:ext cx="49244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>
                      <a:lumMod val="50000"/>
                    </a:schemeClr>
                  </a:solidFill>
                </a:rPr>
                <a:t>置</a:t>
              </a:r>
              <a:endParaRPr lang="en-US" altLang="zh-CN" dirty="0">
                <a:solidFill>
                  <a:schemeClr val="bg1">
                    <a:lumMod val="50000"/>
                  </a:schemeClr>
                </a:solidFill>
              </a:endParaRPr>
            </a:p>
            <a:p>
              <a:pPr algn="ctr"/>
              <a:r>
                <a:rPr lang="en-US" altLang="zh-CN" dirty="0">
                  <a:solidFill>
                    <a:schemeClr val="bg1">
                      <a:lumMod val="50000"/>
                    </a:schemeClr>
                  </a:solidFill>
                </a:rPr>
                <a:t>1</a:t>
              </a:r>
              <a:endParaRPr lang="zh-CN" altLang="en-US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59" name="文本框 58">
              <a:extLst>
                <a:ext uri="{FF2B5EF4-FFF2-40B4-BE49-F238E27FC236}">
                  <a16:creationId xmlns:a16="http://schemas.microsoft.com/office/drawing/2014/main" id="{CBB304D9-9A92-448A-81AE-E53DB14BD735}"/>
                </a:ext>
              </a:extLst>
            </p:cNvPr>
            <p:cNvSpPr txBox="1"/>
            <p:nvPr/>
          </p:nvSpPr>
          <p:spPr>
            <a:xfrm>
              <a:off x="6202061" y="3573016"/>
              <a:ext cx="49244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>
                      <a:lumMod val="50000"/>
                    </a:schemeClr>
                  </a:solidFill>
                </a:rPr>
                <a:t>保</a:t>
              </a:r>
              <a:endParaRPr lang="en-US" altLang="zh-CN" dirty="0">
                <a:solidFill>
                  <a:schemeClr val="bg1">
                    <a:lumMod val="50000"/>
                  </a:schemeClr>
                </a:solidFill>
              </a:endParaRPr>
            </a:p>
            <a:p>
              <a:pPr algn="ctr"/>
              <a:r>
                <a:rPr lang="zh-CN" altLang="en-US" dirty="0">
                  <a:solidFill>
                    <a:schemeClr val="bg1">
                      <a:lumMod val="50000"/>
                    </a:schemeClr>
                  </a:solidFill>
                </a:rPr>
                <a:t>持</a:t>
              </a:r>
            </a:p>
          </p:txBody>
        </p:sp>
        <p:sp>
          <p:nvSpPr>
            <p:cNvPr id="63" name="文本框 62">
              <a:extLst>
                <a:ext uri="{FF2B5EF4-FFF2-40B4-BE49-F238E27FC236}">
                  <a16:creationId xmlns:a16="http://schemas.microsoft.com/office/drawing/2014/main" id="{D70BE381-3959-4952-B6D4-6F606536D4B6}"/>
                </a:ext>
              </a:extLst>
            </p:cNvPr>
            <p:cNvSpPr txBox="1"/>
            <p:nvPr/>
          </p:nvSpPr>
          <p:spPr>
            <a:xfrm>
              <a:off x="7224186" y="3573016"/>
              <a:ext cx="49244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b="1" dirty="0">
                  <a:solidFill>
                    <a:srgbClr val="FF0000"/>
                  </a:solidFill>
                </a:rPr>
                <a:t>非</a:t>
              </a:r>
              <a:endParaRPr lang="en-US" altLang="zh-CN" b="1" dirty="0">
                <a:solidFill>
                  <a:srgbClr val="FF0000"/>
                </a:solidFill>
              </a:endParaRPr>
            </a:p>
            <a:p>
              <a:pPr algn="ctr"/>
              <a:r>
                <a:rPr lang="zh-CN" altLang="en-US" b="1" dirty="0">
                  <a:solidFill>
                    <a:srgbClr val="FF0000"/>
                  </a:solidFill>
                </a:rPr>
                <a:t>法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文本框 79">
                <a:extLst>
                  <a:ext uri="{FF2B5EF4-FFF2-40B4-BE49-F238E27FC236}">
                    <a16:creationId xmlns:a16="http://schemas.microsoft.com/office/drawing/2014/main" id="{CFF33406-FD52-44AE-90C3-F29C0A8EB131}"/>
                  </a:ext>
                </a:extLst>
              </p:cNvPr>
              <p:cNvSpPr txBox="1"/>
              <p:nvPr/>
            </p:nvSpPr>
            <p:spPr>
              <a:xfrm>
                <a:off x="3722294" y="5627050"/>
                <a:ext cx="432048" cy="5241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altLang="zh-CN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𝑸</m:t>
                          </m:r>
                        </m:e>
                      </m:acc>
                    </m:oMath>
                  </m:oMathPara>
                </a14:m>
                <a:endParaRPr lang="zh-CN" altLang="en-US" sz="2800" i="1" dirty="0"/>
              </a:p>
            </p:txBody>
          </p:sp>
        </mc:Choice>
        <mc:Fallback xmlns="">
          <p:sp>
            <p:nvSpPr>
              <p:cNvPr id="80" name="文本框 79">
                <a:extLst>
                  <a:ext uri="{FF2B5EF4-FFF2-40B4-BE49-F238E27FC236}">
                    <a16:creationId xmlns:a16="http://schemas.microsoft.com/office/drawing/2014/main" id="{CFF33406-FD52-44AE-90C3-F29C0A8EB1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2294" y="5627050"/>
                <a:ext cx="432048" cy="524118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6" name="组合 35">
            <a:extLst>
              <a:ext uri="{FF2B5EF4-FFF2-40B4-BE49-F238E27FC236}">
                <a16:creationId xmlns:a16="http://schemas.microsoft.com/office/drawing/2014/main" id="{4AA7B3EE-4F4B-4588-BD14-45251F292C3A}"/>
              </a:ext>
            </a:extLst>
          </p:cNvPr>
          <p:cNvGrpSpPr/>
          <p:nvPr/>
        </p:nvGrpSpPr>
        <p:grpSpPr>
          <a:xfrm>
            <a:off x="9956494" y="3573016"/>
            <a:ext cx="1008810" cy="2592288"/>
            <a:chOff x="9956494" y="3573016"/>
            <a:chExt cx="1008810" cy="2592288"/>
          </a:xfrm>
        </p:grpSpPr>
        <p:sp>
          <p:nvSpPr>
            <p:cNvPr id="69" name="矩形 68">
              <a:extLst>
                <a:ext uri="{FF2B5EF4-FFF2-40B4-BE49-F238E27FC236}">
                  <a16:creationId xmlns:a16="http://schemas.microsoft.com/office/drawing/2014/main" id="{70B9E8EE-DA70-4E9C-8E5D-B0A4161A5D6F}"/>
                </a:ext>
              </a:extLst>
            </p:cNvPr>
            <p:cNvSpPr/>
            <p:nvPr/>
          </p:nvSpPr>
          <p:spPr>
            <a:xfrm>
              <a:off x="9956494" y="4483582"/>
              <a:ext cx="1008000" cy="648000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" name="文本框 74">
              <a:extLst>
                <a:ext uri="{FF2B5EF4-FFF2-40B4-BE49-F238E27FC236}">
                  <a16:creationId xmlns:a16="http://schemas.microsoft.com/office/drawing/2014/main" id="{D1DA5B0D-DB5E-4D83-BC2F-D7F645761F7B}"/>
                </a:ext>
              </a:extLst>
            </p:cNvPr>
            <p:cNvSpPr txBox="1"/>
            <p:nvPr/>
          </p:nvSpPr>
          <p:spPr>
            <a:xfrm>
              <a:off x="10056359" y="3573016"/>
              <a:ext cx="80502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b="1">
                  <a:solidFill>
                    <a:schemeClr val="bg1">
                      <a:lumMod val="50000"/>
                    </a:schemeClr>
                  </a:solidFill>
                </a:rPr>
                <a:t>保持</a:t>
              </a:r>
              <a:endParaRPr lang="en-US" altLang="zh-CN" b="1">
                <a:solidFill>
                  <a:schemeClr val="bg1">
                    <a:lumMod val="50000"/>
                  </a:schemeClr>
                </a:solidFill>
              </a:endParaRPr>
            </a:p>
            <a:p>
              <a:pPr algn="ctr"/>
              <a:r>
                <a:rPr lang="zh-CN" altLang="en-US" sz="1600" b="1">
                  <a:solidFill>
                    <a:srgbClr val="FF0000"/>
                  </a:solidFill>
                </a:rPr>
                <a:t>不确定</a:t>
              </a:r>
              <a:endParaRPr lang="zh-CN" altLang="en-US" sz="1600" b="1" dirty="0">
                <a:solidFill>
                  <a:srgbClr val="FF0000"/>
                </a:solidFill>
              </a:endParaRPr>
            </a:p>
          </p:txBody>
        </p:sp>
        <p:sp>
          <p:nvSpPr>
            <p:cNvPr id="84" name="矩形 83">
              <a:extLst>
                <a:ext uri="{FF2B5EF4-FFF2-40B4-BE49-F238E27FC236}">
                  <a16:creationId xmlns:a16="http://schemas.microsoft.com/office/drawing/2014/main" id="{3E63718E-A505-4B19-8D69-A603DA6C9DE5}"/>
                </a:ext>
              </a:extLst>
            </p:cNvPr>
            <p:cNvSpPr/>
            <p:nvPr/>
          </p:nvSpPr>
          <p:spPr>
            <a:xfrm flipV="1">
              <a:off x="9957304" y="5517304"/>
              <a:ext cx="1008000" cy="648000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0" name="文本框 99">
            <a:extLst>
              <a:ext uri="{FF2B5EF4-FFF2-40B4-BE49-F238E27FC236}">
                <a16:creationId xmlns:a16="http://schemas.microsoft.com/office/drawing/2014/main" id="{7937F5F8-24D3-4208-8A53-A26BA532DB8B}"/>
              </a:ext>
            </a:extLst>
          </p:cNvPr>
          <p:cNvSpPr txBox="1"/>
          <p:nvPr/>
        </p:nvSpPr>
        <p:spPr>
          <a:xfrm>
            <a:off x="4306873" y="4366830"/>
            <a:ext cx="69762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</a:rPr>
              <a:t>初态</a:t>
            </a:r>
            <a:endParaRPr lang="en-US" altLang="zh-CN" dirty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0</a:t>
            </a:r>
            <a:endParaRPr lang="zh-CN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101" name="连接符: 肘形 34">
            <a:extLst>
              <a:ext uri="{FF2B5EF4-FFF2-40B4-BE49-F238E27FC236}">
                <a16:creationId xmlns:a16="http://schemas.microsoft.com/office/drawing/2014/main" id="{9EA2D862-7AB2-4711-95D0-E16D2D82F7EC}"/>
              </a:ext>
            </a:extLst>
          </p:cNvPr>
          <p:cNvCxnSpPr>
            <a:cxnSpLocks/>
          </p:cNvCxnSpPr>
          <p:nvPr/>
        </p:nvCxnSpPr>
        <p:spPr>
          <a:xfrm>
            <a:off x="7524820" y="2564904"/>
            <a:ext cx="1080000" cy="0"/>
          </a:xfrm>
          <a:prstGeom prst="straightConnector1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连接符: 肘形 20">
            <a:extLst>
              <a:ext uri="{FF2B5EF4-FFF2-40B4-BE49-F238E27FC236}">
                <a16:creationId xmlns:a16="http://schemas.microsoft.com/office/drawing/2014/main" id="{90454525-AF76-481E-833D-024E469873CF}"/>
              </a:ext>
            </a:extLst>
          </p:cNvPr>
          <p:cNvCxnSpPr>
            <a:cxnSpLocks/>
          </p:cNvCxnSpPr>
          <p:nvPr/>
        </p:nvCxnSpPr>
        <p:spPr>
          <a:xfrm>
            <a:off x="9419708" y="2564976"/>
            <a:ext cx="1080000" cy="648000"/>
          </a:xfrm>
          <a:prstGeom prst="bentConnector3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8" name="组合 117">
            <a:extLst>
              <a:ext uri="{FF2B5EF4-FFF2-40B4-BE49-F238E27FC236}">
                <a16:creationId xmlns:a16="http://schemas.microsoft.com/office/drawing/2014/main" id="{E9F02F21-E2C2-42D8-828E-0DA30909A4DB}"/>
              </a:ext>
            </a:extLst>
          </p:cNvPr>
          <p:cNvGrpSpPr/>
          <p:nvPr/>
        </p:nvGrpSpPr>
        <p:grpSpPr>
          <a:xfrm>
            <a:off x="4465562" y="4483582"/>
            <a:ext cx="3502590" cy="648000"/>
            <a:chOff x="4465562" y="4483582"/>
            <a:chExt cx="3502590" cy="648000"/>
          </a:xfrm>
        </p:grpSpPr>
        <p:cxnSp>
          <p:nvCxnSpPr>
            <p:cNvPr id="41" name="连接符: 肘形 40">
              <a:extLst>
                <a:ext uri="{FF2B5EF4-FFF2-40B4-BE49-F238E27FC236}">
                  <a16:creationId xmlns:a16="http://schemas.microsoft.com/office/drawing/2014/main" id="{5D2785B7-492F-4327-B9F4-7C68898FEB8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65562" y="4483582"/>
              <a:ext cx="1080000" cy="648000"/>
            </a:xfrm>
            <a:prstGeom prst="bentConnector3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连接符: 肘形 57">
              <a:extLst>
                <a:ext uri="{FF2B5EF4-FFF2-40B4-BE49-F238E27FC236}">
                  <a16:creationId xmlns:a16="http://schemas.microsoft.com/office/drawing/2014/main" id="{1BE4C8CD-7B2D-4816-AA8D-20F465712CE3}"/>
                </a:ext>
              </a:extLst>
            </p:cNvPr>
            <p:cNvCxnSpPr>
              <a:cxnSpLocks/>
            </p:cNvCxnSpPr>
            <p:nvPr/>
          </p:nvCxnSpPr>
          <p:spPr>
            <a:xfrm>
              <a:off x="6446705" y="4483582"/>
              <a:ext cx="1080000" cy="648000"/>
            </a:xfrm>
            <a:prstGeom prst="bentConnector3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连接符: 肘形 34">
              <a:extLst>
                <a:ext uri="{FF2B5EF4-FFF2-40B4-BE49-F238E27FC236}">
                  <a16:creationId xmlns:a16="http://schemas.microsoft.com/office/drawing/2014/main" id="{91748D1C-420B-4DD3-BE79-942FBE8CAAD2}"/>
                </a:ext>
              </a:extLst>
            </p:cNvPr>
            <p:cNvCxnSpPr>
              <a:cxnSpLocks/>
            </p:cNvCxnSpPr>
            <p:nvPr/>
          </p:nvCxnSpPr>
          <p:spPr>
            <a:xfrm>
              <a:off x="5410961" y="4483582"/>
              <a:ext cx="1080000" cy="0"/>
            </a:xfrm>
            <a:prstGeom prst="straightConnector1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连接符: 肘形 34">
              <a:extLst>
                <a:ext uri="{FF2B5EF4-FFF2-40B4-BE49-F238E27FC236}">
                  <a16:creationId xmlns:a16="http://schemas.microsoft.com/office/drawing/2014/main" id="{D9964D8D-0CA1-42B6-85E1-FEC790CB91B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64152" y="5131582"/>
              <a:ext cx="504000" cy="0"/>
            </a:xfrm>
            <a:prstGeom prst="straightConnector1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2EB1392D-F82D-4CA6-8E9A-EDB01D798C6F}"/>
              </a:ext>
            </a:extLst>
          </p:cNvPr>
          <p:cNvGrpSpPr/>
          <p:nvPr/>
        </p:nvGrpSpPr>
        <p:grpSpPr>
          <a:xfrm>
            <a:off x="8421047" y="3573016"/>
            <a:ext cx="1530591" cy="2592288"/>
            <a:chOff x="8421047" y="3573016"/>
            <a:chExt cx="1530591" cy="2592288"/>
          </a:xfrm>
        </p:grpSpPr>
        <p:sp>
          <p:nvSpPr>
            <p:cNvPr id="68" name="文本框 67">
              <a:extLst>
                <a:ext uri="{FF2B5EF4-FFF2-40B4-BE49-F238E27FC236}">
                  <a16:creationId xmlns:a16="http://schemas.microsoft.com/office/drawing/2014/main" id="{F4C8E555-D7CB-4EAE-88D5-EB24A6E899C5}"/>
                </a:ext>
              </a:extLst>
            </p:cNvPr>
            <p:cNvSpPr txBox="1"/>
            <p:nvPr/>
          </p:nvSpPr>
          <p:spPr>
            <a:xfrm>
              <a:off x="9221404" y="3573016"/>
              <a:ext cx="494046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b="1" dirty="0">
                  <a:solidFill>
                    <a:srgbClr val="FF0000"/>
                  </a:solidFill>
                </a:rPr>
                <a:t>非</a:t>
              </a:r>
              <a:endParaRPr lang="en-US" altLang="zh-CN" b="1" dirty="0">
                <a:solidFill>
                  <a:srgbClr val="FF0000"/>
                </a:solidFill>
              </a:endParaRPr>
            </a:p>
            <a:p>
              <a:pPr algn="ctr"/>
              <a:r>
                <a:rPr lang="zh-CN" altLang="en-US" b="1" dirty="0">
                  <a:solidFill>
                    <a:srgbClr val="FF0000"/>
                  </a:solidFill>
                </a:rPr>
                <a:t>法</a:t>
              </a:r>
            </a:p>
          </p:txBody>
        </p:sp>
        <p:cxnSp>
          <p:nvCxnSpPr>
            <p:cNvPr id="89" name="连接符: 肘形 34">
              <a:extLst>
                <a:ext uri="{FF2B5EF4-FFF2-40B4-BE49-F238E27FC236}">
                  <a16:creationId xmlns:a16="http://schemas.microsoft.com/office/drawing/2014/main" id="{DBF9930D-E360-4993-98DC-25DA43B92E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447638" y="6165304"/>
              <a:ext cx="504000" cy="0"/>
            </a:xfrm>
            <a:prstGeom prst="straightConnector1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连接符: 肘形 34">
              <a:extLst>
                <a:ext uri="{FF2B5EF4-FFF2-40B4-BE49-F238E27FC236}">
                  <a16:creationId xmlns:a16="http://schemas.microsoft.com/office/drawing/2014/main" id="{E88E9F06-FEAE-4D86-9475-63C5D5536C0F}"/>
                </a:ext>
              </a:extLst>
            </p:cNvPr>
            <p:cNvCxnSpPr>
              <a:cxnSpLocks/>
            </p:cNvCxnSpPr>
            <p:nvPr/>
          </p:nvCxnSpPr>
          <p:spPr>
            <a:xfrm>
              <a:off x="8969404" y="5131582"/>
              <a:ext cx="972000" cy="0"/>
            </a:xfrm>
            <a:prstGeom prst="straightConnector1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连接符: 肘形 104">
              <a:extLst>
                <a:ext uri="{FF2B5EF4-FFF2-40B4-BE49-F238E27FC236}">
                  <a16:creationId xmlns:a16="http://schemas.microsoft.com/office/drawing/2014/main" id="{0CBC39F4-A93B-4234-B092-7D9E8AFDF345}"/>
                </a:ext>
              </a:extLst>
            </p:cNvPr>
            <p:cNvCxnSpPr>
              <a:cxnSpLocks/>
            </p:cNvCxnSpPr>
            <p:nvPr/>
          </p:nvCxnSpPr>
          <p:spPr>
            <a:xfrm>
              <a:off x="8421047" y="5517304"/>
              <a:ext cx="1080000" cy="648000"/>
            </a:xfrm>
            <a:prstGeom prst="bentConnector3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E05BEFC7-0185-41DB-92C5-A534741E9DBC}"/>
              </a:ext>
            </a:extLst>
          </p:cNvPr>
          <p:cNvGrpSpPr/>
          <p:nvPr/>
        </p:nvGrpSpPr>
        <p:grpSpPr>
          <a:xfrm>
            <a:off x="10956640" y="3572266"/>
            <a:ext cx="569439" cy="2593038"/>
            <a:chOff x="10956640" y="3572266"/>
            <a:chExt cx="569439" cy="2593038"/>
          </a:xfrm>
        </p:grpSpPr>
        <p:cxnSp>
          <p:nvCxnSpPr>
            <p:cNvPr id="78" name="连接符: 肘形 34">
              <a:extLst>
                <a:ext uri="{FF2B5EF4-FFF2-40B4-BE49-F238E27FC236}">
                  <a16:creationId xmlns:a16="http://schemas.microsoft.com/office/drawing/2014/main" id="{29E4B722-D3BA-4911-9D20-C6F6320271E4}"/>
                </a:ext>
              </a:extLst>
            </p:cNvPr>
            <p:cNvCxnSpPr>
              <a:cxnSpLocks/>
            </p:cNvCxnSpPr>
            <p:nvPr/>
          </p:nvCxnSpPr>
          <p:spPr>
            <a:xfrm>
              <a:off x="10956640" y="4483582"/>
              <a:ext cx="540000" cy="0"/>
            </a:xfrm>
            <a:prstGeom prst="straightConnector1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连接符: 肘形 34">
              <a:extLst>
                <a:ext uri="{FF2B5EF4-FFF2-40B4-BE49-F238E27FC236}">
                  <a16:creationId xmlns:a16="http://schemas.microsoft.com/office/drawing/2014/main" id="{EE154AFC-6212-49D1-9A9D-FE62FFF333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964494" y="6165304"/>
              <a:ext cx="540000" cy="0"/>
            </a:xfrm>
            <a:prstGeom prst="straightConnector1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文本框 114">
              <a:extLst>
                <a:ext uri="{FF2B5EF4-FFF2-40B4-BE49-F238E27FC236}">
                  <a16:creationId xmlns:a16="http://schemas.microsoft.com/office/drawing/2014/main" id="{938FEC2A-0D1E-48EF-A113-5A7F1A65A690}"/>
                </a:ext>
              </a:extLst>
            </p:cNvPr>
            <p:cNvSpPr txBox="1"/>
            <p:nvPr/>
          </p:nvSpPr>
          <p:spPr>
            <a:xfrm>
              <a:off x="11033636" y="3572266"/>
              <a:ext cx="49244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b="1" dirty="0">
                  <a:solidFill>
                    <a:schemeClr val="bg1">
                      <a:lumMod val="50000"/>
                    </a:schemeClr>
                  </a:solidFill>
                </a:rPr>
                <a:t>置</a:t>
              </a:r>
              <a:endParaRPr lang="en-US" altLang="zh-CN" b="1" dirty="0">
                <a:solidFill>
                  <a:schemeClr val="bg1">
                    <a:lumMod val="50000"/>
                  </a:schemeClr>
                </a:solidFill>
              </a:endParaRPr>
            </a:p>
            <a:p>
              <a:pPr algn="ctr"/>
              <a:r>
                <a:rPr lang="en-US" altLang="zh-CN" b="1" dirty="0">
                  <a:solidFill>
                    <a:schemeClr val="bg1">
                      <a:lumMod val="50000"/>
                    </a:schemeClr>
                  </a:solidFill>
                </a:rPr>
                <a:t>1</a:t>
              </a:r>
              <a:endParaRPr lang="zh-CN" altLang="en-US" b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C125456E-E31F-4EF2-8A71-3A9E2B53B1AE}"/>
              </a:ext>
            </a:extLst>
          </p:cNvPr>
          <p:cNvGrpSpPr/>
          <p:nvPr/>
        </p:nvGrpSpPr>
        <p:grpSpPr>
          <a:xfrm>
            <a:off x="4470270" y="5517304"/>
            <a:ext cx="3514488" cy="652210"/>
            <a:chOff x="4470270" y="5517304"/>
            <a:chExt cx="3514488" cy="652210"/>
          </a:xfrm>
        </p:grpSpPr>
        <p:cxnSp>
          <p:nvCxnSpPr>
            <p:cNvPr id="81" name="连接符: 肘形 80">
              <a:extLst>
                <a:ext uri="{FF2B5EF4-FFF2-40B4-BE49-F238E27FC236}">
                  <a16:creationId xmlns:a16="http://schemas.microsoft.com/office/drawing/2014/main" id="{88ED8333-5442-44F6-9735-6CE852EEB5A5}"/>
                </a:ext>
              </a:extLst>
            </p:cNvPr>
            <p:cNvCxnSpPr>
              <a:cxnSpLocks/>
            </p:cNvCxnSpPr>
            <p:nvPr/>
          </p:nvCxnSpPr>
          <p:spPr>
            <a:xfrm>
              <a:off x="4470270" y="5517304"/>
              <a:ext cx="1080000" cy="648000"/>
            </a:xfrm>
            <a:prstGeom prst="bentConnector3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连接符: 肘形 34">
              <a:extLst>
                <a:ext uri="{FF2B5EF4-FFF2-40B4-BE49-F238E27FC236}">
                  <a16:creationId xmlns:a16="http://schemas.microsoft.com/office/drawing/2014/main" id="{6445355B-493D-43A8-BF0F-5B401C376D0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64758" y="6165304"/>
              <a:ext cx="2520000" cy="0"/>
            </a:xfrm>
            <a:prstGeom prst="straightConnector1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连接符: 肘形 34">
              <a:extLst>
                <a:ext uri="{FF2B5EF4-FFF2-40B4-BE49-F238E27FC236}">
                  <a16:creationId xmlns:a16="http://schemas.microsoft.com/office/drawing/2014/main" id="{D6768638-05A2-44C5-8E0A-CE3B1F9CD0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1922" y="6169514"/>
              <a:ext cx="504000" cy="0"/>
            </a:xfrm>
            <a:prstGeom prst="straightConnector1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连接符: 肘形 34">
              <a:extLst>
                <a:ext uri="{FF2B5EF4-FFF2-40B4-BE49-F238E27FC236}">
                  <a16:creationId xmlns:a16="http://schemas.microsoft.com/office/drawing/2014/main" id="{F9DCD50B-4F16-42E7-9362-4C18641E266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50584" y="6165304"/>
              <a:ext cx="504000" cy="0"/>
            </a:xfrm>
            <a:prstGeom prst="straightConnector1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85107AEF-FCEF-4936-9A63-B8DC72D8B510}"/>
              </a:ext>
            </a:extLst>
          </p:cNvPr>
          <p:cNvGrpSpPr/>
          <p:nvPr/>
        </p:nvGrpSpPr>
        <p:grpSpPr>
          <a:xfrm>
            <a:off x="7430705" y="3573016"/>
            <a:ext cx="1535337" cy="2592288"/>
            <a:chOff x="7430705" y="3573016"/>
            <a:chExt cx="1535337" cy="2592288"/>
          </a:xfrm>
        </p:grpSpPr>
        <p:cxnSp>
          <p:nvCxnSpPr>
            <p:cNvPr id="76" name="连接符: 肘形 75">
              <a:extLst>
                <a:ext uri="{FF2B5EF4-FFF2-40B4-BE49-F238E27FC236}">
                  <a16:creationId xmlns:a16="http://schemas.microsoft.com/office/drawing/2014/main" id="{4ADF0617-AA49-4E08-96B2-D486BB5D24E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30705" y="5517304"/>
              <a:ext cx="1080000" cy="648000"/>
            </a:xfrm>
            <a:prstGeom prst="bentConnector3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" name="文本框 103">
              <a:extLst>
                <a:ext uri="{FF2B5EF4-FFF2-40B4-BE49-F238E27FC236}">
                  <a16:creationId xmlns:a16="http://schemas.microsoft.com/office/drawing/2014/main" id="{685B20DA-8188-48E4-B87B-3811F6119905}"/>
                </a:ext>
              </a:extLst>
            </p:cNvPr>
            <p:cNvSpPr txBox="1"/>
            <p:nvPr/>
          </p:nvSpPr>
          <p:spPr>
            <a:xfrm>
              <a:off x="8233263" y="3573016"/>
              <a:ext cx="49244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b="1" dirty="0">
                  <a:solidFill>
                    <a:schemeClr val="bg1">
                      <a:lumMod val="50000"/>
                    </a:schemeClr>
                  </a:solidFill>
                </a:rPr>
                <a:t>置</a:t>
              </a:r>
              <a:endParaRPr lang="en-US" altLang="zh-CN" b="1" dirty="0">
                <a:solidFill>
                  <a:schemeClr val="bg1">
                    <a:lumMod val="50000"/>
                  </a:schemeClr>
                </a:solidFill>
              </a:endParaRPr>
            </a:p>
            <a:p>
              <a:pPr algn="ctr"/>
              <a:r>
                <a:rPr lang="en-US" altLang="zh-CN" b="1" dirty="0">
                  <a:solidFill>
                    <a:schemeClr val="bg1">
                      <a:lumMod val="50000"/>
                    </a:schemeClr>
                  </a:solidFill>
                </a:rPr>
                <a:t>0</a:t>
              </a:r>
              <a:endParaRPr lang="zh-CN" altLang="en-US" b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cxnSp>
          <p:nvCxnSpPr>
            <p:cNvPr id="119" name="连接符: 肘形 34">
              <a:extLst>
                <a:ext uri="{FF2B5EF4-FFF2-40B4-BE49-F238E27FC236}">
                  <a16:creationId xmlns:a16="http://schemas.microsoft.com/office/drawing/2014/main" id="{85833F46-3379-45C7-A3A3-BB9FD1426CFC}"/>
                </a:ext>
              </a:extLst>
            </p:cNvPr>
            <p:cNvCxnSpPr>
              <a:cxnSpLocks/>
            </p:cNvCxnSpPr>
            <p:nvPr/>
          </p:nvCxnSpPr>
          <p:spPr>
            <a:xfrm>
              <a:off x="7975922" y="5131582"/>
              <a:ext cx="972000" cy="0"/>
            </a:xfrm>
            <a:prstGeom prst="straightConnector1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连接符: 肘形 34">
              <a:extLst>
                <a:ext uri="{FF2B5EF4-FFF2-40B4-BE49-F238E27FC236}">
                  <a16:creationId xmlns:a16="http://schemas.microsoft.com/office/drawing/2014/main" id="{12E56829-5A20-4514-9606-10F002D55E0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62042" y="5517304"/>
              <a:ext cx="504000" cy="0"/>
            </a:xfrm>
            <a:prstGeom prst="straightConnector1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灯片编号占位符 39">
            <a:extLst>
              <a:ext uri="{FF2B5EF4-FFF2-40B4-BE49-F238E27FC236}">
                <a16:creationId xmlns:a16="http://schemas.microsoft.com/office/drawing/2014/main" id="{FAC41DCE-3C87-4693-BF30-50EA5E03A5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8E7B1-3FC2-4821-B144-3AA6EF938D0A}" type="slidenum">
              <a:rPr lang="zh-CN" altLang="en-US" sz="1400" b="1" smtClean="0"/>
              <a:pPr/>
              <a:t>18</a:t>
            </a:fld>
            <a:r>
              <a:rPr lang="zh-CN" altLang="en-US"/>
              <a:t> </a:t>
            </a:r>
            <a:r>
              <a:rPr lang="en-US" altLang="zh-CN"/>
              <a:t>/ 52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82540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2">
                <a:extLst>
                  <a:ext uri="{FF2B5EF4-FFF2-40B4-BE49-F238E27FC236}">
                    <a16:creationId xmlns:a16="http://schemas.microsoft.com/office/drawing/2014/main" id="{AFB424CB-DAEC-4D25-AC50-AF641CB1A380}"/>
                  </a:ext>
                </a:extLst>
              </p:cNvPr>
              <p:cNvSpPr>
                <a:spLocks noGrp="1" noChangeArrowheads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TW" sz="3600" b="1" i="1" spc="600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TW" sz="3600" b="1" i="1" spc="600" dirty="0">
                            <a:latin typeface="Cambria Math"/>
                          </a:rPr>
                          <m:t>𝑺</m:t>
                        </m:r>
                      </m:e>
                    </m:acc>
                    <m:acc>
                      <m:accPr>
                        <m:chr m:val="̅"/>
                        <m:ctrlPr>
                          <a:rPr lang="en-US" altLang="zh-TW" sz="3600" b="1" i="1" spc="600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TW" sz="3600" b="1" i="1" spc="600" dirty="0" smtClean="0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</m:acc>
                  </m:oMath>
                </a14:m>
                <a:r>
                  <a:rPr lang="zh-CN" altLang="en-US" dirty="0">
                    <a:solidFill>
                      <a:prstClr val="black"/>
                    </a:solidFill>
                    <a:latin typeface="Calibri"/>
                    <a:ea typeface="等线" panose="02010600030101010101" pitchFamily="2" charset="-122"/>
                  </a:rPr>
                  <a:t> 锁存器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34" name="Rectangle 2">
                <a:extLst>
                  <a:ext uri="{FF2B5EF4-FFF2-40B4-BE49-F238E27FC236}">
                    <a16:creationId xmlns:a16="http://schemas.microsoft.com/office/drawing/2014/main" id="{AFB424CB-DAEC-4D25-AC50-AF641CB1A38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t="-4730" b="-141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图片 8">
            <a:extLst>
              <a:ext uri="{FF2B5EF4-FFF2-40B4-BE49-F238E27FC236}">
                <a16:creationId xmlns:a16="http://schemas.microsoft.com/office/drawing/2014/main" id="{FF61752F-E9F6-4CB9-9449-73911A196D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419" y="2852936"/>
            <a:ext cx="3473356" cy="2140272"/>
          </a:xfrm>
          <a:prstGeom prst="rect">
            <a:avLst/>
          </a:prstGeom>
        </p:spPr>
      </p:pic>
      <p:grpSp>
        <p:nvGrpSpPr>
          <p:cNvPr id="7" name="组合 6">
            <a:extLst>
              <a:ext uri="{FF2B5EF4-FFF2-40B4-BE49-F238E27FC236}">
                <a16:creationId xmlns:a16="http://schemas.microsoft.com/office/drawing/2014/main" id="{11C65505-903D-49B6-856E-00430CD5B649}"/>
              </a:ext>
            </a:extLst>
          </p:cNvPr>
          <p:cNvGrpSpPr/>
          <p:nvPr/>
        </p:nvGrpSpPr>
        <p:grpSpPr>
          <a:xfrm>
            <a:off x="5303912" y="1196752"/>
            <a:ext cx="2687750" cy="2252107"/>
            <a:chOff x="5303912" y="1196752"/>
            <a:chExt cx="2687750" cy="2252107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66B48EFE-6666-4C61-BBDD-281B686046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03912" y="1792675"/>
              <a:ext cx="2687750" cy="1656184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文本框 12">
                  <a:extLst>
                    <a:ext uri="{FF2B5EF4-FFF2-40B4-BE49-F238E27FC236}">
                      <a16:creationId xmlns:a16="http://schemas.microsoft.com/office/drawing/2014/main" id="{780B431B-F78F-4C33-8DA3-721360151BDC}"/>
                    </a:ext>
                  </a:extLst>
                </p:cNvPr>
                <p:cNvSpPr txBox="1"/>
                <p:nvPr/>
              </p:nvSpPr>
              <p:spPr>
                <a:xfrm>
                  <a:off x="5663952" y="1196752"/>
                  <a:ext cx="2092881" cy="46243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altLang="zh-TW" i="1" spc="600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b="0" i="1" spc="600" dirty="0">
                                <a:latin typeface="Cambria Math"/>
                              </a:rPr>
                              <m:t>𝑆</m:t>
                            </m:r>
                          </m:e>
                        </m:acc>
                        <m:r>
                          <a:rPr lang="zh-CN" altLang="en-US" sz="2200" i="1" dirty="0" smtClean="0">
                            <a:latin typeface="Cambria Math" panose="02040503050406030204" pitchFamily="18" charset="0"/>
                          </a:rPr>
                          <m:t>有效</m:t>
                        </m:r>
                        <m:r>
                          <a:rPr lang="zh-CN" altLang="en-US" sz="2200" i="1" dirty="0">
                            <a:latin typeface="Cambria Math" panose="02040503050406030204" pitchFamily="18" charset="0"/>
                          </a:rPr>
                          <m:t>，</m:t>
                        </m:r>
                        <m:r>
                          <a:rPr lang="en-US" altLang="zh-CN" sz="2200" i="1" dirty="0" smtClean="0">
                            <a:latin typeface="Cambria Math" panose="02040503050406030204" pitchFamily="18" charset="0"/>
                          </a:rPr>
                          <m:t>𝑄</m:t>
                        </m:r>
                        <m:r>
                          <a:rPr lang="en-US" altLang="zh-CN" sz="2200" i="1" dirty="0" smtClean="0">
                            <a:latin typeface="Cambria Math" panose="02040503050406030204" pitchFamily="18" charset="0"/>
                          </a:rPr>
                          <m:t>=1</m:t>
                        </m:r>
                      </m:oMath>
                    </m:oMathPara>
                  </a14:m>
                  <a:endParaRPr lang="zh-CN" altLang="en-US" sz="2200" dirty="0"/>
                </a:p>
              </p:txBody>
            </p:sp>
          </mc:Choice>
          <mc:Fallback xmlns="">
            <p:sp>
              <p:nvSpPr>
                <p:cNvPr id="13" name="文本框 12">
                  <a:extLst>
                    <a:ext uri="{FF2B5EF4-FFF2-40B4-BE49-F238E27FC236}">
                      <a16:creationId xmlns:a16="http://schemas.microsoft.com/office/drawing/2014/main" id="{780B431B-F78F-4C33-8DA3-721360151B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63952" y="1196752"/>
                  <a:ext cx="2092881" cy="462434"/>
                </a:xfrm>
                <a:prstGeom prst="rect">
                  <a:avLst/>
                </a:prstGeom>
                <a:blipFill>
                  <a:blip r:embed="rId5"/>
                  <a:stretch>
                    <a:fillRect b="-1315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108FF2F5-EF79-4989-9897-DA091397045B}"/>
              </a:ext>
            </a:extLst>
          </p:cNvPr>
          <p:cNvGrpSpPr/>
          <p:nvPr/>
        </p:nvGrpSpPr>
        <p:grpSpPr>
          <a:xfrm>
            <a:off x="9070488" y="1252062"/>
            <a:ext cx="2687750" cy="2119288"/>
            <a:chOff x="9070488" y="1252062"/>
            <a:chExt cx="2687750" cy="211928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文本框 26">
                  <a:extLst>
                    <a:ext uri="{FF2B5EF4-FFF2-40B4-BE49-F238E27FC236}">
                      <a16:creationId xmlns:a16="http://schemas.microsoft.com/office/drawing/2014/main" id="{875F4BBA-417A-4BE1-888D-989CE9336BA2}"/>
                    </a:ext>
                  </a:extLst>
                </p:cNvPr>
                <p:cNvSpPr txBox="1"/>
                <p:nvPr/>
              </p:nvSpPr>
              <p:spPr>
                <a:xfrm>
                  <a:off x="9336360" y="1252062"/>
                  <a:ext cx="2152256" cy="43088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altLang="zh-TW" sz="2000" i="1" spc="600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sz="2000" b="0" i="1" spc="600" dirty="0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acc>
                        <m:r>
                          <a:rPr lang="zh-CN" altLang="en-US" sz="2200" i="1" dirty="0" smtClean="0">
                            <a:latin typeface="Cambria Math" panose="02040503050406030204" pitchFamily="18" charset="0"/>
                          </a:rPr>
                          <m:t>有效</m:t>
                        </m:r>
                        <m:r>
                          <a:rPr lang="zh-CN" altLang="en-US" sz="2200" i="1" dirty="0">
                            <a:latin typeface="Cambria Math" panose="02040503050406030204" pitchFamily="18" charset="0"/>
                          </a:rPr>
                          <m:t>，</m:t>
                        </m:r>
                        <m:r>
                          <a:rPr lang="en-US" altLang="zh-CN" sz="2200" i="1" dirty="0" smtClean="0">
                            <a:latin typeface="Cambria Math" panose="02040503050406030204" pitchFamily="18" charset="0"/>
                          </a:rPr>
                          <m:t>𝑄</m:t>
                        </m:r>
                        <m:r>
                          <a:rPr lang="en-US" altLang="zh-CN" sz="2200" i="1" dirty="0" smtClean="0"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zh-CN" altLang="en-US" sz="2200" dirty="0"/>
                </a:p>
              </p:txBody>
            </p:sp>
          </mc:Choice>
          <mc:Fallback xmlns="">
            <p:sp>
              <p:nvSpPr>
                <p:cNvPr id="27" name="文本框 26">
                  <a:extLst>
                    <a:ext uri="{FF2B5EF4-FFF2-40B4-BE49-F238E27FC236}">
                      <a16:creationId xmlns:a16="http://schemas.microsoft.com/office/drawing/2014/main" id="{875F4BBA-417A-4BE1-888D-989CE9336BA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36360" y="1252062"/>
                  <a:ext cx="2152256" cy="430887"/>
                </a:xfrm>
                <a:prstGeom prst="rect">
                  <a:avLst/>
                </a:prstGeom>
                <a:blipFill>
                  <a:blip r:embed="rId6"/>
                  <a:stretch>
                    <a:fillRect b="-1690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E4D78BB9-B737-4B17-A2DE-7C4F0208DDA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070488" y="1715166"/>
              <a:ext cx="2687750" cy="1656184"/>
            </a:xfrm>
            <a:prstGeom prst="rect">
              <a:avLst/>
            </a:prstGeom>
          </p:spPr>
        </p:pic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270AB95F-CFCA-4020-8548-2DAE6F2F1E75}"/>
              </a:ext>
            </a:extLst>
          </p:cNvPr>
          <p:cNvGrpSpPr/>
          <p:nvPr/>
        </p:nvGrpSpPr>
        <p:grpSpPr>
          <a:xfrm>
            <a:off x="5303912" y="4084962"/>
            <a:ext cx="6454326" cy="2255637"/>
            <a:chOff x="5303912" y="4084962"/>
            <a:chExt cx="6454326" cy="225563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文本框 32">
                  <a:extLst>
                    <a:ext uri="{FF2B5EF4-FFF2-40B4-BE49-F238E27FC236}">
                      <a16:creationId xmlns:a16="http://schemas.microsoft.com/office/drawing/2014/main" id="{B8D71CF3-9EF9-4CCA-A41F-526B7FE4BD82}"/>
                    </a:ext>
                  </a:extLst>
                </p:cNvPr>
                <p:cNvSpPr txBox="1"/>
                <p:nvPr/>
              </p:nvSpPr>
              <p:spPr>
                <a:xfrm>
                  <a:off x="7733244" y="4084962"/>
                  <a:ext cx="1754711" cy="43088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altLang="zh-TW" sz="2000" i="1" spc="600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sz="2000" i="1" spc="600" dirty="0">
                                <a:latin typeface="Cambria Math"/>
                              </a:rPr>
                              <m:t>𝑆</m:t>
                            </m:r>
                          </m:e>
                        </m:acc>
                        <m:r>
                          <a:rPr lang="en-US" altLang="zh-CN" sz="2200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̅"/>
                            <m:ctrlPr>
                              <a:rPr lang="en-US" altLang="zh-TW" sz="2000" i="1" spc="600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sz="2000" b="0" i="1" spc="600" dirty="0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acc>
                        <m:r>
                          <a:rPr lang="zh-CN" altLang="en-US" sz="2200" i="1" dirty="0">
                            <a:latin typeface="Cambria Math" panose="02040503050406030204" pitchFamily="18" charset="0"/>
                          </a:rPr>
                          <m:t>均</m:t>
                        </m:r>
                        <m:r>
                          <a:rPr lang="zh-CN" altLang="en-US" sz="2200" i="1" dirty="0" smtClean="0">
                            <a:latin typeface="Cambria Math" panose="02040503050406030204" pitchFamily="18" charset="0"/>
                          </a:rPr>
                          <m:t>无效</m:t>
                        </m:r>
                      </m:oMath>
                    </m:oMathPara>
                  </a14:m>
                  <a:endParaRPr lang="zh-CN" altLang="en-US" sz="2200" dirty="0"/>
                </a:p>
              </p:txBody>
            </p:sp>
          </mc:Choice>
          <mc:Fallback xmlns="">
            <p:sp>
              <p:nvSpPr>
                <p:cNvPr id="33" name="文本框 32">
                  <a:extLst>
                    <a:ext uri="{FF2B5EF4-FFF2-40B4-BE49-F238E27FC236}">
                      <a16:creationId xmlns:a16="http://schemas.microsoft.com/office/drawing/2014/main" id="{B8D71CF3-9EF9-4CCA-A41F-526B7FE4BD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33244" y="4084962"/>
                  <a:ext cx="1754711" cy="430887"/>
                </a:xfrm>
                <a:prstGeom prst="rect">
                  <a:avLst/>
                </a:prstGeom>
                <a:blipFill>
                  <a:blip r:embed="rId8"/>
                  <a:stretch>
                    <a:fillRect b="-1126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41" name="图片 40">
              <a:extLst>
                <a:ext uri="{FF2B5EF4-FFF2-40B4-BE49-F238E27FC236}">
                  <a16:creationId xmlns:a16="http://schemas.microsoft.com/office/drawing/2014/main" id="{91BB9E11-01EB-416E-99C3-CD217B707E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03912" y="4684415"/>
              <a:ext cx="2687750" cy="1656184"/>
            </a:xfrm>
            <a:prstGeom prst="rect">
              <a:avLst/>
            </a:prstGeom>
          </p:spPr>
        </p:pic>
        <p:pic>
          <p:nvPicPr>
            <p:cNvPr id="42" name="图片 41">
              <a:extLst>
                <a:ext uri="{FF2B5EF4-FFF2-40B4-BE49-F238E27FC236}">
                  <a16:creationId xmlns:a16="http://schemas.microsoft.com/office/drawing/2014/main" id="{F9B38A0B-3458-44D5-8A76-B8F4C5A4C6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070488" y="4684415"/>
              <a:ext cx="2687750" cy="1656184"/>
            </a:xfrm>
            <a:prstGeom prst="rect">
              <a:avLst/>
            </a:prstGeom>
          </p:spPr>
        </p:pic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72B5D9E3-061E-4BAA-B3CC-BF812362D505}"/>
                </a:ext>
              </a:extLst>
            </p:cNvPr>
            <p:cNvSpPr txBox="1"/>
            <p:nvPr/>
          </p:nvSpPr>
          <p:spPr>
            <a:xfrm>
              <a:off x="7937220" y="5115106"/>
              <a:ext cx="1232382" cy="794802"/>
            </a:xfrm>
            <a:prstGeom prst="leftRightArrow">
              <a:avLst>
                <a:gd name="adj1" fmla="val 50000"/>
                <a:gd name="adj2" fmla="val 30464"/>
              </a:avLst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/>
                  <a:ea typeface="等线" panose="02010600030101010101" pitchFamily="2" charset="-122"/>
                  <a:cs typeface="+mn-cs"/>
                </a:rPr>
                <a:t>保持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文本框 43">
                  <a:extLst>
                    <a:ext uri="{FF2B5EF4-FFF2-40B4-BE49-F238E27FC236}">
                      <a16:creationId xmlns:a16="http://schemas.microsoft.com/office/drawing/2014/main" id="{8DFC89C4-EA5B-48D2-8391-09095996FE91}"/>
                    </a:ext>
                  </a:extLst>
                </p:cNvPr>
                <p:cNvSpPr txBox="1"/>
                <p:nvPr/>
              </p:nvSpPr>
              <p:spPr>
                <a:xfrm>
                  <a:off x="7323375" y="4613568"/>
                  <a:ext cx="436338" cy="43088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200" b="1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oMath>
                    </m:oMathPara>
                  </a14:m>
                  <a:endParaRPr lang="zh-CN" altLang="en-US" sz="2200" b="1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44" name="文本框 43">
                  <a:extLst>
                    <a:ext uri="{FF2B5EF4-FFF2-40B4-BE49-F238E27FC236}">
                      <a16:creationId xmlns:a16="http://schemas.microsoft.com/office/drawing/2014/main" id="{8DFC89C4-EA5B-48D2-8391-09095996FE9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23375" y="4613568"/>
                  <a:ext cx="436338" cy="430887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文本框 44">
                  <a:extLst>
                    <a:ext uri="{FF2B5EF4-FFF2-40B4-BE49-F238E27FC236}">
                      <a16:creationId xmlns:a16="http://schemas.microsoft.com/office/drawing/2014/main" id="{EFEDA559-3A3A-4D85-BF62-C5F6EBEDBBCD}"/>
                    </a:ext>
                  </a:extLst>
                </p:cNvPr>
                <p:cNvSpPr txBox="1"/>
                <p:nvPr/>
              </p:nvSpPr>
              <p:spPr>
                <a:xfrm>
                  <a:off x="7318282" y="5621099"/>
                  <a:ext cx="436338" cy="43088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200" b="1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oMath>
                    </m:oMathPara>
                  </a14:m>
                  <a:endParaRPr lang="zh-CN" altLang="en-US" sz="2200" b="1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45" name="文本框 44">
                  <a:extLst>
                    <a:ext uri="{FF2B5EF4-FFF2-40B4-BE49-F238E27FC236}">
                      <a16:creationId xmlns:a16="http://schemas.microsoft.com/office/drawing/2014/main" id="{EFEDA559-3A3A-4D85-BF62-C5F6EBEDBB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18282" y="5621099"/>
                  <a:ext cx="436338" cy="430887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文本框 45">
                  <a:extLst>
                    <a:ext uri="{FF2B5EF4-FFF2-40B4-BE49-F238E27FC236}">
                      <a16:creationId xmlns:a16="http://schemas.microsoft.com/office/drawing/2014/main" id="{7F4EE148-072F-4F7B-8511-BFF05875607E}"/>
                    </a:ext>
                  </a:extLst>
                </p:cNvPr>
                <p:cNvSpPr txBox="1"/>
                <p:nvPr/>
              </p:nvSpPr>
              <p:spPr>
                <a:xfrm>
                  <a:off x="11074167" y="4613568"/>
                  <a:ext cx="436338" cy="43088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200" b="1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oMath>
                    </m:oMathPara>
                  </a14:m>
                  <a:endParaRPr lang="zh-CN" altLang="en-US" sz="2200" b="1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46" name="文本框 45">
                  <a:extLst>
                    <a:ext uri="{FF2B5EF4-FFF2-40B4-BE49-F238E27FC236}">
                      <a16:creationId xmlns:a16="http://schemas.microsoft.com/office/drawing/2014/main" id="{7F4EE148-072F-4F7B-8511-BFF05875607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74167" y="4613568"/>
                  <a:ext cx="436338" cy="430887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文本框 46">
                  <a:extLst>
                    <a:ext uri="{FF2B5EF4-FFF2-40B4-BE49-F238E27FC236}">
                      <a16:creationId xmlns:a16="http://schemas.microsoft.com/office/drawing/2014/main" id="{8CA99817-C41D-4A93-884B-8DC69B1BCB0A}"/>
                    </a:ext>
                  </a:extLst>
                </p:cNvPr>
                <p:cNvSpPr txBox="1"/>
                <p:nvPr/>
              </p:nvSpPr>
              <p:spPr>
                <a:xfrm>
                  <a:off x="11069074" y="5621099"/>
                  <a:ext cx="436338" cy="43088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200" b="1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oMath>
                    </m:oMathPara>
                  </a14:m>
                  <a:endParaRPr lang="zh-CN" altLang="en-US" sz="2200" b="1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47" name="文本框 46">
                  <a:extLst>
                    <a:ext uri="{FF2B5EF4-FFF2-40B4-BE49-F238E27FC236}">
                      <a16:creationId xmlns:a16="http://schemas.microsoft.com/office/drawing/2014/main" id="{8CA99817-C41D-4A93-884B-8DC69B1BCB0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69074" y="5621099"/>
                  <a:ext cx="436338" cy="430887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F1D3D86-628B-4DDE-AFE2-7C0E051D3F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8E7B1-3FC2-4821-B144-3AA6EF938D0A}" type="slidenum">
              <a:rPr lang="zh-CN" altLang="en-US" sz="1400" b="1" smtClean="0"/>
              <a:pPr/>
              <a:t>19</a:t>
            </a:fld>
            <a:r>
              <a:rPr lang="zh-CN" altLang="en-US"/>
              <a:t> </a:t>
            </a:r>
            <a:r>
              <a:rPr lang="en-US" altLang="zh-CN"/>
              <a:t>/ 52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31070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>
            <a:extLst>
              <a:ext uri="{FF2B5EF4-FFF2-40B4-BE49-F238E27FC236}">
                <a16:creationId xmlns:a16="http://schemas.microsoft.com/office/drawing/2014/main" id="{FFC944C2-649C-4053-AFB3-78097500FCA9}"/>
              </a:ext>
            </a:extLst>
          </p:cNvPr>
          <p:cNvGrpSpPr/>
          <p:nvPr/>
        </p:nvGrpSpPr>
        <p:grpSpPr>
          <a:xfrm>
            <a:off x="442156" y="3419635"/>
            <a:ext cx="11721425" cy="3125457"/>
            <a:chOff x="442156" y="3419635"/>
            <a:chExt cx="11721425" cy="3125457"/>
          </a:xfrm>
          <a:solidFill>
            <a:srgbClr val="FFFFCC"/>
          </a:solidFill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AFF402B2-7586-4087-9268-11C762713E0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303912" y="3634025"/>
              <a:ext cx="6859669" cy="2911067"/>
            </a:xfrm>
            <a:prstGeom prst="rect">
              <a:avLst/>
            </a:prstGeom>
            <a:grpFill/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4D01E6D7-33AC-4A94-BD91-57BC4AB3233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42156" y="3419635"/>
              <a:ext cx="4343400" cy="3114489"/>
            </a:xfrm>
            <a:prstGeom prst="rect">
              <a:avLst/>
            </a:prstGeom>
            <a:grpFill/>
          </p:spPr>
        </p:pic>
      </p:grpSp>
      <p:sp>
        <p:nvSpPr>
          <p:cNvPr id="3" name="标题 2">
            <a:extLst>
              <a:ext uri="{FF2B5EF4-FFF2-40B4-BE49-F238E27FC236}">
                <a16:creationId xmlns:a16="http://schemas.microsoft.com/office/drawing/2014/main" id="{9C220754-DB85-43FD-95AB-FA8DE4136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为什么需要</a:t>
            </a:r>
            <a:r>
              <a:rPr lang="zh-CN" altLang="en-US" b="1" dirty="0">
                <a:solidFill>
                  <a:srgbClr val="FF0000"/>
                </a:solidFill>
              </a:rPr>
              <a:t>存储</a:t>
            </a:r>
            <a:r>
              <a:rPr lang="zh-CN" altLang="en-US" dirty="0"/>
              <a:t>元件？</a:t>
            </a:r>
          </a:p>
        </p:txBody>
      </p:sp>
      <p:pic>
        <p:nvPicPr>
          <p:cNvPr id="4" name="4a24d327002853f5d79b8a3c7735abe9">
            <a:hlinkClick r:id="" action="ppaction://media"/>
            <a:extLst>
              <a:ext uri="{FF2B5EF4-FFF2-40B4-BE49-F238E27FC236}">
                <a16:creationId xmlns:a16="http://schemas.microsoft.com/office/drawing/2014/main" id="{2F4417A2-6DC6-44DF-832B-5014E156014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7"/>
          <a:srcRect l="46200" t="4321" r="13901" b="31892"/>
          <a:stretch/>
        </p:blipFill>
        <p:spPr>
          <a:xfrm rot="5400000">
            <a:off x="7580459" y="-595703"/>
            <a:ext cx="1964205" cy="5582477"/>
          </a:xfrm>
          <a:prstGeom prst="rect">
            <a:avLst/>
          </a:prstGeom>
        </p:spPr>
      </p:pic>
      <p:cxnSp>
        <p:nvCxnSpPr>
          <p:cNvPr id="6" name="连接符: 曲线 5">
            <a:extLst>
              <a:ext uri="{FF2B5EF4-FFF2-40B4-BE49-F238E27FC236}">
                <a16:creationId xmlns:a16="http://schemas.microsoft.com/office/drawing/2014/main" id="{7B9870B0-7E81-4C4D-96B6-64399E0A7430}"/>
              </a:ext>
            </a:extLst>
          </p:cNvPr>
          <p:cNvCxnSpPr>
            <a:cxnSpLocks/>
          </p:cNvCxnSpPr>
          <p:nvPr/>
        </p:nvCxnSpPr>
        <p:spPr>
          <a:xfrm flipH="1" flipV="1">
            <a:off x="10884656" y="2348880"/>
            <a:ext cx="1116000" cy="2412000"/>
          </a:xfrm>
          <a:prstGeom prst="curvedConnector3">
            <a:avLst>
              <a:gd name="adj1" fmla="val -8544"/>
            </a:avLst>
          </a:prstGeom>
          <a:ln w="190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45CA2266-D5D2-4707-A156-3771ED66F940}"/>
              </a:ext>
            </a:extLst>
          </p:cNvPr>
          <p:cNvGrpSpPr/>
          <p:nvPr/>
        </p:nvGrpSpPr>
        <p:grpSpPr>
          <a:xfrm>
            <a:off x="992135" y="1628800"/>
            <a:ext cx="3855341" cy="895350"/>
            <a:chOff x="992135" y="1628800"/>
            <a:chExt cx="3855341" cy="895350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3A1E43DD-3BA4-4BBB-9AFE-270EF0A64B0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92135" y="1628800"/>
              <a:ext cx="2266950" cy="895350"/>
            </a:xfrm>
            <a:prstGeom prst="rect">
              <a:avLst/>
            </a:prstGeom>
          </p:spPr>
        </p:pic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71F2C53E-C08B-444D-AAF5-46EFFC00BCB9}"/>
                </a:ext>
              </a:extLst>
            </p:cNvPr>
            <p:cNvSpPr txBox="1"/>
            <p:nvPr/>
          </p:nvSpPr>
          <p:spPr>
            <a:xfrm>
              <a:off x="3431704" y="1845642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solidFill>
                    <a:srgbClr val="FF0000"/>
                  </a:solidFill>
                </a:rPr>
                <a:t>多驱动！</a:t>
              </a:r>
            </a:p>
          </p:txBody>
        </p:sp>
      </p:grp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B547ADF-FF88-4865-870D-3EBA16D9E0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8E7B1-3FC2-4821-B144-3AA6EF938D0A}" type="slidenum">
              <a:rPr lang="zh-CN" altLang="en-US" sz="1400" b="1" smtClean="0"/>
              <a:pPr/>
              <a:t>2</a:t>
            </a:fld>
            <a:r>
              <a:rPr lang="zh-CN" altLang="en-US"/>
              <a:t> </a:t>
            </a:r>
            <a:r>
              <a:rPr lang="en-US" altLang="zh-CN"/>
              <a:t>/ 52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39675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98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 mute="1">
                <p:cTn id="21" repeatCount="indefinite" fill="remove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标题 1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TW" sz="4000" b="1" i="1" spc="600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TW" sz="4000" b="1" i="1" spc="600" dirty="0">
                            <a:latin typeface="Cambria Math"/>
                          </a:rPr>
                          <m:t>𝑺</m:t>
                        </m:r>
                      </m:e>
                    </m:acc>
                    <m:acc>
                      <m:accPr>
                        <m:chr m:val="̅"/>
                        <m:ctrlPr>
                          <a:rPr lang="en-US" altLang="zh-TW" sz="4000" b="1" i="1" spc="600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TW" sz="4000" b="1" i="1" spc="600" dirty="0" smtClean="0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</m:acc>
                  </m:oMath>
                </a14:m>
                <a:r>
                  <a:rPr lang="zh-CN" altLang="en-US" dirty="0">
                    <a:solidFill>
                      <a:prstClr val="black"/>
                    </a:solidFill>
                    <a:latin typeface="Calibri"/>
                    <a:ea typeface="等线" panose="02010600030101010101" pitchFamily="2" charset="-122"/>
                  </a:rPr>
                  <a:t> 锁存器</a:t>
                </a:r>
                <a:endParaRPr lang="zh-CN" altLang="en-US" sz="4000" b="1" dirty="0"/>
              </a:p>
            </p:txBody>
          </p:sp>
        </mc:Choice>
        <mc:Fallback xmlns="">
          <p:sp>
            <p:nvSpPr>
              <p:cNvPr id="10" name="标题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t="-4054" b="-148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框 6"/>
          <p:cNvSpPr txBox="1"/>
          <p:nvPr/>
        </p:nvSpPr>
        <p:spPr>
          <a:xfrm>
            <a:off x="2293238" y="3592697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/>
              <a:t>功能表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表格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96574362"/>
                  </p:ext>
                </p:extLst>
              </p:nvPr>
            </p:nvGraphicFramePr>
            <p:xfrm>
              <a:off x="623392" y="4062179"/>
              <a:ext cx="4215309" cy="2535172"/>
            </p:xfrm>
            <a:graphic>
              <a:graphicData uri="http://schemas.openxmlformats.org/drawingml/2006/table">
                <a:tbl>
                  <a:tblPr firstRow="1" bandRow="1">
                    <a:tableStyleId>{5FD0F851-EC5A-4D38-B0AD-8093EC10F338}</a:tableStyleId>
                  </a:tblPr>
                  <a:tblGrid>
                    <a:gridCol w="1405103">
                      <a:extLst>
                        <a:ext uri="{9D8B030D-6E8A-4147-A177-3AD203B41FA5}">
                          <a16:colId xmlns:a16="http://schemas.microsoft.com/office/drawing/2014/main" val="3266605460"/>
                        </a:ext>
                      </a:extLst>
                    </a:gridCol>
                    <a:gridCol w="1845694">
                      <a:extLst>
                        <a:ext uri="{9D8B030D-6E8A-4147-A177-3AD203B41FA5}">
                          <a16:colId xmlns:a16="http://schemas.microsoft.com/office/drawing/2014/main" val="3752913309"/>
                        </a:ext>
                      </a:extLst>
                    </a:gridCol>
                    <a:gridCol w="964512">
                      <a:extLst>
                        <a:ext uri="{9D8B030D-6E8A-4147-A177-3AD203B41FA5}">
                          <a16:colId xmlns:a16="http://schemas.microsoft.com/office/drawing/2014/main" val="1411117123"/>
                        </a:ext>
                      </a:extLst>
                    </a:gridCol>
                  </a:tblGrid>
                  <a:tr h="858109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30000"/>
                            </a:lnSpc>
                          </a:pPr>
                          <a:r>
                            <a:rPr lang="zh-CN" altLang="en-US" b="0" dirty="0"/>
                            <a:t>输    入</a:t>
                          </a:r>
                          <a:endParaRPr lang="en-US" altLang="zh-CN" b="0" dirty="0"/>
                        </a:p>
                        <a:p>
                          <a:pPr algn="ctr">
                            <a:lnSpc>
                              <a:spcPct val="130000"/>
                            </a:lnSpc>
                          </a:pPr>
                          <a14:m>
                            <m:oMath xmlns:m="http://schemas.openxmlformats.org/officeDocument/2006/math">
                              <m:acc>
                                <m:accPr>
                                  <m:chr m:val="̅"/>
                                  <m:ctrlPr>
                                    <a:rPr lang="zh-CN" altLang="en-US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000" b="1" smtClean="0">
                                      <a:latin typeface="Cambria Math" panose="02040503050406030204" pitchFamily="18" charset="0"/>
                                    </a:rPr>
                                    <m:t>𝑺</m:t>
                                  </m:r>
                                </m:e>
                              </m:acc>
                            </m:oMath>
                          </a14:m>
                          <a:r>
                            <a:rPr lang="zh-CN" altLang="en-US" dirty="0"/>
                            <a:t>      </a:t>
                          </a:r>
                          <a14:m>
                            <m:oMath xmlns:m="http://schemas.openxmlformats.org/officeDocument/2006/math">
                              <m:acc>
                                <m:accPr>
                                  <m:chr m:val="̅"/>
                                  <m:ctrlPr>
                                    <a:rPr lang="zh-CN" altLang="en-US" sz="1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1800" b="1" smtClean="0">
                                      <a:latin typeface="Cambria Math" panose="02040503050406030204" pitchFamily="18" charset="0"/>
                                    </a:rPr>
                                    <m:t>𝑹</m:t>
                                  </m:r>
                                </m:e>
                              </m:acc>
                            </m:oMath>
                          </a14:m>
                          <a:endParaRPr lang="zh-CN" altLang="en-US" dirty="0"/>
                        </a:p>
                      </a:txBody>
                      <a:tcPr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30000"/>
                            </a:lnSpc>
                          </a:pPr>
                          <a:r>
                            <a:rPr lang="zh-CN" altLang="en-US" b="0" dirty="0"/>
                            <a:t>输     出</a:t>
                          </a:r>
                          <a:endParaRPr lang="en-US" altLang="zh-CN" b="0" dirty="0"/>
                        </a:p>
                        <a:p>
                          <a:pPr algn="ctr">
                            <a:lnSpc>
                              <a:spcPct val="130000"/>
                            </a:lnSpc>
                          </a:pP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zh-CN" sz="20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000" b="1" i="1" smtClean="0">
                                      <a:latin typeface="Cambria Math" panose="02040503050406030204" pitchFamily="18" charset="0"/>
                                    </a:rPr>
                                    <m:t>𝑸</m:t>
                                  </m:r>
                                </m:e>
                                <m:sup>
                                  <m:r>
                                    <a:rPr lang="en-US" altLang="zh-CN" sz="2000" b="1" i="1" smtClean="0"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  <m:r>
                                    <a:rPr lang="en-US" altLang="zh-CN" sz="2000" b="1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zh-CN" sz="2000" b="1" i="1" smtClean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altLang="zh-CN" sz="2000" b="1" i="1" dirty="0"/>
                            <a:t>   </a:t>
                          </a:r>
                          <a:r>
                            <a:rPr lang="en-US" altLang="zh-CN" sz="2000" b="1" i="1" baseline="0" dirty="0"/>
                            <a:t>  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zh-CN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altLang="zh-CN" sz="20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2000" smtClean="0">
                                          <a:latin typeface="Cambria Math" panose="02040503050406030204" pitchFamily="18" charset="0"/>
                                        </a:rPr>
                                        <m:t>𝑄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altLang="zh-CN" sz="2000" b="0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altLang="zh-CN" sz="2000" b="0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p>
                              </m:sSup>
                            </m:oMath>
                          </a14:m>
                          <a:endParaRPr lang="zh-CN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b="0" dirty="0"/>
                            <a:t>说明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4019668442"/>
                      </a:ext>
                    </a:extLst>
                  </a:tr>
                  <a:tr h="41908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</a:rPr>
                            <a:t>0      0</a:t>
                          </a:r>
                          <a:endParaRPr lang="zh-CN" altLang="en-US" sz="2000" dirty="0">
                            <a:solidFill>
                              <a:schemeClr val="bg1">
                                <a:lumMod val="65000"/>
                              </a:schemeClr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342900" indent="-342900" algn="ctr">
                            <a:buAutoNum type="arabicPlain"/>
                          </a:pPr>
                          <a:r>
                            <a:rPr lang="en-US" altLang="zh-CN" sz="200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</a:rPr>
                            <a:t>      1</a:t>
                          </a:r>
                          <a:endParaRPr lang="zh-CN" altLang="en-US" sz="2000" dirty="0">
                            <a:solidFill>
                              <a:schemeClr val="bg1">
                                <a:lumMod val="65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00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</a:rPr>
                            <a:t>禁止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2762698118"/>
                      </a:ext>
                    </a:extLst>
                  </a:tr>
                  <a:tr h="41908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solidFill>
                                <a:srgbClr val="FF0000"/>
                              </a:solidFill>
                            </a:rPr>
                            <a:t>0 </a:t>
                          </a:r>
                          <a:r>
                            <a:rPr lang="en-US" altLang="zh-CN" sz="2000" dirty="0"/>
                            <a:t>     1</a:t>
                          </a:r>
                          <a:endParaRPr lang="zh-CN" altLang="en-US" sz="2000" dirty="0"/>
                        </a:p>
                      </a:txBody>
                      <a:tcPr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342900" indent="-342900" algn="ctr">
                            <a:buAutoNum type="arabicPlain"/>
                          </a:pPr>
                          <a:r>
                            <a:rPr lang="en-US" altLang="zh-CN" sz="2000" b="1" dirty="0"/>
                            <a:t>      </a:t>
                          </a:r>
                          <a:r>
                            <a:rPr lang="en-US" altLang="zh-CN" sz="2000" b="0" dirty="0"/>
                            <a:t>0</a:t>
                          </a:r>
                          <a:endParaRPr lang="zh-CN" altLang="en-US" sz="2000" b="0" dirty="0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000" b="1" dirty="0">
                              <a:solidFill>
                                <a:srgbClr val="FF0000"/>
                              </a:solidFill>
                            </a:rPr>
                            <a:t>置</a:t>
                          </a:r>
                          <a:r>
                            <a:rPr lang="en-US" altLang="zh-CN" sz="2000" b="1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sz="20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139670858"/>
                      </a:ext>
                    </a:extLst>
                  </a:tr>
                  <a:tr h="41908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      </a:t>
                          </a:r>
                          <a:r>
                            <a:rPr lang="en-US" altLang="zh-CN" sz="2000" b="1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CN" altLang="en-US" sz="20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/>
                            <a:t>0</a:t>
                          </a:r>
                          <a:r>
                            <a:rPr lang="en-US" altLang="zh-CN" sz="2000" dirty="0"/>
                            <a:t>         1</a:t>
                          </a:r>
                          <a:endParaRPr lang="zh-CN" altLang="en-US" sz="2000" dirty="0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000" b="1" dirty="0">
                              <a:solidFill>
                                <a:srgbClr val="FF0000"/>
                              </a:solidFill>
                            </a:rPr>
                            <a:t>置</a:t>
                          </a:r>
                          <a:r>
                            <a:rPr lang="en-US" altLang="zh-CN" sz="2000" b="1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CN" altLang="en-US" sz="20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2009134970"/>
                      </a:ext>
                    </a:extLst>
                  </a:tr>
                  <a:tr h="4198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1      1</a:t>
                          </a:r>
                          <a:endParaRPr lang="zh-CN" altLang="en-US" sz="2000" dirty="0"/>
                        </a:p>
                      </a:txBody>
                      <a:tcPr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zh-CN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000" smtClean="0"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p>
                                  <m:r>
                                    <a:rPr lang="en-US" altLang="zh-CN" sz="2000" b="0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</m:oMath>
                          </a14:m>
                          <a:r>
                            <a:rPr lang="zh-CN" altLang="en-US" sz="2000" dirty="0"/>
                            <a:t>      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zh-CN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altLang="zh-CN" sz="20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2000" smtClean="0">
                                          <a:latin typeface="Cambria Math" panose="02040503050406030204" pitchFamily="18" charset="0"/>
                                        </a:rPr>
                                        <m:t>𝑄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altLang="zh-CN" sz="2000" b="0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</m:oMath>
                          </a14:m>
                          <a:endParaRPr lang="zh-CN" altLang="en-US" sz="2000" dirty="0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000" b="1" dirty="0">
                              <a:solidFill>
                                <a:srgbClr val="FF0000"/>
                              </a:solidFill>
                            </a:rPr>
                            <a:t>保持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67612401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表格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96574362"/>
                  </p:ext>
                </p:extLst>
              </p:nvPr>
            </p:nvGraphicFramePr>
            <p:xfrm>
              <a:off x="623392" y="4062179"/>
              <a:ext cx="4215309" cy="2535172"/>
            </p:xfrm>
            <a:graphic>
              <a:graphicData uri="http://schemas.openxmlformats.org/drawingml/2006/table">
                <a:tbl>
                  <a:tblPr firstRow="1" bandRow="1">
                    <a:tableStyleId>{5FD0F851-EC5A-4D38-B0AD-8093EC10F338}</a:tableStyleId>
                  </a:tblPr>
                  <a:tblGrid>
                    <a:gridCol w="1405103">
                      <a:extLst>
                        <a:ext uri="{9D8B030D-6E8A-4147-A177-3AD203B41FA5}">
                          <a16:colId xmlns:a16="http://schemas.microsoft.com/office/drawing/2014/main" val="3266605460"/>
                        </a:ext>
                      </a:extLst>
                    </a:gridCol>
                    <a:gridCol w="1845694">
                      <a:extLst>
                        <a:ext uri="{9D8B030D-6E8A-4147-A177-3AD203B41FA5}">
                          <a16:colId xmlns:a16="http://schemas.microsoft.com/office/drawing/2014/main" val="3752913309"/>
                        </a:ext>
                      </a:extLst>
                    </a:gridCol>
                    <a:gridCol w="964512">
                      <a:extLst>
                        <a:ext uri="{9D8B030D-6E8A-4147-A177-3AD203B41FA5}">
                          <a16:colId xmlns:a16="http://schemas.microsoft.com/office/drawing/2014/main" val="1411117123"/>
                        </a:ext>
                      </a:extLst>
                    </a:gridCol>
                  </a:tblGrid>
                  <a:tr h="858109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3"/>
                          <a:stretch>
                            <a:fillRect t="-709" r="-200000" b="-2049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3"/>
                          <a:stretch>
                            <a:fillRect l="-76238" t="-709" r="-52475" b="-2049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b="0" dirty="0"/>
                            <a:t>说明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4019668442"/>
                      </a:ext>
                    </a:extLst>
                  </a:tr>
                  <a:tr h="41908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</a:rPr>
                            <a:t>0      0</a:t>
                          </a:r>
                          <a:endParaRPr lang="zh-CN" altLang="en-US" sz="2000" dirty="0">
                            <a:solidFill>
                              <a:schemeClr val="bg1">
                                <a:lumMod val="65000"/>
                              </a:schemeClr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342900" indent="-342900" algn="ctr">
                            <a:buAutoNum type="arabicPlain"/>
                          </a:pPr>
                          <a:r>
                            <a:rPr lang="en-US" altLang="zh-CN" sz="200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</a:rPr>
                            <a:t>      1</a:t>
                          </a:r>
                          <a:endParaRPr lang="zh-CN" altLang="en-US" sz="2000" dirty="0">
                            <a:solidFill>
                              <a:schemeClr val="bg1">
                                <a:lumMod val="65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00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</a:rPr>
                            <a:t>禁止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2762698118"/>
                      </a:ext>
                    </a:extLst>
                  </a:tr>
                  <a:tr h="41908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solidFill>
                                <a:srgbClr val="FF0000"/>
                              </a:solidFill>
                            </a:rPr>
                            <a:t>0 </a:t>
                          </a:r>
                          <a:r>
                            <a:rPr lang="en-US" altLang="zh-CN" sz="2000" dirty="0"/>
                            <a:t>     1</a:t>
                          </a:r>
                          <a:endParaRPr lang="zh-CN" altLang="en-US" sz="2000" dirty="0"/>
                        </a:p>
                      </a:txBody>
                      <a:tcPr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342900" indent="-342900" algn="ctr">
                            <a:buAutoNum type="arabicPlain"/>
                          </a:pPr>
                          <a:r>
                            <a:rPr lang="en-US" altLang="zh-CN" sz="2000" b="1" dirty="0"/>
                            <a:t>      </a:t>
                          </a:r>
                          <a:r>
                            <a:rPr lang="en-US" altLang="zh-CN" sz="2000" b="0" dirty="0"/>
                            <a:t>0</a:t>
                          </a:r>
                          <a:endParaRPr lang="zh-CN" altLang="en-US" sz="2000" b="0" dirty="0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000" b="1" dirty="0">
                              <a:solidFill>
                                <a:srgbClr val="FF0000"/>
                              </a:solidFill>
                            </a:rPr>
                            <a:t>置</a:t>
                          </a:r>
                          <a:r>
                            <a:rPr lang="en-US" altLang="zh-CN" sz="2000" b="1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sz="20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139670858"/>
                      </a:ext>
                    </a:extLst>
                  </a:tr>
                  <a:tr h="41908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      </a:t>
                          </a:r>
                          <a:r>
                            <a:rPr lang="en-US" altLang="zh-CN" sz="2000" b="1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CN" altLang="en-US" sz="20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/>
                            <a:t>0</a:t>
                          </a:r>
                          <a:r>
                            <a:rPr lang="en-US" altLang="zh-CN" sz="2000" dirty="0"/>
                            <a:t>         1</a:t>
                          </a:r>
                          <a:endParaRPr lang="zh-CN" altLang="en-US" sz="2000" dirty="0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000" b="1" dirty="0">
                              <a:solidFill>
                                <a:srgbClr val="FF0000"/>
                              </a:solidFill>
                            </a:rPr>
                            <a:t>置</a:t>
                          </a:r>
                          <a:r>
                            <a:rPr lang="en-US" altLang="zh-CN" sz="2000" b="1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CN" altLang="en-US" sz="20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2009134970"/>
                      </a:ext>
                    </a:extLst>
                  </a:tr>
                  <a:tr h="4198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1      1</a:t>
                          </a:r>
                          <a:endParaRPr lang="zh-CN" altLang="en-US" sz="2000" dirty="0"/>
                        </a:p>
                      </a:txBody>
                      <a:tcPr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3"/>
                          <a:stretch>
                            <a:fillRect l="-76238" t="-505797" r="-52475" b="-188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000" b="1" dirty="0">
                              <a:solidFill>
                                <a:srgbClr val="FF0000"/>
                              </a:solidFill>
                            </a:rPr>
                            <a:t>保持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676124016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5" name="组合 4">
            <a:extLst>
              <a:ext uri="{FF2B5EF4-FFF2-40B4-BE49-F238E27FC236}">
                <a16:creationId xmlns:a16="http://schemas.microsoft.com/office/drawing/2014/main" id="{C6EE1D75-D23A-4C28-9429-29025C27BBF1}"/>
              </a:ext>
            </a:extLst>
          </p:cNvPr>
          <p:cNvGrpSpPr/>
          <p:nvPr/>
        </p:nvGrpSpPr>
        <p:grpSpPr>
          <a:xfrm>
            <a:off x="6456040" y="4221088"/>
            <a:ext cx="4474186" cy="1988279"/>
            <a:chOff x="5508014" y="1258319"/>
            <a:chExt cx="4474186" cy="1988279"/>
          </a:xfrm>
        </p:grpSpPr>
        <p:sp>
          <p:nvSpPr>
            <p:cNvPr id="8" name="文本框 7"/>
            <p:cNvSpPr txBox="1"/>
            <p:nvPr/>
          </p:nvSpPr>
          <p:spPr>
            <a:xfrm>
              <a:off x="5508014" y="2088824"/>
              <a:ext cx="17235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b="1" dirty="0"/>
                <a:t>特征方程：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文本框 10"/>
                <p:cNvSpPr txBox="1"/>
                <p:nvPr/>
              </p:nvSpPr>
              <p:spPr>
                <a:xfrm>
                  <a:off x="7309096" y="2047659"/>
                  <a:ext cx="2673104" cy="48910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sz="28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p>
                            <m:r>
                              <a:rPr lang="en-US" altLang="zh-CN" sz="2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sz="2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p>
                        </m:sSup>
                        <m:r>
                          <a:rPr lang="en-US" altLang="zh-CN" sz="2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acc>
                          <m:accPr>
                            <m:chr m:val="̅"/>
                            <m:ctrlPr>
                              <a:rPr lang="en-US" altLang="zh-CN" sz="28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acc>
                              <m:accPr>
                                <m:chr m:val="̅"/>
                                <m:ctrlPr>
                                  <a:rPr lang="en-US" altLang="zh-CN" sz="280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800" b="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</m:acc>
                          </m:e>
                        </m:acc>
                        <m:r>
                          <a:rPr lang="en-US" altLang="zh-CN" sz="2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acc>
                          <m:accPr>
                            <m:chr m:val="̅"/>
                            <m:ctrlPr>
                              <a:rPr lang="en-US" altLang="zh-CN" sz="28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acc>
                        <m:sSup>
                          <m:sSupPr>
                            <m:ctrlPr>
                              <a:rPr lang="en-US" altLang="zh-CN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800" b="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p>
                            <m:r>
                              <a:rPr lang="en-US" altLang="zh-CN" sz="2800" b="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oMath>
                    </m:oMathPara>
                  </a14:m>
                  <a:endParaRPr lang="zh-CN" altLang="en-US" sz="28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1" name="文本框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09096" y="2047659"/>
                  <a:ext cx="2673104" cy="489108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文本框 12"/>
            <p:cNvSpPr txBox="1"/>
            <p:nvPr/>
          </p:nvSpPr>
          <p:spPr>
            <a:xfrm>
              <a:off x="5508014" y="2780928"/>
              <a:ext cx="173156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/>
                <a:t>约束条件：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矩形 1"/>
                <p:cNvSpPr/>
                <p:nvPr/>
              </p:nvSpPr>
              <p:spPr>
                <a:xfrm>
                  <a:off x="7307140" y="2814941"/>
                  <a:ext cx="1472839" cy="43165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altLang="zh-CN" sz="22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2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</m:acc>
                        <m:r>
                          <a:rPr lang="en-US" altLang="zh-CN" sz="2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acc>
                          <m:accPr>
                            <m:chr m:val="̅"/>
                            <m:ctrlPr>
                              <a:rPr lang="en-US" altLang="zh-CN" sz="22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200" b="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acc>
                        <m:r>
                          <a:rPr lang="en-US" altLang="zh-CN" sz="2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2200" b="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zh-CN" altLang="en-US" sz="22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2" name="矩形 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07140" y="2814941"/>
                  <a:ext cx="1472839" cy="43165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文本框 13"/>
                <p:cNvSpPr txBox="1"/>
                <p:nvPr/>
              </p:nvSpPr>
              <p:spPr>
                <a:xfrm>
                  <a:off x="7395335" y="1258319"/>
                  <a:ext cx="2343206" cy="46589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sz="240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p>
                            <m:r>
                              <a:rPr lang="en-US" altLang="zh-CN" sz="2400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sz="2400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p>
                        </m:sSup>
                        <m:r>
                          <a:rPr lang="en-US" altLang="zh-CN" sz="2400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acc>
                          <m:accPr>
                            <m:chr m:val="̅"/>
                            <m:ctrlPr>
                              <a:rPr lang="en-US" altLang="zh-CN" sz="2400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acc>
                              <m:accPr>
                                <m:chr m:val="̅"/>
                                <m:ctrlPr>
                                  <a:rPr lang="en-US" altLang="zh-CN" sz="2400" i="1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400" i="1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</m:acc>
                            <m:r>
                              <a:rPr lang="en-US" altLang="zh-CN" sz="2400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acc>
                              <m:accPr>
                                <m:chr m:val="̅"/>
                                <m:ctrlPr>
                                  <a:rPr lang="en-US" altLang="zh-CN" sz="2400" i="1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altLang="zh-CN" sz="2400" i="1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sz="2400" i="1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</m:acc>
                                <m:r>
                                  <a:rPr lang="en-US" altLang="zh-CN" sz="2400" i="1" smtClean="0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sSup>
                                  <m:sSupPr>
                                    <m:ctrlPr>
                                      <a:rPr lang="en-US" altLang="zh-CN" sz="2400" i="1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400" i="1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</m:e>
                                  <m:sup>
                                    <m:r>
                                      <a:rPr lang="en-US" altLang="zh-CN" sz="2400" i="1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</m:sSup>
                              </m:e>
                            </m:acc>
                          </m:e>
                        </m:acc>
                      </m:oMath>
                    </m:oMathPara>
                  </a14:m>
                  <a:endParaRPr lang="zh-CN" altLang="en-US" sz="2400" dirty="0">
                    <a:solidFill>
                      <a:schemeClr val="bg1">
                        <a:lumMod val="6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4" name="文本框 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95335" y="1258319"/>
                  <a:ext cx="2343206" cy="465897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5" name="图片 14">
            <a:extLst>
              <a:ext uri="{FF2B5EF4-FFF2-40B4-BE49-F238E27FC236}">
                <a16:creationId xmlns:a16="http://schemas.microsoft.com/office/drawing/2014/main" id="{90B6395A-0F84-4026-A16F-9F6123E3323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71464" y="1075119"/>
            <a:ext cx="3473356" cy="2140272"/>
          </a:xfrm>
          <a:prstGeom prst="rect">
            <a:avLst/>
          </a:prstGeom>
        </p:spPr>
      </p:pic>
      <p:grpSp>
        <p:nvGrpSpPr>
          <p:cNvPr id="12" name="组合 11">
            <a:extLst>
              <a:ext uri="{FF2B5EF4-FFF2-40B4-BE49-F238E27FC236}">
                <a16:creationId xmlns:a16="http://schemas.microsoft.com/office/drawing/2014/main" id="{8DEAF005-B157-4717-977D-E275D8291857}"/>
              </a:ext>
            </a:extLst>
          </p:cNvPr>
          <p:cNvGrpSpPr/>
          <p:nvPr/>
        </p:nvGrpSpPr>
        <p:grpSpPr>
          <a:xfrm>
            <a:off x="9249186" y="1419118"/>
            <a:ext cx="2080500" cy="1452274"/>
            <a:chOff x="249169" y="1484784"/>
            <a:chExt cx="2080500" cy="145227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矩形 19">
                  <a:extLst>
                    <a:ext uri="{FF2B5EF4-FFF2-40B4-BE49-F238E27FC236}">
                      <a16:creationId xmlns:a16="http://schemas.microsoft.com/office/drawing/2014/main" id="{ADDD23A2-EFAA-4D20-9764-3DE6390D2CB3}"/>
                    </a:ext>
                  </a:extLst>
                </p:cNvPr>
                <p:cNvSpPr/>
                <p:nvPr/>
              </p:nvSpPr>
              <p:spPr>
                <a:xfrm>
                  <a:off x="249169" y="1628800"/>
                  <a:ext cx="281705" cy="30494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altLang="zh-TW" sz="1800" b="1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sz="1800" b="1" i="1" dirty="0">
                                <a:latin typeface="Cambria Math"/>
                              </a:rPr>
                              <m:t>𝑺</m:t>
                            </m:r>
                          </m:e>
                        </m:acc>
                      </m:oMath>
                    </m:oMathPara>
                  </a14:m>
                  <a:endParaRPr lang="zh-CN" altLang="en-US" sz="1800" b="1"/>
                </a:p>
              </p:txBody>
            </p:sp>
          </mc:Choice>
          <mc:Fallback xmlns="">
            <p:sp>
              <p:nvSpPr>
                <p:cNvPr id="20" name="矩形 19">
                  <a:extLst>
                    <a:ext uri="{FF2B5EF4-FFF2-40B4-BE49-F238E27FC236}">
                      <a16:creationId xmlns:a16="http://schemas.microsoft.com/office/drawing/2014/main" id="{ADDD23A2-EFAA-4D20-9764-3DE6390D2CB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9169" y="1628800"/>
                  <a:ext cx="281705" cy="304946"/>
                </a:xfrm>
                <a:prstGeom prst="rect">
                  <a:avLst/>
                </a:prstGeom>
                <a:blipFill>
                  <a:blip r:embed="rId8"/>
                  <a:stretch>
                    <a:fillRect r="-10870" b="-16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矩形 20">
                  <a:extLst>
                    <a:ext uri="{FF2B5EF4-FFF2-40B4-BE49-F238E27FC236}">
                      <a16:creationId xmlns:a16="http://schemas.microsoft.com/office/drawing/2014/main" id="{6F4671B2-E81C-474F-81E5-E3579471F0CA}"/>
                    </a:ext>
                  </a:extLst>
                </p:cNvPr>
                <p:cNvSpPr/>
                <p:nvPr/>
              </p:nvSpPr>
              <p:spPr>
                <a:xfrm>
                  <a:off x="249169" y="2435606"/>
                  <a:ext cx="302215" cy="30447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altLang="zh-TW" sz="1800" b="1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sz="1800" b="1" i="1" dirty="0">
                                <a:latin typeface="Cambria Math" panose="02040503050406030204" pitchFamily="18" charset="0"/>
                              </a:rPr>
                              <m:t>𝑹</m:t>
                            </m:r>
                          </m:e>
                        </m:acc>
                      </m:oMath>
                    </m:oMathPara>
                  </a14:m>
                  <a:endParaRPr lang="zh-CN" altLang="en-US" sz="1800" b="1"/>
                </a:p>
              </p:txBody>
            </p:sp>
          </mc:Choice>
          <mc:Fallback xmlns="">
            <p:sp>
              <p:nvSpPr>
                <p:cNvPr id="21" name="矩形 20">
                  <a:extLst>
                    <a:ext uri="{FF2B5EF4-FFF2-40B4-BE49-F238E27FC236}">
                      <a16:creationId xmlns:a16="http://schemas.microsoft.com/office/drawing/2014/main" id="{6F4671B2-E81C-474F-81E5-E3579471F0C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9169" y="2435606"/>
                  <a:ext cx="302215" cy="304470"/>
                </a:xfrm>
                <a:prstGeom prst="rect">
                  <a:avLst/>
                </a:prstGeom>
                <a:blipFill>
                  <a:blip r:embed="rId9"/>
                  <a:stretch>
                    <a:fillRect r="-10000" b="-16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矩形 21">
                  <a:extLst>
                    <a:ext uri="{FF2B5EF4-FFF2-40B4-BE49-F238E27FC236}">
                      <a16:creationId xmlns:a16="http://schemas.microsoft.com/office/drawing/2014/main" id="{5AE78BFF-3D2A-4631-A5D4-9E56822A029F}"/>
                    </a:ext>
                  </a:extLst>
                </p:cNvPr>
                <p:cNvSpPr/>
                <p:nvPr/>
              </p:nvSpPr>
              <p:spPr>
                <a:xfrm>
                  <a:off x="2019530" y="2443267"/>
                  <a:ext cx="309051" cy="30494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altLang="zh-TW" sz="1800" b="1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sz="1800" b="1" i="1" dirty="0" smtClean="0">
                                <a:latin typeface="Cambria Math" panose="02040503050406030204" pitchFamily="18" charset="0"/>
                              </a:rPr>
                              <m:t>𝑸</m:t>
                            </m:r>
                          </m:e>
                        </m:acc>
                      </m:oMath>
                    </m:oMathPara>
                  </a14:m>
                  <a:endParaRPr lang="zh-CN" altLang="en-US" sz="1800" b="1"/>
                </a:p>
              </p:txBody>
            </p:sp>
          </mc:Choice>
          <mc:Fallback xmlns="">
            <p:sp>
              <p:nvSpPr>
                <p:cNvPr id="22" name="矩形 21">
                  <a:extLst>
                    <a:ext uri="{FF2B5EF4-FFF2-40B4-BE49-F238E27FC236}">
                      <a16:creationId xmlns:a16="http://schemas.microsoft.com/office/drawing/2014/main" id="{5AE78BFF-3D2A-4631-A5D4-9E56822A029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19530" y="2443267"/>
                  <a:ext cx="309051" cy="304946"/>
                </a:xfrm>
                <a:prstGeom prst="rect">
                  <a:avLst/>
                </a:prstGeom>
                <a:blipFill>
                  <a:blip r:embed="rId10"/>
                  <a:stretch>
                    <a:fillRect l="-4000" r="-20000" b="-38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矩形 22">
                  <a:extLst>
                    <a:ext uri="{FF2B5EF4-FFF2-40B4-BE49-F238E27FC236}">
                      <a16:creationId xmlns:a16="http://schemas.microsoft.com/office/drawing/2014/main" id="{06EE8BF8-DBC4-41C1-83CA-DBA8D122D2DA}"/>
                    </a:ext>
                  </a:extLst>
                </p:cNvPr>
                <p:cNvSpPr/>
                <p:nvPr/>
              </p:nvSpPr>
              <p:spPr>
                <a:xfrm>
                  <a:off x="2020618" y="1601672"/>
                  <a:ext cx="309051" cy="30494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1800" b="1" i="1" dirty="0" smtClean="0">
                            <a:latin typeface="Cambria Math" panose="02040503050406030204" pitchFamily="18" charset="0"/>
                          </a:rPr>
                          <m:t>𝑸</m:t>
                        </m:r>
                      </m:oMath>
                    </m:oMathPara>
                  </a14:m>
                  <a:endParaRPr lang="zh-CN" altLang="en-US" sz="1800" b="1"/>
                </a:p>
              </p:txBody>
            </p:sp>
          </mc:Choice>
          <mc:Fallback xmlns="">
            <p:sp>
              <p:nvSpPr>
                <p:cNvPr id="23" name="矩形 22">
                  <a:extLst>
                    <a:ext uri="{FF2B5EF4-FFF2-40B4-BE49-F238E27FC236}">
                      <a16:creationId xmlns:a16="http://schemas.microsoft.com/office/drawing/2014/main" id="{06EE8BF8-DBC4-41C1-83CA-DBA8D122D2D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20618" y="1601672"/>
                  <a:ext cx="309051" cy="304946"/>
                </a:xfrm>
                <a:prstGeom prst="rect">
                  <a:avLst/>
                </a:prstGeom>
                <a:blipFill>
                  <a:blip r:embed="rId11"/>
                  <a:stretch>
                    <a:fillRect l="-3922" r="-17647" b="-36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A466DCEF-5948-4BE6-AD45-CA360F0B526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53187" y="1484784"/>
              <a:ext cx="1510365" cy="1452274"/>
            </a:xfrm>
            <a:prstGeom prst="rect">
              <a:avLst/>
            </a:prstGeom>
          </p:spPr>
        </p:pic>
      </p:grp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882B9EC-91CF-46BB-9E2D-330DE7A66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8E7B1-3FC2-4821-B144-3AA6EF938D0A}" type="slidenum">
              <a:rPr lang="zh-CN" altLang="en-US" sz="1400" b="1" smtClean="0"/>
              <a:pPr/>
              <a:t>20</a:t>
            </a:fld>
            <a:r>
              <a:rPr lang="zh-CN" altLang="en-US"/>
              <a:t> </a:t>
            </a:r>
            <a:r>
              <a:rPr lang="en-US" altLang="zh-CN"/>
              <a:t>/ 52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0546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标题 1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TW" sz="4000" b="1" i="1" spc="600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TW" sz="4000" b="1" i="1" spc="600" dirty="0">
                            <a:latin typeface="Cambria Math"/>
                          </a:rPr>
                          <m:t>𝑺</m:t>
                        </m:r>
                      </m:e>
                    </m:acc>
                    <m:acc>
                      <m:accPr>
                        <m:chr m:val="̅"/>
                        <m:ctrlPr>
                          <a:rPr lang="en-US" altLang="zh-TW" sz="4000" b="1" i="1" spc="600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TW" sz="4000" b="1" i="1" spc="600" dirty="0" smtClean="0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</m:acc>
                  </m:oMath>
                </a14:m>
                <a:r>
                  <a:rPr lang="zh-CN" altLang="en-US" dirty="0">
                    <a:solidFill>
                      <a:prstClr val="black"/>
                    </a:solidFill>
                    <a:latin typeface="Calibri"/>
                    <a:ea typeface="等线" panose="02010600030101010101" pitchFamily="2" charset="-122"/>
                  </a:rPr>
                  <a:t> 锁存器</a:t>
                </a:r>
                <a:endParaRPr lang="zh-CN" altLang="en-US" sz="4000" b="1" dirty="0"/>
              </a:p>
            </p:txBody>
          </p:sp>
        </mc:Choice>
        <mc:Fallback xmlns="">
          <p:sp>
            <p:nvSpPr>
              <p:cNvPr id="10" name="标题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t="-4054" b="-148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4" name="图片 23">
            <a:extLst>
              <a:ext uri="{FF2B5EF4-FFF2-40B4-BE49-F238E27FC236}">
                <a16:creationId xmlns:a16="http://schemas.microsoft.com/office/drawing/2014/main" id="{83774C05-B27F-4BA2-A4CB-B7D06A7DEE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1464" y="1075119"/>
            <a:ext cx="3473356" cy="214027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5" name="表格 11">
                <a:extLst>
                  <a:ext uri="{FF2B5EF4-FFF2-40B4-BE49-F238E27FC236}">
                    <a16:creationId xmlns:a16="http://schemas.microsoft.com/office/drawing/2014/main" id="{5057F74F-580E-4B12-A264-85E0E6F8568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8984521"/>
                  </p:ext>
                </p:extLst>
              </p:nvPr>
            </p:nvGraphicFramePr>
            <p:xfrm>
              <a:off x="5744865" y="4531531"/>
              <a:ext cx="5751735" cy="1872428"/>
            </p:xfrm>
            <a:graphic>
              <a:graphicData uri="http://schemas.openxmlformats.org/drawingml/2006/table">
                <a:tbl>
                  <a:tblPr firstRow="1" bandRow="1">
                    <a:tableStyleId>{5FD0F851-EC5A-4D38-B0AD-8093EC10F338}</a:tableStyleId>
                  </a:tblPr>
                  <a:tblGrid>
                    <a:gridCol w="1150347">
                      <a:extLst>
                        <a:ext uri="{9D8B030D-6E8A-4147-A177-3AD203B41FA5}">
                          <a16:colId xmlns:a16="http://schemas.microsoft.com/office/drawing/2014/main" val="967175867"/>
                        </a:ext>
                      </a:extLst>
                    </a:gridCol>
                    <a:gridCol w="1150347">
                      <a:extLst>
                        <a:ext uri="{9D8B030D-6E8A-4147-A177-3AD203B41FA5}">
                          <a16:colId xmlns:a16="http://schemas.microsoft.com/office/drawing/2014/main" val="4212825569"/>
                        </a:ext>
                      </a:extLst>
                    </a:gridCol>
                    <a:gridCol w="1150347">
                      <a:extLst>
                        <a:ext uri="{9D8B030D-6E8A-4147-A177-3AD203B41FA5}">
                          <a16:colId xmlns:a16="http://schemas.microsoft.com/office/drawing/2014/main" val="3791511105"/>
                        </a:ext>
                      </a:extLst>
                    </a:gridCol>
                    <a:gridCol w="1150347">
                      <a:extLst>
                        <a:ext uri="{9D8B030D-6E8A-4147-A177-3AD203B41FA5}">
                          <a16:colId xmlns:a16="http://schemas.microsoft.com/office/drawing/2014/main" val="93242857"/>
                        </a:ext>
                      </a:extLst>
                    </a:gridCol>
                    <a:gridCol w="1150347">
                      <a:extLst>
                        <a:ext uri="{9D8B030D-6E8A-4147-A177-3AD203B41FA5}">
                          <a16:colId xmlns:a16="http://schemas.microsoft.com/office/drawing/2014/main" val="403030675"/>
                        </a:ext>
                      </a:extLst>
                    </a:gridCol>
                  </a:tblGrid>
                  <a:tr h="468107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000" dirty="0"/>
                            <a:t>现态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zh-CN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000" smtClean="0"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p>
                                  <m:r>
                                    <a:rPr lang="en-US" altLang="zh-CN" sz="2000" b="0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</m:oMath>
                          </a14:m>
                          <a:endParaRPr lang="zh-CN" alt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rgbClr val="DEEBF7"/>
                        </a:solidFill>
                      </a:tcPr>
                    </a:tc>
                    <a:tc gridSpan="4"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000" dirty="0"/>
                            <a:t>次态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zh-CN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000" smtClean="0"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p>
                                  <m:r>
                                    <a:rPr lang="en-US" altLang="zh-CN" sz="2000" b="0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altLang="zh-CN" sz="2000" b="0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p>
                              </m:sSup>
                            </m:oMath>
                          </a14:m>
                          <a:endParaRPr lang="zh-CN" altLang="en-US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solidFill>
                          <a:srgbClr val="DEEBF7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041559843"/>
                      </a:ext>
                    </a:extLst>
                  </a:tr>
                  <a:tr h="468107"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altLang="zh-CN" sz="20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</m:acc>
                                <m:acc>
                                  <m:accPr>
                                    <m:chr m:val="̅"/>
                                    <m:ctrlPr>
                                      <a:rPr lang="en-US" altLang="zh-CN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</m:acc>
                                <m:r>
                                  <a:rPr lang="en-US" altLang="zh-CN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zh-CN" sz="2000" b="0" i="1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00</m:t>
                                </m:r>
                              </m:oMath>
                            </m:oMathPara>
                          </a14:m>
                          <a:endParaRPr lang="zh-CN" altLang="en-US" sz="2000" i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EEB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altLang="zh-CN" sz="20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</m:acc>
                                <m:acc>
                                  <m:accPr>
                                    <m:chr m:val="̅"/>
                                    <m:ctrlPr>
                                      <a:rPr lang="en-US" altLang="zh-CN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</m:acc>
                                <m:r>
                                  <a:rPr lang="en-US" altLang="zh-CN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zh-CN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altLang="zh-CN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EEB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altLang="zh-CN" sz="20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</m:acc>
                                <m:acc>
                                  <m:accPr>
                                    <m:chr m:val="̅"/>
                                    <m:ctrlPr>
                                      <a:rPr lang="en-US" altLang="zh-CN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</m:acc>
                                <m:r>
                                  <a:rPr lang="en-US" altLang="zh-CN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  <m:r>
                                  <a:rPr lang="en-US" altLang="zh-CN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lang="zh-CN" altLang="en-US" sz="20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EEB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altLang="zh-CN" sz="20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</m:acc>
                                <m:acc>
                                  <m:accPr>
                                    <m:chr m:val="̅"/>
                                    <m:ctrlPr>
                                      <a:rPr lang="en-US" altLang="zh-CN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</m:acc>
                                <m:r>
                                  <a:rPr lang="en-US" altLang="zh-CN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=11</m:t>
                                </m:r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EEB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78638713"/>
                      </a:ext>
                    </a:extLst>
                  </a:tr>
                  <a:tr h="46810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i="1" dirty="0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</a:t>
                          </a:r>
                          <a:endParaRPr lang="zh-CN" altLang="en-US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936185671"/>
                      </a:ext>
                    </a:extLst>
                  </a:tr>
                  <a:tr h="46810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</a:t>
                          </a:r>
                          <a:endParaRPr lang="zh-CN" alt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i="1" dirty="0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</a:t>
                          </a:r>
                          <a:endParaRPr lang="zh-CN" altLang="en-US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</a:t>
                          </a:r>
                          <a:endParaRPr lang="zh-CN" altLang="en-US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3387040317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5" name="表格 11">
                <a:extLst>
                  <a:ext uri="{FF2B5EF4-FFF2-40B4-BE49-F238E27FC236}">
                    <a16:creationId xmlns:a16="http://schemas.microsoft.com/office/drawing/2014/main" id="{5057F74F-580E-4B12-A264-85E0E6F8568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8984521"/>
                  </p:ext>
                </p:extLst>
              </p:nvPr>
            </p:nvGraphicFramePr>
            <p:xfrm>
              <a:off x="5744865" y="4531531"/>
              <a:ext cx="5751735" cy="1872428"/>
            </p:xfrm>
            <a:graphic>
              <a:graphicData uri="http://schemas.openxmlformats.org/drawingml/2006/table">
                <a:tbl>
                  <a:tblPr firstRow="1" bandRow="1">
                    <a:tableStyleId>{5FD0F851-EC5A-4D38-B0AD-8093EC10F338}</a:tableStyleId>
                  </a:tblPr>
                  <a:tblGrid>
                    <a:gridCol w="1150347">
                      <a:extLst>
                        <a:ext uri="{9D8B030D-6E8A-4147-A177-3AD203B41FA5}">
                          <a16:colId xmlns:a16="http://schemas.microsoft.com/office/drawing/2014/main" val="967175867"/>
                        </a:ext>
                      </a:extLst>
                    </a:gridCol>
                    <a:gridCol w="1150347">
                      <a:extLst>
                        <a:ext uri="{9D8B030D-6E8A-4147-A177-3AD203B41FA5}">
                          <a16:colId xmlns:a16="http://schemas.microsoft.com/office/drawing/2014/main" val="4212825569"/>
                        </a:ext>
                      </a:extLst>
                    </a:gridCol>
                    <a:gridCol w="1150347">
                      <a:extLst>
                        <a:ext uri="{9D8B030D-6E8A-4147-A177-3AD203B41FA5}">
                          <a16:colId xmlns:a16="http://schemas.microsoft.com/office/drawing/2014/main" val="3791511105"/>
                        </a:ext>
                      </a:extLst>
                    </a:gridCol>
                    <a:gridCol w="1150347">
                      <a:extLst>
                        <a:ext uri="{9D8B030D-6E8A-4147-A177-3AD203B41FA5}">
                          <a16:colId xmlns:a16="http://schemas.microsoft.com/office/drawing/2014/main" val="93242857"/>
                        </a:ext>
                      </a:extLst>
                    </a:gridCol>
                    <a:gridCol w="1150347">
                      <a:extLst>
                        <a:ext uri="{9D8B030D-6E8A-4147-A177-3AD203B41FA5}">
                          <a16:colId xmlns:a16="http://schemas.microsoft.com/office/drawing/2014/main" val="403030675"/>
                        </a:ext>
                      </a:extLst>
                    </a:gridCol>
                  </a:tblGrid>
                  <a:tr h="468107"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4"/>
                          <a:stretch>
                            <a:fillRect t="-649" r="-400000" b="-107792"/>
                          </a:stretch>
                        </a:blipFill>
                      </a:tcPr>
                    </a:tc>
                    <a:tc gridSpan="4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4"/>
                          <a:stretch>
                            <a:fillRect l="-25033" t="-1299" r="-132" b="-315584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041559843"/>
                      </a:ext>
                    </a:extLst>
                  </a:tr>
                  <a:tr h="468107"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0000" t="-101299" r="-300000" b="-21558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1064" t="-101299" r="-201596" b="-21558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99471" t="-101299" r="-100529" b="-21558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99471" t="-101299" r="-529" b="-21558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78638713"/>
                      </a:ext>
                    </a:extLst>
                  </a:tr>
                  <a:tr h="46810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4"/>
                          <a:stretch>
                            <a:fillRect l="-100000" t="-201299" r="-300000" b="-11558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</a:t>
                          </a:r>
                          <a:endParaRPr lang="zh-CN" altLang="en-US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936185671"/>
                      </a:ext>
                    </a:extLst>
                  </a:tr>
                  <a:tr h="46810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</a:t>
                          </a:r>
                          <a:endParaRPr lang="zh-CN" alt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4"/>
                          <a:stretch>
                            <a:fillRect l="-100000" t="-301299" r="-300000" b="-1558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</a:t>
                          </a:r>
                          <a:endParaRPr lang="zh-CN" altLang="en-US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</a:t>
                          </a:r>
                          <a:endParaRPr lang="zh-CN" altLang="en-US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338704031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6" name="文本框 25">
            <a:extLst>
              <a:ext uri="{FF2B5EF4-FFF2-40B4-BE49-F238E27FC236}">
                <a16:creationId xmlns:a16="http://schemas.microsoft.com/office/drawing/2014/main" id="{9CCF8EED-7F25-4581-8231-3E5C23F17E02}"/>
              </a:ext>
            </a:extLst>
          </p:cNvPr>
          <p:cNvSpPr txBox="1"/>
          <p:nvPr/>
        </p:nvSpPr>
        <p:spPr>
          <a:xfrm>
            <a:off x="8233467" y="4005064"/>
            <a:ext cx="11128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</a:rPr>
              <a:t>状态</a:t>
            </a:r>
            <a:r>
              <a:rPr lang="zh-CN" altLang="en-US" b="1" dirty="0">
                <a:solidFill>
                  <a:srgbClr val="FF0000"/>
                </a:solidFill>
              </a:rPr>
              <a:t>表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5F1166FA-83C6-4DF2-B487-B438D525F8DD}"/>
              </a:ext>
            </a:extLst>
          </p:cNvPr>
          <p:cNvGrpSpPr/>
          <p:nvPr/>
        </p:nvGrpSpPr>
        <p:grpSpPr>
          <a:xfrm>
            <a:off x="5862179" y="951111"/>
            <a:ext cx="5826527" cy="2919806"/>
            <a:chOff x="5722585" y="3561936"/>
            <a:chExt cx="5826527" cy="2919806"/>
          </a:xfrm>
        </p:grpSpPr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DC37C45F-8084-4C67-9BDE-C04DCD64D728}"/>
                </a:ext>
              </a:extLst>
            </p:cNvPr>
            <p:cNvSpPr txBox="1"/>
            <p:nvPr/>
          </p:nvSpPr>
          <p:spPr>
            <a:xfrm>
              <a:off x="7935523" y="3561936"/>
              <a:ext cx="111280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b="1" dirty="0">
                  <a:solidFill>
                    <a:srgbClr val="FF0000"/>
                  </a:solidFill>
                </a:rPr>
                <a:t>状态图</a:t>
              </a:r>
              <a:endParaRPr lang="zh-CN" altLang="en-US" sz="2400" dirty="0">
                <a:solidFill>
                  <a:srgbClr val="FF0000"/>
                </a:solidFill>
              </a:endParaRPr>
            </a:p>
          </p:txBody>
        </p:sp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7DEC96F0-45B5-4AAF-95D0-6AAC648D4452}"/>
                </a:ext>
              </a:extLst>
            </p:cNvPr>
            <p:cNvGrpSpPr/>
            <p:nvPr/>
          </p:nvGrpSpPr>
          <p:grpSpPr>
            <a:xfrm>
              <a:off x="5722585" y="4086317"/>
              <a:ext cx="5826527" cy="2395425"/>
              <a:chOff x="5529173" y="4086317"/>
              <a:chExt cx="5826527" cy="239542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0" name="椭圆 29">
                    <a:extLst>
                      <a:ext uri="{FF2B5EF4-FFF2-40B4-BE49-F238E27FC236}">
                        <a16:creationId xmlns:a16="http://schemas.microsoft.com/office/drawing/2014/main" id="{A2ED63D4-1EBD-43CA-B74D-5DA9A8F39B75}"/>
                      </a:ext>
                    </a:extLst>
                  </p:cNvPr>
                  <p:cNvSpPr/>
                  <p:nvPr/>
                </p:nvSpPr>
                <p:spPr>
                  <a:xfrm>
                    <a:off x="7032104" y="4925656"/>
                    <a:ext cx="792000" cy="79200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285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en-US" altLang="zh-CN" dirty="0">
                      <a:solidFill>
                        <a:srgbClr val="0070C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0" name="椭圆 29">
                    <a:extLst>
                      <a:ext uri="{FF2B5EF4-FFF2-40B4-BE49-F238E27FC236}">
                        <a16:creationId xmlns:a16="http://schemas.microsoft.com/office/drawing/2014/main" id="{A2ED63D4-1EBD-43CA-B74D-5DA9A8F39B75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32104" y="4925656"/>
                    <a:ext cx="792000" cy="792000"/>
                  </a:xfrm>
                  <a:prstGeom prst="ellipse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  <a:ln w="28575"/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" name="椭圆 30">
                    <a:extLst>
                      <a:ext uri="{FF2B5EF4-FFF2-40B4-BE49-F238E27FC236}">
                        <a16:creationId xmlns:a16="http://schemas.microsoft.com/office/drawing/2014/main" id="{67F1E184-9697-42CF-A677-069E439697FB}"/>
                      </a:ext>
                    </a:extLst>
                  </p:cNvPr>
                  <p:cNvSpPr/>
                  <p:nvPr/>
                </p:nvSpPr>
                <p:spPr>
                  <a:xfrm>
                    <a:off x="8934864" y="4925656"/>
                    <a:ext cx="792000" cy="79200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285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en-US" altLang="zh-CN" dirty="0">
                      <a:solidFill>
                        <a:srgbClr val="0070C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1" name="椭圆 30">
                    <a:extLst>
                      <a:ext uri="{FF2B5EF4-FFF2-40B4-BE49-F238E27FC236}">
                        <a16:creationId xmlns:a16="http://schemas.microsoft.com/office/drawing/2014/main" id="{67F1E184-9697-42CF-A677-069E439697F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934864" y="4925656"/>
                    <a:ext cx="792000" cy="792000"/>
                  </a:xfrm>
                  <a:prstGeom prst="ellipse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  <a:ln w="28575"/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2" name="曲线连接符 91">
                <a:extLst>
                  <a:ext uri="{FF2B5EF4-FFF2-40B4-BE49-F238E27FC236}">
                    <a16:creationId xmlns:a16="http://schemas.microsoft.com/office/drawing/2014/main" id="{B7D4050B-D86A-425C-8BDA-BC69B7EEEBF8}"/>
                  </a:ext>
                </a:extLst>
              </p:cNvPr>
              <p:cNvCxnSpPr>
                <a:stCxn id="30" idx="3"/>
                <a:endCxn id="30" idx="1"/>
              </p:cNvCxnSpPr>
              <p:nvPr/>
            </p:nvCxnSpPr>
            <p:spPr>
              <a:xfrm rot="5400000" flipH="1">
                <a:off x="6868076" y="5321656"/>
                <a:ext cx="560028" cy="12700"/>
              </a:xfrm>
              <a:prstGeom prst="curvedConnector5">
                <a:avLst>
                  <a:gd name="adj1" fmla="val -11480"/>
                  <a:gd name="adj2" fmla="val 5210449"/>
                  <a:gd name="adj3" fmla="val 119134"/>
                </a:avLst>
              </a:prstGeom>
              <a:ln w="19050"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曲线连接符 92">
                <a:extLst>
                  <a:ext uri="{FF2B5EF4-FFF2-40B4-BE49-F238E27FC236}">
                    <a16:creationId xmlns:a16="http://schemas.microsoft.com/office/drawing/2014/main" id="{B2B505CD-8BC3-4A57-B5B8-05E6458235F2}"/>
                  </a:ext>
                </a:extLst>
              </p:cNvPr>
              <p:cNvCxnSpPr>
                <a:cxnSpLocks/>
                <a:stCxn id="30" idx="0"/>
                <a:endCxn id="31" idx="0"/>
              </p:cNvCxnSpPr>
              <p:nvPr/>
            </p:nvCxnSpPr>
            <p:spPr>
              <a:xfrm rot="5400000" flipH="1" flipV="1">
                <a:off x="8379484" y="3974276"/>
                <a:ext cx="12700" cy="1902760"/>
              </a:xfrm>
              <a:prstGeom prst="curvedConnector3">
                <a:avLst>
                  <a:gd name="adj1" fmla="val 3611047"/>
                </a:avLst>
              </a:prstGeom>
              <a:ln w="19050"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曲线连接符 98">
                <a:extLst>
                  <a:ext uri="{FF2B5EF4-FFF2-40B4-BE49-F238E27FC236}">
                    <a16:creationId xmlns:a16="http://schemas.microsoft.com/office/drawing/2014/main" id="{0E90C135-8236-4F29-8D4D-8526AD797B1B}"/>
                  </a:ext>
                </a:extLst>
              </p:cNvPr>
              <p:cNvCxnSpPr>
                <a:cxnSpLocks/>
                <a:stCxn id="31" idx="4"/>
                <a:endCxn id="30" idx="4"/>
              </p:cNvCxnSpPr>
              <p:nvPr/>
            </p:nvCxnSpPr>
            <p:spPr>
              <a:xfrm rot="5400000">
                <a:off x="8379484" y="4766276"/>
                <a:ext cx="12700" cy="1902760"/>
              </a:xfrm>
              <a:prstGeom prst="curvedConnector3">
                <a:avLst>
                  <a:gd name="adj1" fmla="val 3346008"/>
                </a:avLst>
              </a:prstGeom>
              <a:ln w="19050"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曲线连接符 91">
                <a:extLst>
                  <a:ext uri="{FF2B5EF4-FFF2-40B4-BE49-F238E27FC236}">
                    <a16:creationId xmlns:a16="http://schemas.microsoft.com/office/drawing/2014/main" id="{0FB69B9D-4811-4CC6-8BE9-855BEE403EC4}"/>
                  </a:ext>
                </a:extLst>
              </p:cNvPr>
              <p:cNvCxnSpPr>
                <a:cxnSpLocks/>
                <a:stCxn id="31" idx="7"/>
                <a:endCxn id="31" idx="5"/>
              </p:cNvCxnSpPr>
              <p:nvPr/>
            </p:nvCxnSpPr>
            <p:spPr>
              <a:xfrm rot="16200000" flipH="1">
                <a:off x="9330864" y="5321656"/>
                <a:ext cx="560028" cy="12700"/>
              </a:xfrm>
              <a:prstGeom prst="curvedConnector5">
                <a:avLst>
                  <a:gd name="adj1" fmla="val -24792"/>
                  <a:gd name="adj2" fmla="val 5223559"/>
                  <a:gd name="adj3" fmla="val 124792"/>
                </a:avLst>
              </a:prstGeom>
              <a:ln w="19050"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6" name="矩形 35">
                    <a:extLst>
                      <a:ext uri="{FF2B5EF4-FFF2-40B4-BE49-F238E27FC236}">
                        <a16:creationId xmlns:a16="http://schemas.microsoft.com/office/drawing/2014/main" id="{C0CA4164-05BD-4299-B9AC-0006426489B2}"/>
                      </a:ext>
                    </a:extLst>
                  </p:cNvPr>
                  <p:cNvSpPr/>
                  <p:nvPr/>
                </p:nvSpPr>
                <p:spPr>
                  <a:xfrm>
                    <a:off x="5529173" y="5013176"/>
                    <a:ext cx="1065035" cy="646908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acc>
                            <m:accPr>
                              <m:chr m:val="̅"/>
                              <m:ctrlPr>
                                <a:rPr lang="en-US" altLang="zh-CN" sz="18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</m:acc>
                          <m:r>
                            <a:rPr lang="en-US" altLang="zh-CN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en-US" altLang="zh-CN" sz="1800" dirty="0">
                      <a:solidFill>
                        <a:schemeClr val="tx1"/>
                      </a:solidFill>
                    </a:endParaRP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acc>
                            <m:accPr>
                              <m:chr m:val="̅"/>
                              <m:ctrlP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acc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sz="1800" b="1" i="1"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altLang="zh-CN" sz="1800" b="0" i="0" smtClean="0">
                              <a:latin typeface="Cambria Math" panose="02040503050406030204" pitchFamily="18" charset="0"/>
                            </a:rPr>
                            <m:t>,1</m:t>
                          </m:r>
                        </m:oMath>
                      </m:oMathPara>
                    </a14:m>
                    <a:endParaRPr lang="zh-CN" altLang="en-US" sz="18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36" name="矩形 35">
                    <a:extLst>
                      <a:ext uri="{FF2B5EF4-FFF2-40B4-BE49-F238E27FC236}">
                        <a16:creationId xmlns:a16="http://schemas.microsoft.com/office/drawing/2014/main" id="{C0CA4164-05BD-4299-B9AC-0006426489B2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529173" y="5013176"/>
                    <a:ext cx="1065035" cy="646908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7" name="矩形 36">
                    <a:extLst>
                      <a:ext uri="{FF2B5EF4-FFF2-40B4-BE49-F238E27FC236}">
                        <a16:creationId xmlns:a16="http://schemas.microsoft.com/office/drawing/2014/main" id="{C4CCD765-E83C-4D54-A770-59AF91E91776}"/>
                      </a:ext>
                    </a:extLst>
                  </p:cNvPr>
                  <p:cNvSpPr/>
                  <p:nvPr/>
                </p:nvSpPr>
                <p:spPr>
                  <a:xfrm>
                    <a:off x="10318557" y="4973728"/>
                    <a:ext cx="1037143" cy="646908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acc>
                            <m:accPr>
                              <m:chr m:val="̅"/>
                              <m:ctrlP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</m:acc>
                          <m:r>
                            <a:rPr lang="en-US" altLang="zh-CN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altLang="zh-C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,1</m:t>
                          </m:r>
                        </m:oMath>
                      </m:oMathPara>
                    </a14:m>
                    <a:endParaRPr lang="en-US" altLang="zh-CN" sz="1800" dirty="0">
                      <a:solidFill>
                        <a:schemeClr val="tx1"/>
                      </a:solidFill>
                    </a:endParaRP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acc>
                            <m:accPr>
                              <m:chr m:val="̅"/>
                              <m:ctrlP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acc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zh-CN" altLang="en-US" sz="18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37" name="矩形 36">
                    <a:extLst>
                      <a:ext uri="{FF2B5EF4-FFF2-40B4-BE49-F238E27FC236}">
                        <a16:creationId xmlns:a16="http://schemas.microsoft.com/office/drawing/2014/main" id="{C4CCD765-E83C-4D54-A770-59AF91E9177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318557" y="4973728"/>
                    <a:ext cx="1037143" cy="646908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8" name="矩形 37">
                    <a:extLst>
                      <a:ext uri="{FF2B5EF4-FFF2-40B4-BE49-F238E27FC236}">
                        <a16:creationId xmlns:a16="http://schemas.microsoft.com/office/drawing/2014/main" id="{E782E7E4-6454-4EF6-B8D5-4C8BBBF9E0C8}"/>
                      </a:ext>
                    </a:extLst>
                  </p:cNvPr>
                  <p:cNvSpPr/>
                  <p:nvPr/>
                </p:nvSpPr>
                <p:spPr>
                  <a:xfrm>
                    <a:off x="7572149" y="4086317"/>
                    <a:ext cx="1627369" cy="369909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̅"/>
                              <m:ctrlPr>
                                <a:rPr lang="en-US" altLang="zh-CN" sz="18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</m:acc>
                          <m:r>
                            <a:rPr lang="en-US" altLang="zh-CN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zh-CN" altLang="en-US" sz="1800" i="1">
                              <a:latin typeface="Cambria Math" panose="02040503050406030204" pitchFamily="18" charset="0"/>
                            </a:rPr>
                            <m:t>，</m:t>
                          </m:r>
                          <m:acc>
                            <m:accPr>
                              <m:chr m:val="̅"/>
                              <m:ctrlP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acc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zh-CN" altLang="en-US" sz="18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38" name="矩形 37">
                    <a:extLst>
                      <a:ext uri="{FF2B5EF4-FFF2-40B4-BE49-F238E27FC236}">
                        <a16:creationId xmlns:a16="http://schemas.microsoft.com/office/drawing/2014/main" id="{E782E7E4-6454-4EF6-B8D5-4C8BBBF9E0C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572149" y="4086317"/>
                    <a:ext cx="1627369" cy="369909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9" name="矩形 38">
                    <a:extLst>
                      <a:ext uri="{FF2B5EF4-FFF2-40B4-BE49-F238E27FC236}">
                        <a16:creationId xmlns:a16="http://schemas.microsoft.com/office/drawing/2014/main" id="{06BA7CDF-7DBA-4B98-8AA7-A4B8F21F4D02}"/>
                      </a:ext>
                    </a:extLst>
                  </p:cNvPr>
                  <p:cNvSpPr/>
                  <p:nvPr/>
                </p:nvSpPr>
                <p:spPr>
                  <a:xfrm>
                    <a:off x="7572149" y="6111833"/>
                    <a:ext cx="1627369" cy="369909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̅"/>
                              <m:ctrlPr>
                                <a:rPr lang="en-US" altLang="zh-CN" sz="18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</m:acc>
                          <m:r>
                            <a:rPr lang="en-US" altLang="zh-CN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zh-CN" altLang="en-US" sz="1800" i="1">
                              <a:latin typeface="Cambria Math" panose="02040503050406030204" pitchFamily="18" charset="0"/>
                            </a:rPr>
                            <m:t>，</m:t>
                          </m:r>
                          <m:acc>
                            <m:accPr>
                              <m:chr m:val="̅"/>
                              <m:ctrlP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acc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sz="1800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oMath>
                      </m:oMathPara>
                    </a14:m>
                    <a:endParaRPr lang="zh-CN" altLang="en-US" sz="1800" b="1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39" name="矩形 38">
                    <a:extLst>
                      <a:ext uri="{FF2B5EF4-FFF2-40B4-BE49-F238E27FC236}">
                        <a16:creationId xmlns:a16="http://schemas.microsoft.com/office/drawing/2014/main" id="{06BA7CDF-7DBA-4B98-8AA7-A4B8F21F4D02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572149" y="6111833"/>
                    <a:ext cx="1627369" cy="369909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22" name="文本框 21">
            <a:extLst>
              <a:ext uri="{FF2B5EF4-FFF2-40B4-BE49-F238E27FC236}">
                <a16:creationId xmlns:a16="http://schemas.microsoft.com/office/drawing/2014/main" id="{8B90E803-E533-45A0-A566-9DED6113AB91}"/>
              </a:ext>
            </a:extLst>
          </p:cNvPr>
          <p:cNvSpPr txBox="1"/>
          <p:nvPr/>
        </p:nvSpPr>
        <p:spPr>
          <a:xfrm>
            <a:off x="2293238" y="3592697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/>
              <a:t>功能表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3" name="表格 22">
                <a:extLst>
                  <a:ext uri="{FF2B5EF4-FFF2-40B4-BE49-F238E27FC236}">
                    <a16:creationId xmlns:a16="http://schemas.microsoft.com/office/drawing/2014/main" id="{83FB9A6F-CC5A-4AC1-AA77-9D24B389D57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54917032"/>
                  </p:ext>
                </p:extLst>
              </p:nvPr>
            </p:nvGraphicFramePr>
            <p:xfrm>
              <a:off x="623392" y="4062179"/>
              <a:ext cx="4215309" cy="2535172"/>
            </p:xfrm>
            <a:graphic>
              <a:graphicData uri="http://schemas.openxmlformats.org/drawingml/2006/table">
                <a:tbl>
                  <a:tblPr firstRow="1" bandRow="1">
                    <a:tableStyleId>{5FD0F851-EC5A-4D38-B0AD-8093EC10F338}</a:tableStyleId>
                  </a:tblPr>
                  <a:tblGrid>
                    <a:gridCol w="1405103">
                      <a:extLst>
                        <a:ext uri="{9D8B030D-6E8A-4147-A177-3AD203B41FA5}">
                          <a16:colId xmlns:a16="http://schemas.microsoft.com/office/drawing/2014/main" val="3266605460"/>
                        </a:ext>
                      </a:extLst>
                    </a:gridCol>
                    <a:gridCol w="1845694">
                      <a:extLst>
                        <a:ext uri="{9D8B030D-6E8A-4147-A177-3AD203B41FA5}">
                          <a16:colId xmlns:a16="http://schemas.microsoft.com/office/drawing/2014/main" val="3752913309"/>
                        </a:ext>
                      </a:extLst>
                    </a:gridCol>
                    <a:gridCol w="964512">
                      <a:extLst>
                        <a:ext uri="{9D8B030D-6E8A-4147-A177-3AD203B41FA5}">
                          <a16:colId xmlns:a16="http://schemas.microsoft.com/office/drawing/2014/main" val="1411117123"/>
                        </a:ext>
                      </a:extLst>
                    </a:gridCol>
                  </a:tblGrid>
                  <a:tr h="858109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30000"/>
                            </a:lnSpc>
                          </a:pPr>
                          <a:r>
                            <a:rPr lang="zh-CN" altLang="en-US" b="0" dirty="0"/>
                            <a:t>输    入</a:t>
                          </a:r>
                          <a:endParaRPr lang="en-US" altLang="zh-CN" b="0" dirty="0"/>
                        </a:p>
                        <a:p>
                          <a:pPr algn="ctr">
                            <a:lnSpc>
                              <a:spcPct val="130000"/>
                            </a:lnSpc>
                          </a:pPr>
                          <a:endParaRPr lang="zh-CN" altLang="en-US" dirty="0"/>
                        </a:p>
                      </a:txBody>
                      <a:tcPr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30000"/>
                            </a:lnSpc>
                          </a:pPr>
                          <a:r>
                            <a:rPr lang="zh-CN" altLang="en-US" b="0" dirty="0"/>
                            <a:t>输     出</a:t>
                          </a:r>
                          <a:endParaRPr lang="en-US" altLang="zh-CN" b="0" dirty="0"/>
                        </a:p>
                        <a:p>
                          <a:pPr algn="ctr">
                            <a:lnSpc>
                              <a:spcPct val="13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CN" sz="2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000" b="1" i="1" smtClean="0">
                                        <a:latin typeface="Cambria Math" panose="02040503050406030204" pitchFamily="18" charset="0"/>
                                      </a:rPr>
                                      <m:t>𝑸</m:t>
                                    </m:r>
                                  </m:e>
                                  <m:sup>
                                    <m:r>
                                      <a:rPr lang="en-US" altLang="zh-CN" sz="2000" b="1" i="1" smtClean="0">
                                        <a:latin typeface="Cambria Math" panose="02040503050406030204" pitchFamily="18" charset="0"/>
                                      </a:rPr>
                                      <m:t>𝒏</m:t>
                                    </m:r>
                                    <m:r>
                                      <a:rPr lang="en-US" altLang="zh-CN" sz="2000" b="1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altLang="zh-CN" sz="2000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b="0" dirty="0"/>
                            <a:t>说明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4019668442"/>
                      </a:ext>
                    </a:extLst>
                  </a:tr>
                  <a:tr h="41908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</a:rPr>
                            <a:t>0      0</a:t>
                          </a:r>
                          <a:endParaRPr lang="zh-CN" altLang="en-US" sz="2000" dirty="0">
                            <a:solidFill>
                              <a:schemeClr val="bg1">
                                <a:lumMod val="65000"/>
                              </a:schemeClr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342900" indent="-342900" algn="ctr">
                            <a:buAutoNum type="arabicPlain"/>
                          </a:pPr>
                          <a:r>
                            <a:rPr lang="en-US" altLang="zh-CN" sz="200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</a:rPr>
                            <a:t>      1</a:t>
                          </a:r>
                          <a:endParaRPr lang="zh-CN" altLang="en-US" sz="2000" dirty="0">
                            <a:solidFill>
                              <a:schemeClr val="bg1">
                                <a:lumMod val="65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00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</a:rPr>
                            <a:t>禁止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2762698118"/>
                      </a:ext>
                    </a:extLst>
                  </a:tr>
                  <a:tr h="41908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solidFill>
                                <a:srgbClr val="FF0000"/>
                              </a:solidFill>
                            </a:rPr>
                            <a:t>0 </a:t>
                          </a:r>
                          <a:r>
                            <a:rPr lang="en-US" altLang="zh-CN" sz="2000" dirty="0"/>
                            <a:t>     1</a:t>
                          </a:r>
                          <a:endParaRPr lang="zh-CN" altLang="en-US" sz="2000" dirty="0"/>
                        </a:p>
                      </a:txBody>
                      <a:tcPr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342900" indent="-342900" algn="ctr">
                            <a:buAutoNum type="arabicPlain"/>
                          </a:pPr>
                          <a:r>
                            <a:rPr lang="en-US" altLang="zh-CN" sz="2000" b="1" dirty="0"/>
                            <a:t>      </a:t>
                          </a:r>
                          <a:r>
                            <a:rPr lang="en-US" altLang="zh-CN" sz="2000" b="0" dirty="0"/>
                            <a:t>0</a:t>
                          </a:r>
                          <a:endParaRPr lang="zh-CN" altLang="en-US" sz="2000" b="0" dirty="0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000" b="1" dirty="0">
                              <a:solidFill>
                                <a:srgbClr val="FF0000"/>
                              </a:solidFill>
                            </a:rPr>
                            <a:t>置</a:t>
                          </a:r>
                          <a:r>
                            <a:rPr lang="en-US" altLang="zh-CN" sz="2000" b="1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sz="20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139670858"/>
                      </a:ext>
                    </a:extLst>
                  </a:tr>
                  <a:tr h="41908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      </a:t>
                          </a:r>
                          <a:r>
                            <a:rPr lang="en-US" altLang="zh-CN" sz="2000" b="1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CN" altLang="en-US" sz="20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/>
                            <a:t>0</a:t>
                          </a:r>
                          <a:r>
                            <a:rPr lang="en-US" altLang="zh-CN" sz="2000" dirty="0"/>
                            <a:t>         1</a:t>
                          </a:r>
                          <a:endParaRPr lang="zh-CN" altLang="en-US" sz="2000" dirty="0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000" b="1" dirty="0">
                              <a:solidFill>
                                <a:srgbClr val="FF0000"/>
                              </a:solidFill>
                            </a:rPr>
                            <a:t>置</a:t>
                          </a:r>
                          <a:r>
                            <a:rPr lang="en-US" altLang="zh-CN" sz="2000" b="1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CN" altLang="en-US" sz="20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2009134970"/>
                      </a:ext>
                    </a:extLst>
                  </a:tr>
                  <a:tr h="4198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1      1</a:t>
                          </a:r>
                          <a:endParaRPr lang="zh-CN" altLang="en-US" sz="2000" dirty="0"/>
                        </a:p>
                      </a:txBody>
                      <a:tcPr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CN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000" b="0" i="0" smtClean="0">
                                        <a:latin typeface="Cambria Math" panose="02040503050406030204" pitchFamily="18" charset="0"/>
                                      </a:rPr>
                                      <m:t>      </m:t>
                                    </m:r>
                                    <m:r>
                                      <a:rPr lang="en-US" altLang="zh-CN" sz="2000" smtClean="0"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</m:e>
                                  <m:sup>
                                    <m:r>
                                      <a:rPr lang="en-US" altLang="zh-CN" sz="2000" b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000" b="1" dirty="0">
                              <a:solidFill>
                                <a:srgbClr val="FF0000"/>
                              </a:solidFill>
                            </a:rPr>
                            <a:t>保持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67612401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3" name="表格 22">
                <a:extLst>
                  <a:ext uri="{FF2B5EF4-FFF2-40B4-BE49-F238E27FC236}">
                    <a16:creationId xmlns:a16="http://schemas.microsoft.com/office/drawing/2014/main" id="{83FB9A6F-CC5A-4AC1-AA77-9D24B389D57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54917032"/>
                  </p:ext>
                </p:extLst>
              </p:nvPr>
            </p:nvGraphicFramePr>
            <p:xfrm>
              <a:off x="623392" y="4062179"/>
              <a:ext cx="4215309" cy="2535172"/>
            </p:xfrm>
            <a:graphic>
              <a:graphicData uri="http://schemas.openxmlformats.org/drawingml/2006/table">
                <a:tbl>
                  <a:tblPr firstRow="1" bandRow="1">
                    <a:tableStyleId>{5FD0F851-EC5A-4D38-B0AD-8093EC10F338}</a:tableStyleId>
                  </a:tblPr>
                  <a:tblGrid>
                    <a:gridCol w="1405103">
                      <a:extLst>
                        <a:ext uri="{9D8B030D-6E8A-4147-A177-3AD203B41FA5}">
                          <a16:colId xmlns:a16="http://schemas.microsoft.com/office/drawing/2014/main" val="3266605460"/>
                        </a:ext>
                      </a:extLst>
                    </a:gridCol>
                    <a:gridCol w="1845694">
                      <a:extLst>
                        <a:ext uri="{9D8B030D-6E8A-4147-A177-3AD203B41FA5}">
                          <a16:colId xmlns:a16="http://schemas.microsoft.com/office/drawing/2014/main" val="3752913309"/>
                        </a:ext>
                      </a:extLst>
                    </a:gridCol>
                    <a:gridCol w="964512">
                      <a:extLst>
                        <a:ext uri="{9D8B030D-6E8A-4147-A177-3AD203B41FA5}">
                          <a16:colId xmlns:a16="http://schemas.microsoft.com/office/drawing/2014/main" val="1411117123"/>
                        </a:ext>
                      </a:extLst>
                    </a:gridCol>
                  </a:tblGrid>
                  <a:tr h="858109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30000"/>
                            </a:lnSpc>
                          </a:pPr>
                          <a:r>
                            <a:rPr lang="zh-CN" altLang="en-US" b="0" dirty="0"/>
                            <a:t>输    入</a:t>
                          </a:r>
                          <a:endParaRPr lang="en-US" altLang="zh-CN" b="0" dirty="0"/>
                        </a:p>
                        <a:p>
                          <a:pPr algn="ctr">
                            <a:lnSpc>
                              <a:spcPct val="130000"/>
                            </a:lnSpc>
                          </a:pPr>
                          <a:endParaRPr lang="zh-CN" altLang="en-US" dirty="0"/>
                        </a:p>
                      </a:txBody>
                      <a:tcPr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12"/>
                          <a:stretch>
                            <a:fillRect l="-76238" t="-709" r="-52475" b="-2049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b="0" dirty="0"/>
                            <a:t>说明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4019668442"/>
                      </a:ext>
                    </a:extLst>
                  </a:tr>
                  <a:tr h="41908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</a:rPr>
                            <a:t>0      0</a:t>
                          </a:r>
                          <a:endParaRPr lang="zh-CN" altLang="en-US" sz="2000" dirty="0">
                            <a:solidFill>
                              <a:schemeClr val="bg1">
                                <a:lumMod val="65000"/>
                              </a:schemeClr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342900" indent="-342900" algn="ctr">
                            <a:buAutoNum type="arabicPlain"/>
                          </a:pPr>
                          <a:r>
                            <a:rPr lang="en-US" altLang="zh-CN" sz="200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</a:rPr>
                            <a:t>      1</a:t>
                          </a:r>
                          <a:endParaRPr lang="zh-CN" altLang="en-US" sz="2000" dirty="0">
                            <a:solidFill>
                              <a:schemeClr val="bg1">
                                <a:lumMod val="65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00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</a:rPr>
                            <a:t>禁止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2762698118"/>
                      </a:ext>
                    </a:extLst>
                  </a:tr>
                  <a:tr h="41908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solidFill>
                                <a:srgbClr val="FF0000"/>
                              </a:solidFill>
                            </a:rPr>
                            <a:t>0 </a:t>
                          </a:r>
                          <a:r>
                            <a:rPr lang="en-US" altLang="zh-CN" sz="2000" dirty="0"/>
                            <a:t>     1</a:t>
                          </a:r>
                          <a:endParaRPr lang="zh-CN" altLang="en-US" sz="2000" dirty="0"/>
                        </a:p>
                      </a:txBody>
                      <a:tcPr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342900" indent="-342900" algn="ctr">
                            <a:buAutoNum type="arabicPlain"/>
                          </a:pPr>
                          <a:r>
                            <a:rPr lang="en-US" altLang="zh-CN" sz="2000" b="1" dirty="0"/>
                            <a:t>      </a:t>
                          </a:r>
                          <a:r>
                            <a:rPr lang="en-US" altLang="zh-CN" sz="2000" b="0" dirty="0"/>
                            <a:t>0</a:t>
                          </a:r>
                          <a:endParaRPr lang="zh-CN" altLang="en-US" sz="2000" b="0" dirty="0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000" b="1" dirty="0">
                              <a:solidFill>
                                <a:srgbClr val="FF0000"/>
                              </a:solidFill>
                            </a:rPr>
                            <a:t>置</a:t>
                          </a:r>
                          <a:r>
                            <a:rPr lang="en-US" altLang="zh-CN" sz="2000" b="1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sz="20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139670858"/>
                      </a:ext>
                    </a:extLst>
                  </a:tr>
                  <a:tr h="41908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      </a:t>
                          </a:r>
                          <a:r>
                            <a:rPr lang="en-US" altLang="zh-CN" sz="2000" b="1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CN" altLang="en-US" sz="20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/>
                            <a:t>0</a:t>
                          </a:r>
                          <a:r>
                            <a:rPr lang="en-US" altLang="zh-CN" sz="2000" dirty="0"/>
                            <a:t>         1</a:t>
                          </a:r>
                          <a:endParaRPr lang="zh-CN" altLang="en-US" sz="2000" dirty="0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000" b="1" dirty="0">
                              <a:solidFill>
                                <a:srgbClr val="FF0000"/>
                              </a:solidFill>
                            </a:rPr>
                            <a:t>置</a:t>
                          </a:r>
                          <a:r>
                            <a:rPr lang="en-US" altLang="zh-CN" sz="2000" b="1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CN" altLang="en-US" sz="20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2009134970"/>
                      </a:ext>
                    </a:extLst>
                  </a:tr>
                  <a:tr h="4198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1      1</a:t>
                          </a:r>
                          <a:endParaRPr lang="zh-CN" altLang="en-US" sz="2000" dirty="0"/>
                        </a:p>
                      </a:txBody>
                      <a:tcPr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12"/>
                          <a:stretch>
                            <a:fillRect l="-76238" t="-505797" r="-52475" b="-188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000" b="1" dirty="0">
                              <a:solidFill>
                                <a:srgbClr val="FF0000"/>
                              </a:solidFill>
                            </a:rPr>
                            <a:t>保持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67612401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D01BAEE8-4662-461A-AB47-A5FE152A0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8E7B1-3FC2-4821-B144-3AA6EF938D0A}" type="slidenum">
              <a:rPr lang="zh-CN" altLang="en-US" sz="1400" b="1" smtClean="0"/>
              <a:pPr/>
              <a:t>21</a:t>
            </a:fld>
            <a:r>
              <a:rPr lang="zh-CN" altLang="en-US"/>
              <a:t> </a:t>
            </a:r>
            <a:r>
              <a:rPr lang="en-US" altLang="zh-CN"/>
              <a:t>/ 52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F9B371E-BFB8-481B-8206-2F79D2D5959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97872" y="4524380"/>
            <a:ext cx="317019" cy="32311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0C988DD-51E4-4F1D-A289-47FC4BD1EA3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415480" y="4531531"/>
            <a:ext cx="317019" cy="30482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A405732-65A6-42A3-BFA5-5A9F358437A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956570" y="4540442"/>
            <a:ext cx="725487" cy="39017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E774BDD0-E6B7-4F28-9887-38514657E659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090693" y="6226993"/>
            <a:ext cx="457240" cy="390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089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4DFEBD53-D39D-45F9-88CA-ADA62E8EADA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43979" y="3284984"/>
            <a:ext cx="4311493" cy="316835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标题 2">
                <a:extLst>
                  <a:ext uri="{FF2B5EF4-FFF2-40B4-BE49-F238E27FC236}">
                    <a16:creationId xmlns:a16="http://schemas.microsoft.com/office/drawing/2014/main" id="{6FCBA3B6-1126-45AB-B74E-A8D3CCAF7BE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四个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TW" sz="4000" b="1" i="1" spc="600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TW" sz="4000" b="1" i="1" spc="600" dirty="0">
                            <a:latin typeface="Cambria Math"/>
                          </a:rPr>
                          <m:t>𝑺</m:t>
                        </m:r>
                      </m:e>
                    </m:acc>
                    <m:acc>
                      <m:accPr>
                        <m:chr m:val="̅"/>
                        <m:ctrlPr>
                          <a:rPr lang="en-US" altLang="zh-TW" sz="4000" b="1" i="1" spc="600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TW" sz="4000" b="1" i="1" spc="600" dirty="0" smtClean="0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</m:acc>
                  </m:oMath>
                </a14:m>
                <a:r>
                  <a:rPr lang="zh-CN" altLang="en-US" dirty="0"/>
                  <a:t>锁存器 </a:t>
                </a:r>
                <a:r>
                  <a:rPr lang="en-US" altLang="zh-CN" b="1" dirty="0"/>
                  <a:t>74LS279</a:t>
                </a:r>
                <a:endParaRPr lang="zh-CN" altLang="en-US" b="1" dirty="0"/>
              </a:p>
            </p:txBody>
          </p:sp>
        </mc:Choice>
        <mc:Fallback xmlns="">
          <p:sp>
            <p:nvSpPr>
              <p:cNvPr id="3" name="标题 2">
                <a:extLst>
                  <a:ext uri="{FF2B5EF4-FFF2-40B4-BE49-F238E27FC236}">
                    <a16:creationId xmlns:a16="http://schemas.microsoft.com/office/drawing/2014/main" id="{6FCBA3B6-1126-45AB-B74E-A8D3CCAF7BE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t="-4054" b="-148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B32A2374-EB66-47DC-9932-1FF6598AF4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352" y="980728"/>
            <a:ext cx="7625823" cy="5616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D43B027F-76A1-4FA0-9905-F96C4AA351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144715" y="893083"/>
            <a:ext cx="3528392" cy="1944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D635731D-2DF9-496C-95F1-633B4B175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8E7B1-3FC2-4821-B144-3AA6EF938D0A}" type="slidenum">
              <a:rPr lang="zh-CN" altLang="en-US" sz="1400" b="1" smtClean="0"/>
              <a:pPr/>
              <a:t>22</a:t>
            </a:fld>
            <a:r>
              <a:rPr lang="zh-CN" altLang="en-US"/>
              <a:t> </a:t>
            </a:r>
            <a:r>
              <a:rPr lang="en-US" altLang="zh-CN"/>
              <a:t>/ 52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390487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CN" sz="3600" dirty="0">
                    <a:solidFill>
                      <a:schemeClr val="bg1">
                        <a:lumMod val="50000"/>
                      </a:schemeClr>
                    </a:solidFill>
                  </a:rPr>
                  <a:t>【</a:t>
                </a:r>
                <a:r>
                  <a:rPr lang="zh-CN" altLang="en-US" sz="3600" dirty="0">
                    <a:solidFill>
                      <a:schemeClr val="bg1">
                        <a:lumMod val="50000"/>
                      </a:schemeClr>
                    </a:solidFill>
                  </a:rPr>
                  <a:t>例</a:t>
                </a:r>
                <a:r>
                  <a:rPr lang="en-US" altLang="zh-CN" sz="3600" dirty="0">
                    <a:solidFill>
                      <a:schemeClr val="bg1">
                        <a:lumMod val="50000"/>
                      </a:schemeClr>
                    </a:solidFill>
                  </a:rPr>
                  <a:t>2】</a:t>
                </a:r>
                <a:r>
                  <a:rPr lang="zh-CN" altLang="en-US" sz="3600" dirty="0"/>
                  <a:t>画出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CN" sz="360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3600" b="0" i="1" dirty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acc>
                    <m:acc>
                      <m:accPr>
                        <m:chr m:val="̅"/>
                        <m:ctrlPr>
                          <a:rPr lang="en-US" altLang="zh-CN" sz="3600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3600" b="0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acc>
                  </m:oMath>
                </a14:m>
                <a:r>
                  <a:rPr lang="zh-CN" altLang="en-US" sz="3600" dirty="0"/>
                  <a:t>锁存器的输出波形图</a:t>
                </a:r>
                <a:endParaRPr lang="zh-CN" altLang="en-US" sz="3200" dirty="0"/>
              </a:p>
            </p:txBody>
          </p:sp>
        </mc:Choice>
        <mc:Fallback xmlns="">
          <p:sp>
            <p:nvSpPr>
              <p:cNvPr id="2" name="标题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b="-878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连接符: 肘形 40">
            <a:extLst>
              <a:ext uri="{FF2B5EF4-FFF2-40B4-BE49-F238E27FC236}">
                <a16:creationId xmlns:a16="http://schemas.microsoft.com/office/drawing/2014/main" id="{8FA82C68-DC96-4961-9574-C3CB9D8C983F}"/>
              </a:ext>
            </a:extLst>
          </p:cNvPr>
          <p:cNvCxnSpPr>
            <a:cxnSpLocks/>
          </p:cNvCxnSpPr>
          <p:nvPr/>
        </p:nvCxnSpPr>
        <p:spPr>
          <a:xfrm flipV="1">
            <a:off x="4465562" y="1412848"/>
            <a:ext cx="1080000" cy="648000"/>
          </a:xfrm>
          <a:prstGeom prst="bentConnector3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连接符: 肘形 41">
            <a:extLst>
              <a:ext uri="{FF2B5EF4-FFF2-40B4-BE49-F238E27FC236}">
                <a16:creationId xmlns:a16="http://schemas.microsoft.com/office/drawing/2014/main" id="{056431B0-8298-4FC0-8FB7-8477C26DF043}"/>
              </a:ext>
            </a:extLst>
          </p:cNvPr>
          <p:cNvCxnSpPr>
            <a:cxnSpLocks/>
          </p:cNvCxnSpPr>
          <p:nvPr/>
        </p:nvCxnSpPr>
        <p:spPr>
          <a:xfrm>
            <a:off x="5464758" y="1412848"/>
            <a:ext cx="1080000" cy="648000"/>
          </a:xfrm>
          <a:prstGeom prst="bentConnector3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>
            <a:extLst>
              <a:ext uri="{FF2B5EF4-FFF2-40B4-BE49-F238E27FC236}">
                <a16:creationId xmlns:a16="http://schemas.microsoft.com/office/drawing/2014/main" id="{F2BEED90-CA00-4211-8E18-E311F25DE952}"/>
              </a:ext>
            </a:extLst>
          </p:cNvPr>
          <p:cNvGrpSpPr/>
          <p:nvPr/>
        </p:nvGrpSpPr>
        <p:grpSpPr>
          <a:xfrm>
            <a:off x="5005562" y="2068995"/>
            <a:ext cx="5940720" cy="4068000"/>
            <a:chOff x="5005562" y="2068995"/>
            <a:chExt cx="5940720" cy="4068000"/>
          </a:xfrm>
        </p:grpSpPr>
        <p:cxnSp>
          <p:nvCxnSpPr>
            <p:cNvPr id="43" name="直接连接符 42">
              <a:extLst>
                <a:ext uri="{FF2B5EF4-FFF2-40B4-BE49-F238E27FC236}">
                  <a16:creationId xmlns:a16="http://schemas.microsoft.com/office/drawing/2014/main" id="{624F73C3-8A43-420D-A90F-C9C52F8D1AA4}"/>
                </a:ext>
              </a:extLst>
            </p:cNvPr>
            <p:cNvCxnSpPr>
              <a:cxnSpLocks/>
            </p:cNvCxnSpPr>
            <p:nvPr/>
          </p:nvCxnSpPr>
          <p:spPr>
            <a:xfrm>
              <a:off x="5005562" y="2068995"/>
              <a:ext cx="0" cy="4068000"/>
            </a:xfrm>
            <a:prstGeom prst="line">
              <a:avLst/>
            </a:prstGeom>
            <a:ln w="28575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>
              <a:extLst>
                <a:ext uri="{FF2B5EF4-FFF2-40B4-BE49-F238E27FC236}">
                  <a16:creationId xmlns:a16="http://schemas.microsoft.com/office/drawing/2014/main" id="{47D5EFE9-5826-41A8-810D-8B8E15AC2AC9}"/>
                </a:ext>
              </a:extLst>
            </p:cNvPr>
            <p:cNvCxnSpPr>
              <a:cxnSpLocks/>
            </p:cNvCxnSpPr>
            <p:nvPr/>
          </p:nvCxnSpPr>
          <p:spPr>
            <a:xfrm>
              <a:off x="5995682" y="2068995"/>
              <a:ext cx="0" cy="4068000"/>
            </a:xfrm>
            <a:prstGeom prst="line">
              <a:avLst/>
            </a:prstGeom>
            <a:ln w="28575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>
              <a:extLst>
                <a:ext uri="{FF2B5EF4-FFF2-40B4-BE49-F238E27FC236}">
                  <a16:creationId xmlns:a16="http://schemas.microsoft.com/office/drawing/2014/main" id="{A65AF63A-C000-4E36-8AF1-F798D867998C}"/>
                </a:ext>
              </a:extLst>
            </p:cNvPr>
            <p:cNvCxnSpPr>
              <a:cxnSpLocks/>
            </p:cNvCxnSpPr>
            <p:nvPr/>
          </p:nvCxnSpPr>
          <p:spPr>
            <a:xfrm>
              <a:off x="6985802" y="2068995"/>
              <a:ext cx="0" cy="4068000"/>
            </a:xfrm>
            <a:prstGeom prst="line">
              <a:avLst/>
            </a:prstGeom>
            <a:ln w="28575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>
              <a:extLst>
                <a:ext uri="{FF2B5EF4-FFF2-40B4-BE49-F238E27FC236}">
                  <a16:creationId xmlns:a16="http://schemas.microsoft.com/office/drawing/2014/main" id="{4456EA0F-2493-4965-936A-C783DB87618B}"/>
                </a:ext>
              </a:extLst>
            </p:cNvPr>
            <p:cNvCxnSpPr>
              <a:cxnSpLocks/>
            </p:cNvCxnSpPr>
            <p:nvPr/>
          </p:nvCxnSpPr>
          <p:spPr>
            <a:xfrm>
              <a:off x="7975922" y="2068995"/>
              <a:ext cx="0" cy="4068000"/>
            </a:xfrm>
            <a:prstGeom prst="line">
              <a:avLst/>
            </a:prstGeom>
            <a:ln w="28575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>
              <a:extLst>
                <a:ext uri="{FF2B5EF4-FFF2-40B4-BE49-F238E27FC236}">
                  <a16:creationId xmlns:a16="http://schemas.microsoft.com/office/drawing/2014/main" id="{127C3D02-F898-4254-BCEA-BCF3BCE1BB46}"/>
                </a:ext>
              </a:extLst>
            </p:cNvPr>
            <p:cNvCxnSpPr>
              <a:cxnSpLocks/>
            </p:cNvCxnSpPr>
            <p:nvPr/>
          </p:nvCxnSpPr>
          <p:spPr>
            <a:xfrm>
              <a:off x="8966042" y="2068995"/>
              <a:ext cx="0" cy="4068000"/>
            </a:xfrm>
            <a:prstGeom prst="line">
              <a:avLst/>
            </a:prstGeom>
            <a:ln w="28575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>
              <a:extLst>
                <a:ext uri="{FF2B5EF4-FFF2-40B4-BE49-F238E27FC236}">
                  <a16:creationId xmlns:a16="http://schemas.microsoft.com/office/drawing/2014/main" id="{89FF1BCC-5819-477C-9E57-67E73ACC6070}"/>
                </a:ext>
              </a:extLst>
            </p:cNvPr>
            <p:cNvCxnSpPr>
              <a:cxnSpLocks/>
            </p:cNvCxnSpPr>
            <p:nvPr/>
          </p:nvCxnSpPr>
          <p:spPr>
            <a:xfrm>
              <a:off x="9956162" y="2068995"/>
              <a:ext cx="0" cy="4068000"/>
            </a:xfrm>
            <a:prstGeom prst="line">
              <a:avLst/>
            </a:prstGeom>
            <a:ln w="28575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49">
              <a:extLst>
                <a:ext uri="{FF2B5EF4-FFF2-40B4-BE49-F238E27FC236}">
                  <a16:creationId xmlns:a16="http://schemas.microsoft.com/office/drawing/2014/main" id="{05C8C75C-F2A6-42BF-B188-11285F159A9D}"/>
                </a:ext>
              </a:extLst>
            </p:cNvPr>
            <p:cNvCxnSpPr>
              <a:cxnSpLocks/>
            </p:cNvCxnSpPr>
            <p:nvPr/>
          </p:nvCxnSpPr>
          <p:spPr>
            <a:xfrm>
              <a:off x="10946282" y="2068995"/>
              <a:ext cx="0" cy="4068000"/>
            </a:xfrm>
            <a:prstGeom prst="line">
              <a:avLst/>
            </a:prstGeom>
            <a:ln w="28575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1" name="连接符: 肘形 50">
            <a:extLst>
              <a:ext uri="{FF2B5EF4-FFF2-40B4-BE49-F238E27FC236}">
                <a16:creationId xmlns:a16="http://schemas.microsoft.com/office/drawing/2014/main" id="{AD7FA990-8735-43FA-B52B-4E45DEC5A6CF}"/>
              </a:ext>
            </a:extLst>
          </p:cNvPr>
          <p:cNvCxnSpPr>
            <a:cxnSpLocks/>
          </p:cNvCxnSpPr>
          <p:nvPr/>
        </p:nvCxnSpPr>
        <p:spPr>
          <a:xfrm flipV="1">
            <a:off x="6444820" y="1412848"/>
            <a:ext cx="1080000" cy="648000"/>
          </a:xfrm>
          <a:prstGeom prst="bentConnector3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连接符: 肘形 51">
            <a:extLst>
              <a:ext uri="{FF2B5EF4-FFF2-40B4-BE49-F238E27FC236}">
                <a16:creationId xmlns:a16="http://schemas.microsoft.com/office/drawing/2014/main" id="{E6C62C83-B5A2-4C16-AE93-17971FF18FD5}"/>
              </a:ext>
            </a:extLst>
          </p:cNvPr>
          <p:cNvCxnSpPr>
            <a:cxnSpLocks/>
          </p:cNvCxnSpPr>
          <p:nvPr/>
        </p:nvCxnSpPr>
        <p:spPr>
          <a:xfrm>
            <a:off x="9419588" y="1412848"/>
            <a:ext cx="1080000" cy="648000"/>
          </a:xfrm>
          <a:prstGeom prst="bentConnector3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连接符: 肘形 52">
            <a:extLst>
              <a:ext uri="{FF2B5EF4-FFF2-40B4-BE49-F238E27FC236}">
                <a16:creationId xmlns:a16="http://schemas.microsoft.com/office/drawing/2014/main" id="{7805CD92-9EC7-496D-B5E5-71E616B6AD6E}"/>
              </a:ext>
            </a:extLst>
          </p:cNvPr>
          <p:cNvCxnSpPr>
            <a:cxnSpLocks/>
          </p:cNvCxnSpPr>
          <p:nvPr/>
        </p:nvCxnSpPr>
        <p:spPr>
          <a:xfrm flipV="1">
            <a:off x="8421774" y="1412848"/>
            <a:ext cx="1080000" cy="648000"/>
          </a:xfrm>
          <a:prstGeom prst="bentConnector3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文本框 53">
                <a:extLst>
                  <a:ext uri="{FF2B5EF4-FFF2-40B4-BE49-F238E27FC236}">
                    <a16:creationId xmlns:a16="http://schemas.microsoft.com/office/drawing/2014/main" id="{1D5A98B3-AA3B-4035-9D2F-225752E00F81}"/>
                  </a:ext>
                </a:extLst>
              </p:cNvPr>
              <p:cNvSpPr txBox="1"/>
              <p:nvPr/>
            </p:nvSpPr>
            <p:spPr>
              <a:xfrm>
                <a:off x="3719865" y="1537628"/>
                <a:ext cx="432048" cy="5241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</m:acc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54" name="文本框 53">
                <a:extLst>
                  <a:ext uri="{FF2B5EF4-FFF2-40B4-BE49-F238E27FC236}">
                    <a16:creationId xmlns:a16="http://schemas.microsoft.com/office/drawing/2014/main" id="{1D5A98B3-AA3B-4035-9D2F-225752E00F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9865" y="1537628"/>
                <a:ext cx="432048" cy="52411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文本框 54">
                <a:extLst>
                  <a:ext uri="{FF2B5EF4-FFF2-40B4-BE49-F238E27FC236}">
                    <a16:creationId xmlns:a16="http://schemas.microsoft.com/office/drawing/2014/main" id="{3C25F390-DA2A-4EE4-BCB6-000243441182}"/>
                  </a:ext>
                </a:extLst>
              </p:cNvPr>
              <p:cNvSpPr txBox="1"/>
              <p:nvPr/>
            </p:nvSpPr>
            <p:spPr>
              <a:xfrm>
                <a:off x="3719865" y="2636912"/>
                <a:ext cx="43204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</m:acc>
                    </m:oMath>
                  </m:oMathPara>
                </a14:m>
                <a:endParaRPr lang="zh-CN" altLang="en-US" sz="2800" i="1" dirty="0"/>
              </a:p>
            </p:txBody>
          </p:sp>
        </mc:Choice>
        <mc:Fallback xmlns="">
          <p:sp>
            <p:nvSpPr>
              <p:cNvPr id="55" name="文本框 54">
                <a:extLst>
                  <a:ext uri="{FF2B5EF4-FFF2-40B4-BE49-F238E27FC236}">
                    <a16:creationId xmlns:a16="http://schemas.microsoft.com/office/drawing/2014/main" id="{3C25F390-DA2A-4EE4-BCB6-0002434411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9865" y="2636912"/>
                <a:ext cx="432048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连接符: 肘形 55">
            <a:extLst>
              <a:ext uri="{FF2B5EF4-FFF2-40B4-BE49-F238E27FC236}">
                <a16:creationId xmlns:a16="http://schemas.microsoft.com/office/drawing/2014/main" id="{562DB2A9-6492-400D-A671-8FE857A8FCD8}"/>
              </a:ext>
            </a:extLst>
          </p:cNvPr>
          <p:cNvCxnSpPr>
            <a:cxnSpLocks/>
          </p:cNvCxnSpPr>
          <p:nvPr/>
        </p:nvCxnSpPr>
        <p:spPr>
          <a:xfrm>
            <a:off x="4467866" y="2564976"/>
            <a:ext cx="1080000" cy="648000"/>
          </a:xfrm>
          <a:prstGeom prst="bentConnector3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连接符: 肘形 56">
            <a:extLst>
              <a:ext uri="{FF2B5EF4-FFF2-40B4-BE49-F238E27FC236}">
                <a16:creationId xmlns:a16="http://schemas.microsoft.com/office/drawing/2014/main" id="{90BAAB41-0C2F-41CD-B4EC-B4AC6005AA04}"/>
              </a:ext>
            </a:extLst>
          </p:cNvPr>
          <p:cNvCxnSpPr>
            <a:cxnSpLocks/>
          </p:cNvCxnSpPr>
          <p:nvPr/>
        </p:nvCxnSpPr>
        <p:spPr>
          <a:xfrm>
            <a:off x="7436102" y="1412776"/>
            <a:ext cx="1080000" cy="648000"/>
          </a:xfrm>
          <a:prstGeom prst="bentConnector3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连接符: 肘形 57">
            <a:extLst>
              <a:ext uri="{FF2B5EF4-FFF2-40B4-BE49-F238E27FC236}">
                <a16:creationId xmlns:a16="http://schemas.microsoft.com/office/drawing/2014/main" id="{642DB1A4-02B2-4213-81B3-8D83BAD1C689}"/>
              </a:ext>
            </a:extLst>
          </p:cNvPr>
          <p:cNvCxnSpPr>
            <a:cxnSpLocks/>
          </p:cNvCxnSpPr>
          <p:nvPr/>
        </p:nvCxnSpPr>
        <p:spPr>
          <a:xfrm flipV="1">
            <a:off x="10416600" y="1412848"/>
            <a:ext cx="1080000" cy="648000"/>
          </a:xfrm>
          <a:prstGeom prst="bentConnector3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连接符: 肘形 34">
            <a:extLst>
              <a:ext uri="{FF2B5EF4-FFF2-40B4-BE49-F238E27FC236}">
                <a16:creationId xmlns:a16="http://schemas.microsoft.com/office/drawing/2014/main" id="{8D2598A2-6EF8-450A-9B03-3F559D6E1BD5}"/>
              </a:ext>
            </a:extLst>
          </p:cNvPr>
          <p:cNvCxnSpPr>
            <a:cxnSpLocks/>
          </p:cNvCxnSpPr>
          <p:nvPr/>
        </p:nvCxnSpPr>
        <p:spPr>
          <a:xfrm>
            <a:off x="6490961" y="2564904"/>
            <a:ext cx="1080000" cy="0"/>
          </a:xfrm>
          <a:prstGeom prst="straightConnector1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连接符: 肘形 34">
            <a:extLst>
              <a:ext uri="{FF2B5EF4-FFF2-40B4-BE49-F238E27FC236}">
                <a16:creationId xmlns:a16="http://schemas.microsoft.com/office/drawing/2014/main" id="{31EDB147-FF42-47B9-A23B-3D0730D16377}"/>
              </a:ext>
            </a:extLst>
          </p:cNvPr>
          <p:cNvCxnSpPr>
            <a:cxnSpLocks/>
          </p:cNvCxnSpPr>
          <p:nvPr/>
        </p:nvCxnSpPr>
        <p:spPr>
          <a:xfrm>
            <a:off x="9447638" y="2564904"/>
            <a:ext cx="1080000" cy="0"/>
          </a:xfrm>
          <a:prstGeom prst="straightConnector1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文本框 60">
                <a:extLst>
                  <a:ext uri="{FF2B5EF4-FFF2-40B4-BE49-F238E27FC236}">
                    <a16:creationId xmlns:a16="http://schemas.microsoft.com/office/drawing/2014/main" id="{B5EE06DB-930A-4BBA-9D70-45DA56CF70C4}"/>
                  </a:ext>
                </a:extLst>
              </p:cNvPr>
              <p:cNvSpPr txBox="1"/>
              <p:nvPr/>
            </p:nvSpPr>
            <p:spPr>
              <a:xfrm>
                <a:off x="3719865" y="4528003"/>
                <a:ext cx="43204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𝑸</m:t>
                      </m:r>
                    </m:oMath>
                  </m:oMathPara>
                </a14:m>
                <a:endParaRPr lang="zh-CN" altLang="en-US" sz="2800" i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1" name="文本框 60">
                <a:extLst>
                  <a:ext uri="{FF2B5EF4-FFF2-40B4-BE49-F238E27FC236}">
                    <a16:creationId xmlns:a16="http://schemas.microsoft.com/office/drawing/2014/main" id="{B5EE06DB-930A-4BBA-9D70-45DA56CF70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9865" y="4528003"/>
                <a:ext cx="432048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连接符: 肘形 61">
            <a:extLst>
              <a:ext uri="{FF2B5EF4-FFF2-40B4-BE49-F238E27FC236}">
                <a16:creationId xmlns:a16="http://schemas.microsoft.com/office/drawing/2014/main" id="{282C1ED8-7EB0-416C-ACD7-E3FFC73887F0}"/>
              </a:ext>
            </a:extLst>
          </p:cNvPr>
          <p:cNvCxnSpPr>
            <a:cxnSpLocks/>
          </p:cNvCxnSpPr>
          <p:nvPr/>
        </p:nvCxnSpPr>
        <p:spPr>
          <a:xfrm flipV="1">
            <a:off x="5459148" y="2564976"/>
            <a:ext cx="1080000" cy="648000"/>
          </a:xfrm>
          <a:prstGeom prst="bentConnector3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连接符: 肘形 34">
            <a:extLst>
              <a:ext uri="{FF2B5EF4-FFF2-40B4-BE49-F238E27FC236}">
                <a16:creationId xmlns:a16="http://schemas.microsoft.com/office/drawing/2014/main" id="{25BD0D27-A3C6-4425-B980-BE0B3D4F99F2}"/>
              </a:ext>
            </a:extLst>
          </p:cNvPr>
          <p:cNvCxnSpPr>
            <a:cxnSpLocks/>
          </p:cNvCxnSpPr>
          <p:nvPr/>
        </p:nvCxnSpPr>
        <p:spPr>
          <a:xfrm>
            <a:off x="8554925" y="2564904"/>
            <a:ext cx="1080000" cy="0"/>
          </a:xfrm>
          <a:prstGeom prst="straightConnector1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6" name="组合 65">
            <a:extLst>
              <a:ext uri="{FF2B5EF4-FFF2-40B4-BE49-F238E27FC236}">
                <a16:creationId xmlns:a16="http://schemas.microsoft.com/office/drawing/2014/main" id="{700A7921-9511-4D5A-BCCF-D3027BA34F7B}"/>
              </a:ext>
            </a:extLst>
          </p:cNvPr>
          <p:cNvGrpSpPr/>
          <p:nvPr/>
        </p:nvGrpSpPr>
        <p:grpSpPr>
          <a:xfrm>
            <a:off x="5308166" y="1507714"/>
            <a:ext cx="6127678" cy="461665"/>
            <a:chOff x="5308166" y="1507714"/>
            <a:chExt cx="6127678" cy="461665"/>
          </a:xfrm>
        </p:grpSpPr>
        <p:sp>
          <p:nvSpPr>
            <p:cNvPr id="67" name="文本框 66">
              <a:extLst>
                <a:ext uri="{FF2B5EF4-FFF2-40B4-BE49-F238E27FC236}">
                  <a16:creationId xmlns:a16="http://schemas.microsoft.com/office/drawing/2014/main" id="{1AC97175-73B9-4FB5-A458-63BC606A0F68}"/>
                </a:ext>
              </a:extLst>
            </p:cNvPr>
            <p:cNvSpPr txBox="1"/>
            <p:nvPr/>
          </p:nvSpPr>
          <p:spPr>
            <a:xfrm>
              <a:off x="5308166" y="1507714"/>
              <a:ext cx="35298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>
                      <a:lumMod val="50000"/>
                    </a:schemeClr>
                  </a:solidFill>
                </a:rPr>
                <a:t>1</a:t>
              </a:r>
              <a:endParaRPr lang="zh-CN" altLang="en-US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68" name="文本框 67">
              <a:extLst>
                <a:ext uri="{FF2B5EF4-FFF2-40B4-BE49-F238E27FC236}">
                  <a16:creationId xmlns:a16="http://schemas.microsoft.com/office/drawing/2014/main" id="{567E7AA9-8CCB-451B-8919-638AC2E629F0}"/>
                </a:ext>
              </a:extLst>
            </p:cNvPr>
            <p:cNvSpPr txBox="1"/>
            <p:nvPr/>
          </p:nvSpPr>
          <p:spPr>
            <a:xfrm>
              <a:off x="6297564" y="1507714"/>
              <a:ext cx="35298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>
                      <a:lumMod val="50000"/>
                    </a:schemeClr>
                  </a:solidFill>
                </a:rPr>
                <a:t>0</a:t>
              </a:r>
              <a:endParaRPr lang="zh-CN" altLang="en-US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69" name="文本框 68">
              <a:extLst>
                <a:ext uri="{FF2B5EF4-FFF2-40B4-BE49-F238E27FC236}">
                  <a16:creationId xmlns:a16="http://schemas.microsoft.com/office/drawing/2014/main" id="{09E4BF53-7186-446A-A6B5-75261CE1740B}"/>
                </a:ext>
              </a:extLst>
            </p:cNvPr>
            <p:cNvSpPr txBox="1"/>
            <p:nvPr/>
          </p:nvSpPr>
          <p:spPr>
            <a:xfrm>
              <a:off x="7277101" y="1507714"/>
              <a:ext cx="35298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>
                      <a:lumMod val="50000"/>
                    </a:schemeClr>
                  </a:solidFill>
                </a:rPr>
                <a:t>1</a:t>
              </a:r>
              <a:endParaRPr lang="zh-CN" altLang="en-US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70" name="文本框 69">
              <a:extLst>
                <a:ext uri="{FF2B5EF4-FFF2-40B4-BE49-F238E27FC236}">
                  <a16:creationId xmlns:a16="http://schemas.microsoft.com/office/drawing/2014/main" id="{4CCB1BA5-434C-4A17-AA3B-CCD9166804ED}"/>
                </a:ext>
              </a:extLst>
            </p:cNvPr>
            <p:cNvSpPr txBox="1"/>
            <p:nvPr/>
          </p:nvSpPr>
          <p:spPr>
            <a:xfrm>
              <a:off x="8306841" y="1507714"/>
              <a:ext cx="35298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>
                      <a:lumMod val="50000"/>
                    </a:schemeClr>
                  </a:solidFill>
                </a:rPr>
                <a:t>0</a:t>
              </a:r>
              <a:endParaRPr lang="zh-CN" altLang="en-US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71" name="文本框 70">
              <a:extLst>
                <a:ext uri="{FF2B5EF4-FFF2-40B4-BE49-F238E27FC236}">
                  <a16:creationId xmlns:a16="http://schemas.microsoft.com/office/drawing/2014/main" id="{A6485AF4-9ABE-4D9F-A115-7F5565FF72DE}"/>
                </a:ext>
              </a:extLst>
            </p:cNvPr>
            <p:cNvSpPr txBox="1"/>
            <p:nvPr/>
          </p:nvSpPr>
          <p:spPr>
            <a:xfrm>
              <a:off x="10317142" y="1507714"/>
              <a:ext cx="35298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>
                      <a:lumMod val="50000"/>
                    </a:schemeClr>
                  </a:solidFill>
                </a:rPr>
                <a:t>0</a:t>
              </a:r>
              <a:endParaRPr lang="zh-CN" altLang="en-US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72" name="文本框 71">
              <a:extLst>
                <a:ext uri="{FF2B5EF4-FFF2-40B4-BE49-F238E27FC236}">
                  <a16:creationId xmlns:a16="http://schemas.microsoft.com/office/drawing/2014/main" id="{5E320CF5-E276-4D52-819F-DD1461A7B66F}"/>
                </a:ext>
              </a:extLst>
            </p:cNvPr>
            <p:cNvSpPr txBox="1"/>
            <p:nvPr/>
          </p:nvSpPr>
          <p:spPr>
            <a:xfrm>
              <a:off x="9283055" y="1507714"/>
              <a:ext cx="35298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>
                      <a:lumMod val="50000"/>
                    </a:schemeClr>
                  </a:solidFill>
                </a:rPr>
                <a:t>1</a:t>
              </a:r>
              <a:endParaRPr lang="zh-CN" altLang="en-US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73" name="文本框 72">
              <a:extLst>
                <a:ext uri="{FF2B5EF4-FFF2-40B4-BE49-F238E27FC236}">
                  <a16:creationId xmlns:a16="http://schemas.microsoft.com/office/drawing/2014/main" id="{F743695C-A957-44EA-9028-CCD36804AE5C}"/>
                </a:ext>
              </a:extLst>
            </p:cNvPr>
            <p:cNvSpPr txBox="1"/>
            <p:nvPr/>
          </p:nvSpPr>
          <p:spPr>
            <a:xfrm>
              <a:off x="11082862" y="1507714"/>
              <a:ext cx="35298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>
                      <a:lumMod val="50000"/>
                    </a:schemeClr>
                  </a:solidFill>
                </a:rPr>
                <a:t>1</a:t>
              </a:r>
              <a:endParaRPr lang="zh-CN" altLang="en-US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74" name="组合 73">
            <a:extLst>
              <a:ext uri="{FF2B5EF4-FFF2-40B4-BE49-F238E27FC236}">
                <a16:creationId xmlns:a16="http://schemas.microsoft.com/office/drawing/2014/main" id="{F5FE8470-46DA-4330-A96E-3C6092ABA6D3}"/>
              </a:ext>
            </a:extLst>
          </p:cNvPr>
          <p:cNvGrpSpPr/>
          <p:nvPr/>
        </p:nvGrpSpPr>
        <p:grpSpPr>
          <a:xfrm>
            <a:off x="5273405" y="2646085"/>
            <a:ext cx="6162439" cy="473651"/>
            <a:chOff x="5273405" y="2646085"/>
            <a:chExt cx="6162439" cy="473651"/>
          </a:xfrm>
        </p:grpSpPr>
        <p:sp>
          <p:nvSpPr>
            <p:cNvPr id="75" name="文本框 74">
              <a:extLst>
                <a:ext uri="{FF2B5EF4-FFF2-40B4-BE49-F238E27FC236}">
                  <a16:creationId xmlns:a16="http://schemas.microsoft.com/office/drawing/2014/main" id="{E814CA01-0C8B-4D59-93BE-937B832010E6}"/>
                </a:ext>
              </a:extLst>
            </p:cNvPr>
            <p:cNvSpPr txBox="1"/>
            <p:nvPr/>
          </p:nvSpPr>
          <p:spPr>
            <a:xfrm>
              <a:off x="5273405" y="2658071"/>
              <a:ext cx="35298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>
                      <a:lumMod val="50000"/>
                    </a:schemeClr>
                  </a:solidFill>
                </a:rPr>
                <a:t>0</a:t>
              </a:r>
              <a:endParaRPr lang="zh-CN" altLang="en-US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76" name="文本框 75">
              <a:extLst>
                <a:ext uri="{FF2B5EF4-FFF2-40B4-BE49-F238E27FC236}">
                  <a16:creationId xmlns:a16="http://schemas.microsoft.com/office/drawing/2014/main" id="{CCDC0C16-6037-4F7A-BCC9-E4BDCCDE6C61}"/>
                </a:ext>
              </a:extLst>
            </p:cNvPr>
            <p:cNvSpPr txBox="1"/>
            <p:nvPr/>
          </p:nvSpPr>
          <p:spPr>
            <a:xfrm>
              <a:off x="6296452" y="2658071"/>
              <a:ext cx="35298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>
                      <a:lumMod val="50000"/>
                    </a:schemeClr>
                  </a:solidFill>
                </a:rPr>
                <a:t>1</a:t>
              </a:r>
              <a:endParaRPr lang="zh-CN" altLang="en-US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77" name="文本框 76">
              <a:extLst>
                <a:ext uri="{FF2B5EF4-FFF2-40B4-BE49-F238E27FC236}">
                  <a16:creationId xmlns:a16="http://schemas.microsoft.com/office/drawing/2014/main" id="{27A07CAF-F8CB-45CF-8A69-D4B406A57954}"/>
                </a:ext>
              </a:extLst>
            </p:cNvPr>
            <p:cNvSpPr txBox="1"/>
            <p:nvPr/>
          </p:nvSpPr>
          <p:spPr>
            <a:xfrm>
              <a:off x="7274093" y="2658071"/>
              <a:ext cx="35298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>
                      <a:lumMod val="50000"/>
                    </a:schemeClr>
                  </a:solidFill>
                </a:rPr>
                <a:t>1</a:t>
              </a:r>
              <a:endParaRPr lang="zh-CN" altLang="en-US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78" name="文本框 77">
              <a:extLst>
                <a:ext uri="{FF2B5EF4-FFF2-40B4-BE49-F238E27FC236}">
                  <a16:creationId xmlns:a16="http://schemas.microsoft.com/office/drawing/2014/main" id="{9A7B6FD0-C512-4F1F-82FC-CAFA5C69FC4D}"/>
                </a:ext>
              </a:extLst>
            </p:cNvPr>
            <p:cNvSpPr txBox="1"/>
            <p:nvPr/>
          </p:nvSpPr>
          <p:spPr>
            <a:xfrm>
              <a:off x="8303833" y="2658071"/>
              <a:ext cx="35298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>
                      <a:lumMod val="50000"/>
                    </a:schemeClr>
                  </a:solidFill>
                </a:rPr>
                <a:t>1</a:t>
              </a:r>
              <a:endParaRPr lang="zh-CN" altLang="en-US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79" name="文本框 78">
              <a:extLst>
                <a:ext uri="{FF2B5EF4-FFF2-40B4-BE49-F238E27FC236}">
                  <a16:creationId xmlns:a16="http://schemas.microsoft.com/office/drawing/2014/main" id="{22196E36-4FEB-4319-B2D7-DD9C6C49DC96}"/>
                </a:ext>
              </a:extLst>
            </p:cNvPr>
            <p:cNvSpPr txBox="1"/>
            <p:nvPr/>
          </p:nvSpPr>
          <p:spPr>
            <a:xfrm>
              <a:off x="10282381" y="2658071"/>
              <a:ext cx="35298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>
                      <a:lumMod val="50000"/>
                    </a:schemeClr>
                  </a:solidFill>
                </a:rPr>
                <a:t>1</a:t>
              </a:r>
              <a:endParaRPr lang="zh-CN" altLang="en-US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80" name="文本框 79">
              <a:extLst>
                <a:ext uri="{FF2B5EF4-FFF2-40B4-BE49-F238E27FC236}">
                  <a16:creationId xmlns:a16="http://schemas.microsoft.com/office/drawing/2014/main" id="{B1CB2FF1-2C15-45B5-9CC5-FC1976A62B18}"/>
                </a:ext>
              </a:extLst>
            </p:cNvPr>
            <p:cNvSpPr txBox="1"/>
            <p:nvPr/>
          </p:nvSpPr>
          <p:spPr>
            <a:xfrm>
              <a:off x="9281943" y="2658071"/>
              <a:ext cx="35298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>
                      <a:lumMod val="50000"/>
                    </a:schemeClr>
                  </a:solidFill>
                </a:rPr>
                <a:t>1</a:t>
              </a:r>
              <a:endParaRPr lang="zh-CN" altLang="en-US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81" name="文本框 80">
              <a:extLst>
                <a:ext uri="{FF2B5EF4-FFF2-40B4-BE49-F238E27FC236}">
                  <a16:creationId xmlns:a16="http://schemas.microsoft.com/office/drawing/2014/main" id="{EE61C790-908D-460B-938B-878F84A2AB8A}"/>
                </a:ext>
              </a:extLst>
            </p:cNvPr>
            <p:cNvSpPr txBox="1"/>
            <p:nvPr/>
          </p:nvSpPr>
          <p:spPr>
            <a:xfrm>
              <a:off x="11082862" y="2646085"/>
              <a:ext cx="35298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>
                      <a:lumMod val="50000"/>
                    </a:schemeClr>
                  </a:solidFill>
                </a:rPr>
                <a:t>0</a:t>
              </a:r>
              <a:endParaRPr lang="zh-CN" altLang="en-US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文本框 87">
                <a:extLst>
                  <a:ext uri="{FF2B5EF4-FFF2-40B4-BE49-F238E27FC236}">
                    <a16:creationId xmlns:a16="http://schemas.microsoft.com/office/drawing/2014/main" id="{3A2B0C97-D872-4AA6-BA69-0D7D266CBB92}"/>
                  </a:ext>
                </a:extLst>
              </p:cNvPr>
              <p:cNvSpPr txBox="1"/>
              <p:nvPr/>
            </p:nvSpPr>
            <p:spPr>
              <a:xfrm>
                <a:off x="3722294" y="5627050"/>
                <a:ext cx="432048" cy="5241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altLang="zh-CN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𝑸</m:t>
                          </m:r>
                        </m:e>
                      </m:acc>
                    </m:oMath>
                  </m:oMathPara>
                </a14:m>
                <a:endParaRPr lang="zh-CN" altLang="en-US" sz="2800" i="1" dirty="0"/>
              </a:p>
            </p:txBody>
          </p:sp>
        </mc:Choice>
        <mc:Fallback xmlns="">
          <p:sp>
            <p:nvSpPr>
              <p:cNvPr id="88" name="文本框 87">
                <a:extLst>
                  <a:ext uri="{FF2B5EF4-FFF2-40B4-BE49-F238E27FC236}">
                    <a16:creationId xmlns:a16="http://schemas.microsoft.com/office/drawing/2014/main" id="{3A2B0C97-D872-4AA6-BA69-0D7D266CBB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2294" y="5627050"/>
                <a:ext cx="432048" cy="52411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6" name="文本框 95">
            <a:extLst>
              <a:ext uri="{FF2B5EF4-FFF2-40B4-BE49-F238E27FC236}">
                <a16:creationId xmlns:a16="http://schemas.microsoft.com/office/drawing/2014/main" id="{6A4AD366-875B-419D-A85D-8F073B3B2372}"/>
              </a:ext>
            </a:extLst>
          </p:cNvPr>
          <p:cNvSpPr txBox="1"/>
          <p:nvPr/>
        </p:nvSpPr>
        <p:spPr>
          <a:xfrm>
            <a:off x="4306873" y="4366830"/>
            <a:ext cx="69762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</a:rPr>
              <a:t>初态</a:t>
            </a:r>
            <a:endParaRPr lang="en-US" altLang="zh-CN" dirty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0</a:t>
            </a:r>
            <a:endParaRPr lang="zh-CN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97" name="连接符: 肘形 34">
            <a:extLst>
              <a:ext uri="{FF2B5EF4-FFF2-40B4-BE49-F238E27FC236}">
                <a16:creationId xmlns:a16="http://schemas.microsoft.com/office/drawing/2014/main" id="{7E2446C7-E152-4CF9-B380-DC5471E83954}"/>
              </a:ext>
            </a:extLst>
          </p:cNvPr>
          <p:cNvCxnSpPr>
            <a:cxnSpLocks/>
          </p:cNvCxnSpPr>
          <p:nvPr/>
        </p:nvCxnSpPr>
        <p:spPr>
          <a:xfrm>
            <a:off x="7524820" y="2564904"/>
            <a:ext cx="1080000" cy="0"/>
          </a:xfrm>
          <a:prstGeom prst="straightConnector1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连接符: 肘形 97">
            <a:extLst>
              <a:ext uri="{FF2B5EF4-FFF2-40B4-BE49-F238E27FC236}">
                <a16:creationId xmlns:a16="http://schemas.microsoft.com/office/drawing/2014/main" id="{11D4214B-07C1-49A4-A6FF-FB592974C785}"/>
              </a:ext>
            </a:extLst>
          </p:cNvPr>
          <p:cNvCxnSpPr>
            <a:cxnSpLocks/>
          </p:cNvCxnSpPr>
          <p:nvPr/>
        </p:nvCxnSpPr>
        <p:spPr>
          <a:xfrm>
            <a:off x="10405260" y="2564976"/>
            <a:ext cx="1080000" cy="648000"/>
          </a:xfrm>
          <a:prstGeom prst="bentConnector3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>
            <a:extLst>
              <a:ext uri="{FF2B5EF4-FFF2-40B4-BE49-F238E27FC236}">
                <a16:creationId xmlns:a16="http://schemas.microsoft.com/office/drawing/2014/main" id="{F66CBD4A-2274-46A9-93C3-6A3468ABED77}"/>
              </a:ext>
            </a:extLst>
          </p:cNvPr>
          <p:cNvGrpSpPr/>
          <p:nvPr/>
        </p:nvGrpSpPr>
        <p:grpSpPr>
          <a:xfrm>
            <a:off x="5270737" y="3572266"/>
            <a:ext cx="6255342" cy="831747"/>
            <a:chOff x="5270737" y="3572266"/>
            <a:chExt cx="6255342" cy="831747"/>
          </a:xfrm>
        </p:grpSpPr>
        <p:sp>
          <p:nvSpPr>
            <p:cNvPr id="63" name="文本框 62">
              <a:extLst>
                <a:ext uri="{FF2B5EF4-FFF2-40B4-BE49-F238E27FC236}">
                  <a16:creationId xmlns:a16="http://schemas.microsoft.com/office/drawing/2014/main" id="{C251ED3E-4739-4DB7-8C36-5E509235DC01}"/>
                </a:ext>
              </a:extLst>
            </p:cNvPr>
            <p:cNvSpPr txBox="1"/>
            <p:nvPr/>
          </p:nvSpPr>
          <p:spPr>
            <a:xfrm>
              <a:off x="9222206" y="3573016"/>
              <a:ext cx="49244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b="1" dirty="0">
                  <a:solidFill>
                    <a:schemeClr val="bg1">
                      <a:lumMod val="50000"/>
                    </a:schemeClr>
                  </a:solidFill>
                </a:rPr>
                <a:t>保</a:t>
              </a:r>
              <a:endParaRPr lang="en-US" altLang="zh-CN" b="1" dirty="0">
                <a:solidFill>
                  <a:schemeClr val="bg1">
                    <a:lumMod val="50000"/>
                  </a:schemeClr>
                </a:solidFill>
              </a:endParaRPr>
            </a:p>
            <a:p>
              <a:pPr algn="ctr"/>
              <a:r>
                <a:rPr lang="zh-CN" altLang="en-US" b="1" dirty="0">
                  <a:solidFill>
                    <a:schemeClr val="bg1">
                      <a:lumMod val="50000"/>
                    </a:schemeClr>
                  </a:solidFill>
                </a:rPr>
                <a:t>持</a:t>
              </a:r>
            </a:p>
          </p:txBody>
        </p:sp>
        <p:sp>
          <p:nvSpPr>
            <p:cNvPr id="83" name="文本框 82">
              <a:extLst>
                <a:ext uri="{FF2B5EF4-FFF2-40B4-BE49-F238E27FC236}">
                  <a16:creationId xmlns:a16="http://schemas.microsoft.com/office/drawing/2014/main" id="{C31FB6FC-DF9B-48C7-8083-8A2402BDBAEA}"/>
                </a:ext>
              </a:extLst>
            </p:cNvPr>
            <p:cNvSpPr txBox="1"/>
            <p:nvPr/>
          </p:nvSpPr>
          <p:spPr>
            <a:xfrm>
              <a:off x="5270737" y="3573016"/>
              <a:ext cx="49244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>
                      <a:lumMod val="50000"/>
                    </a:schemeClr>
                  </a:solidFill>
                </a:rPr>
                <a:t>置</a:t>
              </a:r>
              <a:endParaRPr lang="en-US" altLang="zh-CN" dirty="0">
                <a:solidFill>
                  <a:schemeClr val="bg1">
                    <a:lumMod val="50000"/>
                  </a:schemeClr>
                </a:solidFill>
              </a:endParaRPr>
            </a:p>
            <a:p>
              <a:pPr algn="ctr"/>
              <a:r>
                <a:rPr lang="en-US" altLang="zh-CN" dirty="0">
                  <a:solidFill>
                    <a:schemeClr val="bg1">
                      <a:lumMod val="50000"/>
                    </a:schemeClr>
                  </a:solidFill>
                </a:rPr>
                <a:t>0</a:t>
              </a:r>
              <a:endParaRPr lang="zh-CN" altLang="en-US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84" name="文本框 83">
              <a:extLst>
                <a:ext uri="{FF2B5EF4-FFF2-40B4-BE49-F238E27FC236}">
                  <a16:creationId xmlns:a16="http://schemas.microsoft.com/office/drawing/2014/main" id="{75FFFB41-7C81-4022-99B4-5FC1A6AD34FB}"/>
                </a:ext>
              </a:extLst>
            </p:cNvPr>
            <p:cNvSpPr txBox="1"/>
            <p:nvPr/>
          </p:nvSpPr>
          <p:spPr>
            <a:xfrm>
              <a:off x="6202062" y="3573016"/>
              <a:ext cx="49244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>
                      <a:lumMod val="50000"/>
                    </a:schemeClr>
                  </a:solidFill>
                </a:rPr>
                <a:t>置</a:t>
              </a:r>
              <a:endParaRPr lang="en-US" altLang="zh-CN" dirty="0">
                <a:solidFill>
                  <a:schemeClr val="bg1">
                    <a:lumMod val="50000"/>
                  </a:schemeClr>
                </a:solidFill>
              </a:endParaRPr>
            </a:p>
            <a:p>
              <a:pPr algn="ctr"/>
              <a:r>
                <a:rPr lang="en-US" altLang="zh-CN" dirty="0">
                  <a:solidFill>
                    <a:schemeClr val="bg1">
                      <a:lumMod val="50000"/>
                    </a:schemeClr>
                  </a:solidFill>
                </a:rPr>
                <a:t>1</a:t>
              </a:r>
              <a:endParaRPr lang="zh-CN" altLang="en-US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85" name="文本框 84">
              <a:extLst>
                <a:ext uri="{FF2B5EF4-FFF2-40B4-BE49-F238E27FC236}">
                  <a16:creationId xmlns:a16="http://schemas.microsoft.com/office/drawing/2014/main" id="{4F8F5B93-9597-49AF-8221-4609D826167C}"/>
                </a:ext>
              </a:extLst>
            </p:cNvPr>
            <p:cNvSpPr txBox="1"/>
            <p:nvPr/>
          </p:nvSpPr>
          <p:spPr>
            <a:xfrm>
              <a:off x="7223386" y="3573016"/>
              <a:ext cx="494046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b="1" dirty="0">
                  <a:solidFill>
                    <a:schemeClr val="bg1">
                      <a:lumMod val="50000"/>
                    </a:schemeClr>
                  </a:solidFill>
                </a:rPr>
                <a:t>保</a:t>
              </a:r>
              <a:endParaRPr lang="en-US" altLang="zh-CN" b="1" dirty="0">
                <a:solidFill>
                  <a:schemeClr val="bg1">
                    <a:lumMod val="50000"/>
                  </a:schemeClr>
                </a:solidFill>
              </a:endParaRPr>
            </a:p>
            <a:p>
              <a:pPr algn="ctr"/>
              <a:r>
                <a:rPr lang="zh-CN" altLang="en-US" b="1" dirty="0">
                  <a:solidFill>
                    <a:schemeClr val="bg1">
                      <a:lumMod val="50000"/>
                    </a:schemeClr>
                  </a:solidFill>
                </a:rPr>
                <a:t>持</a:t>
              </a:r>
            </a:p>
          </p:txBody>
        </p:sp>
        <p:sp>
          <p:nvSpPr>
            <p:cNvPr id="86" name="文本框 85">
              <a:extLst>
                <a:ext uri="{FF2B5EF4-FFF2-40B4-BE49-F238E27FC236}">
                  <a16:creationId xmlns:a16="http://schemas.microsoft.com/office/drawing/2014/main" id="{05E16FB7-92AC-4B8E-999C-CBA1DB899CB1}"/>
                </a:ext>
              </a:extLst>
            </p:cNvPr>
            <p:cNvSpPr txBox="1"/>
            <p:nvPr/>
          </p:nvSpPr>
          <p:spPr>
            <a:xfrm>
              <a:off x="10212652" y="3573016"/>
              <a:ext cx="49244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>
                      <a:lumMod val="50000"/>
                    </a:schemeClr>
                  </a:solidFill>
                </a:rPr>
                <a:t>置</a:t>
              </a:r>
              <a:endParaRPr lang="en-US" altLang="zh-CN" dirty="0">
                <a:solidFill>
                  <a:schemeClr val="bg1">
                    <a:lumMod val="50000"/>
                  </a:schemeClr>
                </a:solidFill>
              </a:endParaRPr>
            </a:p>
            <a:p>
              <a:pPr algn="ctr"/>
              <a:r>
                <a:rPr lang="en-US" altLang="zh-CN" dirty="0">
                  <a:solidFill>
                    <a:schemeClr val="bg1">
                      <a:lumMod val="50000"/>
                    </a:schemeClr>
                  </a:solidFill>
                </a:rPr>
                <a:t>1</a:t>
              </a:r>
              <a:endParaRPr lang="zh-CN" altLang="en-US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04" name="文本框 103">
              <a:extLst>
                <a:ext uri="{FF2B5EF4-FFF2-40B4-BE49-F238E27FC236}">
                  <a16:creationId xmlns:a16="http://schemas.microsoft.com/office/drawing/2014/main" id="{1847BC05-3A8F-4D4F-B85E-A956ACF26E9B}"/>
                </a:ext>
              </a:extLst>
            </p:cNvPr>
            <p:cNvSpPr txBox="1"/>
            <p:nvPr/>
          </p:nvSpPr>
          <p:spPr>
            <a:xfrm>
              <a:off x="8233263" y="3573016"/>
              <a:ext cx="49244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>
                      <a:lumMod val="50000"/>
                    </a:schemeClr>
                  </a:solidFill>
                </a:rPr>
                <a:t>置</a:t>
              </a:r>
              <a:endParaRPr lang="en-US" altLang="zh-CN" dirty="0">
                <a:solidFill>
                  <a:schemeClr val="bg1">
                    <a:lumMod val="50000"/>
                  </a:schemeClr>
                </a:solidFill>
              </a:endParaRPr>
            </a:p>
            <a:p>
              <a:pPr algn="ctr"/>
              <a:r>
                <a:rPr lang="en-US" altLang="zh-CN" dirty="0">
                  <a:solidFill>
                    <a:schemeClr val="bg1">
                      <a:lumMod val="50000"/>
                    </a:schemeClr>
                  </a:solidFill>
                </a:rPr>
                <a:t>1</a:t>
              </a:r>
              <a:endParaRPr lang="zh-CN" altLang="en-US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06" name="文本框 105">
              <a:extLst>
                <a:ext uri="{FF2B5EF4-FFF2-40B4-BE49-F238E27FC236}">
                  <a16:creationId xmlns:a16="http://schemas.microsoft.com/office/drawing/2014/main" id="{7AEB1E49-4F53-41AE-B8A9-717BB573D44A}"/>
                </a:ext>
              </a:extLst>
            </p:cNvPr>
            <p:cNvSpPr txBox="1"/>
            <p:nvPr/>
          </p:nvSpPr>
          <p:spPr>
            <a:xfrm>
              <a:off x="11033636" y="3572266"/>
              <a:ext cx="49244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>
                      <a:lumMod val="50000"/>
                    </a:schemeClr>
                  </a:solidFill>
                </a:rPr>
                <a:t>置</a:t>
              </a:r>
              <a:endParaRPr lang="en-US" altLang="zh-CN" dirty="0">
                <a:solidFill>
                  <a:schemeClr val="bg1">
                    <a:lumMod val="50000"/>
                  </a:schemeClr>
                </a:solidFill>
              </a:endParaRPr>
            </a:p>
            <a:p>
              <a:pPr algn="ctr"/>
              <a:r>
                <a:rPr lang="en-US" altLang="zh-CN" dirty="0">
                  <a:solidFill>
                    <a:schemeClr val="bg1">
                      <a:lumMod val="50000"/>
                    </a:schemeClr>
                  </a:solidFill>
                </a:rPr>
                <a:t>0</a:t>
              </a:r>
              <a:endParaRPr lang="zh-CN" altLang="en-US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0" name="表格 109">
                <a:extLst>
                  <a:ext uri="{FF2B5EF4-FFF2-40B4-BE49-F238E27FC236}">
                    <a16:creationId xmlns:a16="http://schemas.microsoft.com/office/drawing/2014/main" id="{8DEA63B5-2E26-4586-BE46-224C60BBCEE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23482266"/>
                  </p:ext>
                </p:extLst>
              </p:nvPr>
            </p:nvGraphicFramePr>
            <p:xfrm>
              <a:off x="220612" y="3771208"/>
              <a:ext cx="3184124" cy="2423294"/>
            </p:xfrm>
            <a:graphic>
              <a:graphicData uri="http://schemas.openxmlformats.org/drawingml/2006/table">
                <a:tbl>
                  <a:tblPr firstRow="1" bandRow="1">
                    <a:tableStyleId>{5FD0F851-EC5A-4D38-B0AD-8093EC10F338}</a:tableStyleId>
                  </a:tblPr>
                  <a:tblGrid>
                    <a:gridCol w="1376285">
                      <a:extLst>
                        <a:ext uri="{9D8B030D-6E8A-4147-A177-3AD203B41FA5}">
                          <a16:colId xmlns:a16="http://schemas.microsoft.com/office/drawing/2014/main" val="3266605460"/>
                        </a:ext>
                      </a:extLst>
                    </a:gridCol>
                    <a:gridCol w="1807839">
                      <a:extLst>
                        <a:ext uri="{9D8B030D-6E8A-4147-A177-3AD203B41FA5}">
                          <a16:colId xmlns:a16="http://schemas.microsoft.com/office/drawing/2014/main" val="3752913309"/>
                        </a:ext>
                      </a:extLst>
                    </a:gridCol>
                  </a:tblGrid>
                  <a:tr h="535242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30000"/>
                            </a:lnSpc>
                          </a:pPr>
                          <a14:m>
                            <m:oMath xmlns:m="http://schemas.openxmlformats.org/officeDocument/2006/math">
                              <m:acc>
                                <m:accPr>
                                  <m:chr m:val="̅"/>
                                  <m:ctrlPr>
                                    <a:rPr lang="zh-CN" altLang="en-US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000" b="1" smtClean="0">
                                      <a:latin typeface="Cambria Math" panose="02040503050406030204" pitchFamily="18" charset="0"/>
                                    </a:rPr>
                                    <m:t>𝑺</m:t>
                                  </m:r>
                                </m:e>
                              </m:acc>
                            </m:oMath>
                          </a14:m>
                          <a:r>
                            <a:rPr lang="zh-CN" altLang="en-US" sz="2000" dirty="0"/>
                            <a:t>      </a:t>
                          </a:r>
                          <a14:m>
                            <m:oMath xmlns:m="http://schemas.openxmlformats.org/officeDocument/2006/math">
                              <m:acc>
                                <m:accPr>
                                  <m:chr m:val="̅"/>
                                  <m:ctrlPr>
                                    <a:rPr lang="zh-CN" altLang="en-US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000" b="1" smtClean="0">
                                      <a:latin typeface="Cambria Math" panose="02040503050406030204" pitchFamily="18" charset="0"/>
                                    </a:rPr>
                                    <m:t>𝑹</m:t>
                                  </m:r>
                                </m:e>
                              </m:acc>
                            </m:oMath>
                          </a14:m>
                          <a:endParaRPr lang="zh-CN" altLang="en-US" sz="2000" dirty="0"/>
                        </a:p>
                      </a:txBody>
                      <a:tcPr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30000"/>
                            </a:lnSpc>
                          </a:pP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zh-CN" sz="20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000" b="1" i="1" smtClean="0">
                                      <a:latin typeface="Cambria Math" panose="02040503050406030204" pitchFamily="18" charset="0"/>
                                    </a:rPr>
                                    <m:t>𝑸</m:t>
                                  </m:r>
                                </m:e>
                                <m:sup>
                                  <m:r>
                                    <a:rPr lang="en-US" altLang="zh-CN" sz="2000" b="1" i="1" smtClean="0"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  <m:r>
                                    <a:rPr lang="en-US" altLang="zh-CN" sz="2000" b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zh-CN" sz="2000" b="1" i="1" smtClean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altLang="zh-CN" sz="2000" b="1" dirty="0"/>
                            <a:t>   </a:t>
                          </a:r>
                          <a:r>
                            <a:rPr lang="en-US" altLang="zh-CN" sz="2000" b="1" baseline="0" dirty="0"/>
                            <a:t>  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  <m:t>𝑄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altLang="zh-CN" sz="2000" b="0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</m:oMath>
                          </a14:m>
                          <a:endParaRPr lang="zh-CN" altLang="en-US" sz="2000" b="0" dirty="0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val="4019668442"/>
                      </a:ext>
                    </a:extLst>
                  </a:tr>
                  <a:tr h="47180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solidFill>
                                <a:srgbClr val="FF0000"/>
                              </a:solidFill>
                            </a:rPr>
                            <a:t>0      0</a:t>
                          </a:r>
                          <a:endParaRPr lang="zh-CN" altLang="en-US" sz="20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342900" indent="-342900" algn="ctr">
                            <a:buAutoNum type="arabicPlain"/>
                          </a:pPr>
                          <a:r>
                            <a:rPr lang="en-US" altLang="zh-CN" sz="200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</a:rPr>
                            <a:t>      1</a:t>
                          </a:r>
                          <a:endParaRPr lang="zh-CN" altLang="en-US" sz="2000" dirty="0">
                            <a:solidFill>
                              <a:schemeClr val="bg1">
                                <a:lumMod val="65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val="2762698118"/>
                      </a:ext>
                    </a:extLst>
                  </a:tr>
                  <a:tr h="47180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r>
                            <a:rPr lang="en-US" altLang="zh-CN" sz="2000" b="1" dirty="0">
                              <a:solidFill>
                                <a:srgbClr val="FF0000"/>
                              </a:solidFill>
                            </a:rPr>
                            <a:t> </a:t>
                          </a:r>
                          <a:r>
                            <a:rPr lang="en-US" altLang="zh-CN" sz="2000" dirty="0"/>
                            <a:t>     1</a:t>
                          </a:r>
                          <a:endParaRPr lang="zh-CN" altLang="en-US" sz="2000" dirty="0"/>
                        </a:p>
                      </a:txBody>
                      <a:tcPr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342900" indent="-342900" algn="ctr">
                            <a:buAutoNum type="arabicPlain"/>
                          </a:pPr>
                          <a:r>
                            <a:rPr lang="en-US" altLang="zh-CN" sz="2000" b="1" dirty="0"/>
                            <a:t>      </a:t>
                          </a:r>
                          <a:r>
                            <a:rPr lang="en-US" altLang="zh-CN" sz="2000" b="0" dirty="0"/>
                            <a:t>0</a:t>
                          </a:r>
                          <a:endParaRPr lang="zh-CN" altLang="en-US" sz="2000" b="0" dirty="0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val="1139670858"/>
                      </a:ext>
                    </a:extLst>
                  </a:tr>
                  <a:tr h="47180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      </a:t>
                          </a:r>
                          <a:r>
                            <a:rPr lang="en-US" altLang="zh-CN" sz="2000" b="1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sz="20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/>
                            <a:t>0</a:t>
                          </a:r>
                          <a:r>
                            <a:rPr lang="en-US" altLang="zh-CN" sz="2000" dirty="0"/>
                            <a:t>         1</a:t>
                          </a:r>
                          <a:endParaRPr lang="zh-CN" altLang="en-US" sz="2000" dirty="0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val="2009134970"/>
                      </a:ext>
                    </a:extLst>
                  </a:tr>
                  <a:tr h="47263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1      1</a:t>
                          </a:r>
                          <a:endParaRPr lang="zh-CN" altLang="en-US" sz="2000" dirty="0"/>
                        </a:p>
                      </a:txBody>
                      <a:tcPr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zh-CN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000" smtClean="0"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p>
                                  <m:r>
                                    <a:rPr lang="en-US" altLang="zh-CN" sz="2000" b="0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</m:oMath>
                          </a14:m>
                          <a:r>
                            <a:rPr lang="zh-CN" altLang="en-US" sz="2000" dirty="0"/>
                            <a:t>      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zh-CN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altLang="zh-CN" sz="20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2000" smtClean="0">
                                          <a:latin typeface="Cambria Math" panose="02040503050406030204" pitchFamily="18" charset="0"/>
                                        </a:rPr>
                                        <m:t>𝑄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altLang="zh-CN" sz="2000" b="0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</m:oMath>
                          </a14:m>
                          <a:endParaRPr lang="zh-CN" altLang="en-US" sz="2000" dirty="0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val="67612401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0" name="表格 109">
                <a:extLst>
                  <a:ext uri="{FF2B5EF4-FFF2-40B4-BE49-F238E27FC236}">
                    <a16:creationId xmlns:a16="http://schemas.microsoft.com/office/drawing/2014/main" id="{8DEA63B5-2E26-4586-BE46-224C60BBCEE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23482266"/>
                  </p:ext>
                </p:extLst>
              </p:nvPr>
            </p:nvGraphicFramePr>
            <p:xfrm>
              <a:off x="220612" y="3771208"/>
              <a:ext cx="3184124" cy="2423294"/>
            </p:xfrm>
            <a:graphic>
              <a:graphicData uri="http://schemas.openxmlformats.org/drawingml/2006/table">
                <a:tbl>
                  <a:tblPr firstRow="1" bandRow="1">
                    <a:tableStyleId>{5FD0F851-EC5A-4D38-B0AD-8093EC10F338}</a:tableStyleId>
                  </a:tblPr>
                  <a:tblGrid>
                    <a:gridCol w="1376285">
                      <a:extLst>
                        <a:ext uri="{9D8B030D-6E8A-4147-A177-3AD203B41FA5}">
                          <a16:colId xmlns:a16="http://schemas.microsoft.com/office/drawing/2014/main" val="3266605460"/>
                        </a:ext>
                      </a:extLst>
                    </a:gridCol>
                    <a:gridCol w="1807839">
                      <a:extLst>
                        <a:ext uri="{9D8B030D-6E8A-4147-A177-3AD203B41FA5}">
                          <a16:colId xmlns:a16="http://schemas.microsoft.com/office/drawing/2014/main" val="3752913309"/>
                        </a:ext>
                      </a:extLst>
                    </a:gridCol>
                  </a:tblGrid>
                  <a:tr h="535242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8"/>
                          <a:stretch>
                            <a:fillRect t="-1136" r="-131858" b="-35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8"/>
                          <a:stretch>
                            <a:fillRect l="-76094" t="-1136" r="-337" b="-35909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19668442"/>
                      </a:ext>
                    </a:extLst>
                  </a:tr>
                  <a:tr h="47180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solidFill>
                                <a:srgbClr val="FF0000"/>
                              </a:solidFill>
                            </a:rPr>
                            <a:t>0      0</a:t>
                          </a:r>
                          <a:endParaRPr lang="zh-CN" altLang="en-US" sz="20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342900" indent="-342900" algn="ctr">
                            <a:buAutoNum type="arabicPlain"/>
                          </a:pPr>
                          <a:r>
                            <a:rPr lang="en-US" altLang="zh-CN" sz="200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</a:rPr>
                            <a:t>      1</a:t>
                          </a:r>
                          <a:endParaRPr lang="zh-CN" altLang="en-US" sz="2000" dirty="0">
                            <a:solidFill>
                              <a:schemeClr val="bg1">
                                <a:lumMod val="65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val="2762698118"/>
                      </a:ext>
                    </a:extLst>
                  </a:tr>
                  <a:tr h="47180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r>
                            <a:rPr lang="en-US" altLang="zh-CN" sz="2000" b="1" dirty="0">
                              <a:solidFill>
                                <a:srgbClr val="FF0000"/>
                              </a:solidFill>
                            </a:rPr>
                            <a:t> </a:t>
                          </a:r>
                          <a:r>
                            <a:rPr lang="en-US" altLang="zh-CN" sz="2000" dirty="0"/>
                            <a:t>     1</a:t>
                          </a:r>
                          <a:endParaRPr lang="zh-CN" altLang="en-US" sz="2000" dirty="0"/>
                        </a:p>
                      </a:txBody>
                      <a:tcPr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342900" indent="-342900" algn="ctr">
                            <a:buAutoNum type="arabicPlain"/>
                          </a:pPr>
                          <a:r>
                            <a:rPr lang="en-US" altLang="zh-CN" sz="2000" b="1" dirty="0"/>
                            <a:t>      </a:t>
                          </a:r>
                          <a:r>
                            <a:rPr lang="en-US" altLang="zh-CN" sz="2000" b="0" dirty="0"/>
                            <a:t>0</a:t>
                          </a:r>
                          <a:endParaRPr lang="zh-CN" altLang="en-US" sz="2000" b="0" dirty="0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val="1139670858"/>
                      </a:ext>
                    </a:extLst>
                  </a:tr>
                  <a:tr h="47180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      </a:t>
                          </a:r>
                          <a:r>
                            <a:rPr lang="en-US" altLang="zh-CN" sz="2000" b="1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sz="20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/>
                            <a:t>0</a:t>
                          </a:r>
                          <a:r>
                            <a:rPr lang="en-US" altLang="zh-CN" sz="2000" dirty="0"/>
                            <a:t>         1</a:t>
                          </a:r>
                          <a:endParaRPr lang="zh-CN" altLang="en-US" sz="2000" dirty="0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val="2009134970"/>
                      </a:ext>
                    </a:extLst>
                  </a:tr>
                  <a:tr h="47263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1      1</a:t>
                          </a:r>
                          <a:endParaRPr lang="zh-CN" altLang="en-US" sz="2000" dirty="0"/>
                        </a:p>
                      </a:txBody>
                      <a:tcPr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8"/>
                          <a:stretch>
                            <a:fillRect l="-76094" t="-412821" r="-337" b="-641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76124016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111" name="组合 110">
            <a:extLst>
              <a:ext uri="{FF2B5EF4-FFF2-40B4-BE49-F238E27FC236}">
                <a16:creationId xmlns:a16="http://schemas.microsoft.com/office/drawing/2014/main" id="{3D68E962-9B17-4FD4-9626-0EFF87B2CBD7}"/>
              </a:ext>
            </a:extLst>
          </p:cNvPr>
          <p:cNvGrpSpPr/>
          <p:nvPr/>
        </p:nvGrpSpPr>
        <p:grpSpPr>
          <a:xfrm>
            <a:off x="589039" y="1634518"/>
            <a:ext cx="2080500" cy="1452274"/>
            <a:chOff x="249169" y="1484784"/>
            <a:chExt cx="2080500" cy="145227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2" name="矩形 111">
                  <a:extLst>
                    <a:ext uri="{FF2B5EF4-FFF2-40B4-BE49-F238E27FC236}">
                      <a16:creationId xmlns:a16="http://schemas.microsoft.com/office/drawing/2014/main" id="{AD9B7B67-81C3-4CFA-82C3-F61951B2E037}"/>
                    </a:ext>
                  </a:extLst>
                </p:cNvPr>
                <p:cNvSpPr/>
                <p:nvPr/>
              </p:nvSpPr>
              <p:spPr>
                <a:xfrm>
                  <a:off x="249169" y="1628800"/>
                  <a:ext cx="281705" cy="30494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altLang="zh-TW" sz="1800" b="1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sz="1800" b="1" i="1" dirty="0">
                                <a:latin typeface="Cambria Math"/>
                              </a:rPr>
                              <m:t>𝑺</m:t>
                            </m:r>
                          </m:e>
                        </m:acc>
                      </m:oMath>
                    </m:oMathPara>
                  </a14:m>
                  <a:endParaRPr lang="zh-CN" altLang="en-US" sz="1800" b="1"/>
                </a:p>
              </p:txBody>
            </p:sp>
          </mc:Choice>
          <mc:Fallback xmlns="">
            <p:sp>
              <p:nvSpPr>
                <p:cNvPr id="112" name="矩形 111">
                  <a:extLst>
                    <a:ext uri="{FF2B5EF4-FFF2-40B4-BE49-F238E27FC236}">
                      <a16:creationId xmlns:a16="http://schemas.microsoft.com/office/drawing/2014/main" id="{AD9B7B67-81C3-4CFA-82C3-F61951B2E03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9169" y="1628800"/>
                  <a:ext cx="281705" cy="304946"/>
                </a:xfrm>
                <a:prstGeom prst="rect">
                  <a:avLst/>
                </a:prstGeom>
                <a:blipFill>
                  <a:blip r:embed="rId9"/>
                  <a:stretch>
                    <a:fillRect r="-8511" b="-16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3" name="矩形 112">
                  <a:extLst>
                    <a:ext uri="{FF2B5EF4-FFF2-40B4-BE49-F238E27FC236}">
                      <a16:creationId xmlns:a16="http://schemas.microsoft.com/office/drawing/2014/main" id="{5F9D585D-D0E7-4E79-BAE9-D2936BFC41B7}"/>
                    </a:ext>
                  </a:extLst>
                </p:cNvPr>
                <p:cNvSpPr/>
                <p:nvPr/>
              </p:nvSpPr>
              <p:spPr>
                <a:xfrm>
                  <a:off x="249169" y="2435606"/>
                  <a:ext cx="302215" cy="30447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altLang="zh-TW" sz="1800" b="1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sz="1800" b="1" i="1" dirty="0">
                                <a:latin typeface="Cambria Math" panose="02040503050406030204" pitchFamily="18" charset="0"/>
                              </a:rPr>
                              <m:t>𝑹</m:t>
                            </m:r>
                          </m:e>
                        </m:acc>
                      </m:oMath>
                    </m:oMathPara>
                  </a14:m>
                  <a:endParaRPr lang="zh-CN" altLang="en-US" sz="1800" b="1"/>
                </a:p>
              </p:txBody>
            </p:sp>
          </mc:Choice>
          <mc:Fallback xmlns="">
            <p:sp>
              <p:nvSpPr>
                <p:cNvPr id="113" name="矩形 112">
                  <a:extLst>
                    <a:ext uri="{FF2B5EF4-FFF2-40B4-BE49-F238E27FC236}">
                      <a16:creationId xmlns:a16="http://schemas.microsoft.com/office/drawing/2014/main" id="{5F9D585D-D0E7-4E79-BAE9-D2936BFC41B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9169" y="2435606"/>
                  <a:ext cx="302215" cy="304470"/>
                </a:xfrm>
                <a:prstGeom prst="rect">
                  <a:avLst/>
                </a:prstGeom>
                <a:blipFill>
                  <a:blip r:embed="rId10"/>
                  <a:stretch>
                    <a:fillRect r="-10000" b="-16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4" name="矩形 113">
                  <a:extLst>
                    <a:ext uri="{FF2B5EF4-FFF2-40B4-BE49-F238E27FC236}">
                      <a16:creationId xmlns:a16="http://schemas.microsoft.com/office/drawing/2014/main" id="{D2B5A6A1-7E67-45F1-B20B-656041FBCD16}"/>
                    </a:ext>
                  </a:extLst>
                </p:cNvPr>
                <p:cNvSpPr/>
                <p:nvPr/>
              </p:nvSpPr>
              <p:spPr>
                <a:xfrm>
                  <a:off x="2019530" y="2443267"/>
                  <a:ext cx="309051" cy="30494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altLang="zh-TW" sz="1800" b="1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sz="1800" b="1" i="1" dirty="0" smtClean="0">
                                <a:latin typeface="Cambria Math" panose="02040503050406030204" pitchFamily="18" charset="0"/>
                              </a:rPr>
                              <m:t>𝑸</m:t>
                            </m:r>
                          </m:e>
                        </m:acc>
                      </m:oMath>
                    </m:oMathPara>
                  </a14:m>
                  <a:endParaRPr lang="zh-CN" altLang="en-US" sz="1800" b="1"/>
                </a:p>
              </p:txBody>
            </p:sp>
          </mc:Choice>
          <mc:Fallback xmlns="">
            <p:sp>
              <p:nvSpPr>
                <p:cNvPr id="114" name="矩形 113">
                  <a:extLst>
                    <a:ext uri="{FF2B5EF4-FFF2-40B4-BE49-F238E27FC236}">
                      <a16:creationId xmlns:a16="http://schemas.microsoft.com/office/drawing/2014/main" id="{D2B5A6A1-7E67-45F1-B20B-656041FBCD1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19530" y="2443267"/>
                  <a:ext cx="309051" cy="304946"/>
                </a:xfrm>
                <a:prstGeom prst="rect">
                  <a:avLst/>
                </a:prstGeom>
                <a:blipFill>
                  <a:blip r:embed="rId11"/>
                  <a:stretch>
                    <a:fillRect l="-4000" r="-20000" b="-38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5" name="矩形 114">
                  <a:extLst>
                    <a:ext uri="{FF2B5EF4-FFF2-40B4-BE49-F238E27FC236}">
                      <a16:creationId xmlns:a16="http://schemas.microsoft.com/office/drawing/2014/main" id="{C5DEB372-D965-4CE0-852A-BDC6BB63FEC0}"/>
                    </a:ext>
                  </a:extLst>
                </p:cNvPr>
                <p:cNvSpPr/>
                <p:nvPr/>
              </p:nvSpPr>
              <p:spPr>
                <a:xfrm>
                  <a:off x="2020618" y="1601672"/>
                  <a:ext cx="309051" cy="30494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1800" b="1" i="1" dirty="0" smtClean="0">
                            <a:latin typeface="Cambria Math" panose="02040503050406030204" pitchFamily="18" charset="0"/>
                          </a:rPr>
                          <m:t>𝑸</m:t>
                        </m:r>
                      </m:oMath>
                    </m:oMathPara>
                  </a14:m>
                  <a:endParaRPr lang="zh-CN" altLang="en-US" sz="1800" b="1"/>
                </a:p>
              </p:txBody>
            </p:sp>
          </mc:Choice>
          <mc:Fallback xmlns="">
            <p:sp>
              <p:nvSpPr>
                <p:cNvPr id="115" name="矩形 114">
                  <a:extLst>
                    <a:ext uri="{FF2B5EF4-FFF2-40B4-BE49-F238E27FC236}">
                      <a16:creationId xmlns:a16="http://schemas.microsoft.com/office/drawing/2014/main" id="{C5DEB372-D965-4CE0-852A-BDC6BB63FEC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20618" y="1601672"/>
                  <a:ext cx="309051" cy="304946"/>
                </a:xfrm>
                <a:prstGeom prst="rect">
                  <a:avLst/>
                </a:prstGeom>
                <a:blipFill>
                  <a:blip r:embed="rId12"/>
                  <a:stretch>
                    <a:fillRect l="-3922" r="-17647" b="-38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16" name="图片 115">
              <a:extLst>
                <a:ext uri="{FF2B5EF4-FFF2-40B4-BE49-F238E27FC236}">
                  <a16:creationId xmlns:a16="http://schemas.microsoft.com/office/drawing/2014/main" id="{B3E8DDFA-4D16-4E1B-8459-2ACF13A355E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53187" y="1484784"/>
              <a:ext cx="1510365" cy="1452274"/>
            </a:xfrm>
            <a:prstGeom prst="rect">
              <a:avLst/>
            </a:prstGeom>
          </p:spPr>
        </p:pic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79A46F00-619F-440F-BE5B-7E575BD5A11E}"/>
              </a:ext>
            </a:extLst>
          </p:cNvPr>
          <p:cNvGrpSpPr/>
          <p:nvPr/>
        </p:nvGrpSpPr>
        <p:grpSpPr>
          <a:xfrm>
            <a:off x="4476782" y="4483582"/>
            <a:ext cx="7008598" cy="648000"/>
            <a:chOff x="4476782" y="4483582"/>
            <a:chExt cx="7008598" cy="648000"/>
          </a:xfrm>
        </p:grpSpPr>
        <p:cxnSp>
          <p:nvCxnSpPr>
            <p:cNvPr id="87" name="连接符: 肘形 34">
              <a:extLst>
                <a:ext uri="{FF2B5EF4-FFF2-40B4-BE49-F238E27FC236}">
                  <a16:creationId xmlns:a16="http://schemas.microsoft.com/office/drawing/2014/main" id="{5680C1B3-6144-4D74-B41D-E7D638EC1D6C}"/>
                </a:ext>
              </a:extLst>
            </p:cNvPr>
            <p:cNvCxnSpPr>
              <a:cxnSpLocks/>
            </p:cNvCxnSpPr>
            <p:nvPr/>
          </p:nvCxnSpPr>
          <p:spPr>
            <a:xfrm>
              <a:off x="9948488" y="4483582"/>
              <a:ext cx="540000" cy="0"/>
            </a:xfrm>
            <a:prstGeom prst="straightConnector1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连接符: 肘形 34">
              <a:extLst>
                <a:ext uri="{FF2B5EF4-FFF2-40B4-BE49-F238E27FC236}">
                  <a16:creationId xmlns:a16="http://schemas.microsoft.com/office/drawing/2014/main" id="{6A2413D3-FFB3-4E57-BB21-D8C637FEA248}"/>
                </a:ext>
              </a:extLst>
            </p:cNvPr>
            <p:cNvCxnSpPr>
              <a:cxnSpLocks/>
            </p:cNvCxnSpPr>
            <p:nvPr/>
          </p:nvCxnSpPr>
          <p:spPr>
            <a:xfrm>
              <a:off x="8976488" y="4483582"/>
              <a:ext cx="972000" cy="0"/>
            </a:xfrm>
            <a:prstGeom prst="straightConnector1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连接符: 肘形 99">
              <a:extLst>
                <a:ext uri="{FF2B5EF4-FFF2-40B4-BE49-F238E27FC236}">
                  <a16:creationId xmlns:a16="http://schemas.microsoft.com/office/drawing/2014/main" id="{61778396-8027-445E-B8FF-4E9ACAC0BE4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59268" y="4483582"/>
              <a:ext cx="1080000" cy="648000"/>
            </a:xfrm>
            <a:prstGeom prst="bentConnector3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连接符: 肘形 100">
              <a:extLst>
                <a:ext uri="{FF2B5EF4-FFF2-40B4-BE49-F238E27FC236}">
                  <a16:creationId xmlns:a16="http://schemas.microsoft.com/office/drawing/2014/main" id="{633BE30D-EA60-4234-8EF1-AA9E3EA169FC}"/>
                </a:ext>
              </a:extLst>
            </p:cNvPr>
            <p:cNvCxnSpPr>
              <a:cxnSpLocks/>
            </p:cNvCxnSpPr>
            <p:nvPr/>
          </p:nvCxnSpPr>
          <p:spPr>
            <a:xfrm>
              <a:off x="10405380" y="4483582"/>
              <a:ext cx="1080000" cy="648000"/>
            </a:xfrm>
            <a:prstGeom prst="bentConnector3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连接符: 肘形 34">
              <a:extLst>
                <a:ext uri="{FF2B5EF4-FFF2-40B4-BE49-F238E27FC236}">
                  <a16:creationId xmlns:a16="http://schemas.microsoft.com/office/drawing/2014/main" id="{3B0BE945-845B-4CA0-B593-B52281F1C867}"/>
                </a:ext>
              </a:extLst>
            </p:cNvPr>
            <p:cNvCxnSpPr>
              <a:cxnSpLocks/>
            </p:cNvCxnSpPr>
            <p:nvPr/>
          </p:nvCxnSpPr>
          <p:spPr>
            <a:xfrm>
              <a:off x="4476782" y="5131582"/>
              <a:ext cx="1080000" cy="0"/>
            </a:xfrm>
            <a:prstGeom prst="straightConnector1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连接符: 肘形 34">
              <a:extLst>
                <a:ext uri="{FF2B5EF4-FFF2-40B4-BE49-F238E27FC236}">
                  <a16:creationId xmlns:a16="http://schemas.microsoft.com/office/drawing/2014/main" id="{FDF2F841-D848-4D42-A9F2-061725287F0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61650" y="4483582"/>
              <a:ext cx="504000" cy="0"/>
            </a:xfrm>
            <a:prstGeom prst="straightConnector1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连接符: 肘形 34">
              <a:extLst>
                <a:ext uri="{FF2B5EF4-FFF2-40B4-BE49-F238E27FC236}">
                  <a16:creationId xmlns:a16="http://schemas.microsoft.com/office/drawing/2014/main" id="{9828AAA0-D719-4957-BF0A-C49E86986A85}"/>
                </a:ext>
              </a:extLst>
            </p:cNvPr>
            <p:cNvCxnSpPr>
              <a:cxnSpLocks/>
            </p:cNvCxnSpPr>
            <p:nvPr/>
          </p:nvCxnSpPr>
          <p:spPr>
            <a:xfrm>
              <a:off x="7989047" y="4483582"/>
              <a:ext cx="972000" cy="0"/>
            </a:xfrm>
            <a:prstGeom prst="straightConnector1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连接符: 肘形 34">
              <a:extLst>
                <a:ext uri="{FF2B5EF4-FFF2-40B4-BE49-F238E27FC236}">
                  <a16:creationId xmlns:a16="http://schemas.microsoft.com/office/drawing/2014/main" id="{88FC1AB3-30D6-4987-BE22-CF3369A0C326}"/>
                </a:ext>
              </a:extLst>
            </p:cNvPr>
            <p:cNvCxnSpPr>
              <a:cxnSpLocks/>
            </p:cNvCxnSpPr>
            <p:nvPr/>
          </p:nvCxnSpPr>
          <p:spPr>
            <a:xfrm>
              <a:off x="6984820" y="4483582"/>
              <a:ext cx="972000" cy="0"/>
            </a:xfrm>
            <a:prstGeom prst="straightConnector1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277CDD7A-0D4B-4DAF-89B0-A27E1F488CE3}"/>
              </a:ext>
            </a:extLst>
          </p:cNvPr>
          <p:cNvGrpSpPr/>
          <p:nvPr/>
        </p:nvGrpSpPr>
        <p:grpSpPr>
          <a:xfrm>
            <a:off x="4476782" y="5517304"/>
            <a:ext cx="7008478" cy="648000"/>
            <a:chOff x="4476782" y="5517304"/>
            <a:chExt cx="7008478" cy="648000"/>
          </a:xfrm>
        </p:grpSpPr>
        <p:cxnSp>
          <p:nvCxnSpPr>
            <p:cNvPr id="89" name="连接符: 肘形 88">
              <a:extLst>
                <a:ext uri="{FF2B5EF4-FFF2-40B4-BE49-F238E27FC236}">
                  <a16:creationId xmlns:a16="http://schemas.microsoft.com/office/drawing/2014/main" id="{CC05919B-5756-4AAD-8A5C-4892FF4EC5F2}"/>
                </a:ext>
              </a:extLst>
            </p:cNvPr>
            <p:cNvCxnSpPr>
              <a:cxnSpLocks/>
            </p:cNvCxnSpPr>
            <p:nvPr/>
          </p:nvCxnSpPr>
          <p:spPr>
            <a:xfrm>
              <a:off x="5459268" y="5517304"/>
              <a:ext cx="1080000" cy="648000"/>
            </a:xfrm>
            <a:prstGeom prst="bentConnector3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连接符: 肘形 34">
              <a:extLst>
                <a:ext uri="{FF2B5EF4-FFF2-40B4-BE49-F238E27FC236}">
                  <a16:creationId xmlns:a16="http://schemas.microsoft.com/office/drawing/2014/main" id="{BE1AD6C1-BAB2-42FE-BD3B-F50A82AB18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76782" y="5517304"/>
              <a:ext cx="1008000" cy="0"/>
            </a:xfrm>
            <a:prstGeom prst="straightConnector1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连接符: 肘形 34">
              <a:extLst>
                <a:ext uri="{FF2B5EF4-FFF2-40B4-BE49-F238E27FC236}">
                  <a16:creationId xmlns:a16="http://schemas.microsoft.com/office/drawing/2014/main" id="{B92D1373-812D-439C-9C3E-1A02407DED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39148" y="6165304"/>
              <a:ext cx="3924000" cy="0"/>
            </a:xfrm>
            <a:prstGeom prst="straightConnector1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连接符: 肘形 117">
              <a:extLst>
                <a:ext uri="{FF2B5EF4-FFF2-40B4-BE49-F238E27FC236}">
                  <a16:creationId xmlns:a16="http://schemas.microsoft.com/office/drawing/2014/main" id="{80FCA7D3-1D43-41EE-A1F0-51CAE7E8390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05260" y="5517304"/>
              <a:ext cx="1080000" cy="648000"/>
            </a:xfrm>
            <a:prstGeom prst="bentConnector3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5468A5AD-028F-460C-8A40-0FF40A8F84C6}"/>
              </a:ext>
            </a:extLst>
          </p:cNvPr>
          <p:cNvGrpSpPr/>
          <p:nvPr/>
        </p:nvGrpSpPr>
        <p:grpSpPr>
          <a:xfrm>
            <a:off x="6355543" y="921584"/>
            <a:ext cx="4289250" cy="4345313"/>
            <a:chOff x="6355543" y="921584"/>
            <a:chExt cx="4289250" cy="4345313"/>
          </a:xfrm>
        </p:grpSpPr>
        <p:sp>
          <p:nvSpPr>
            <p:cNvPr id="119" name="椭圆 118">
              <a:extLst>
                <a:ext uri="{FF2B5EF4-FFF2-40B4-BE49-F238E27FC236}">
                  <a16:creationId xmlns:a16="http://schemas.microsoft.com/office/drawing/2014/main" id="{CD6A76A5-BFFF-490F-AC9B-A635978745B8}"/>
                </a:ext>
              </a:extLst>
            </p:cNvPr>
            <p:cNvSpPr/>
            <p:nvPr/>
          </p:nvSpPr>
          <p:spPr>
            <a:xfrm>
              <a:off x="6355543" y="921584"/>
              <a:ext cx="4279815" cy="1452273"/>
            </a:xfrm>
            <a:custGeom>
              <a:avLst/>
              <a:gdLst>
                <a:gd name="connsiteX0" fmla="*/ 0 w 4279815"/>
                <a:gd name="connsiteY0" fmla="*/ 726137 h 1452273"/>
                <a:gd name="connsiteX1" fmla="*/ 2139908 w 4279815"/>
                <a:gd name="connsiteY1" fmla="*/ 0 h 1452273"/>
                <a:gd name="connsiteX2" fmla="*/ 4279816 w 4279815"/>
                <a:gd name="connsiteY2" fmla="*/ 726137 h 1452273"/>
                <a:gd name="connsiteX3" fmla="*/ 2139908 w 4279815"/>
                <a:gd name="connsiteY3" fmla="*/ 1452274 h 1452273"/>
                <a:gd name="connsiteX4" fmla="*/ 0 w 4279815"/>
                <a:gd name="connsiteY4" fmla="*/ 726137 h 1452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79815" h="1452273" extrusionOk="0">
                  <a:moveTo>
                    <a:pt x="0" y="726137"/>
                  </a:moveTo>
                  <a:cubicBezTo>
                    <a:pt x="-25789" y="274931"/>
                    <a:pt x="883036" y="80317"/>
                    <a:pt x="2139908" y="0"/>
                  </a:cubicBezTo>
                  <a:cubicBezTo>
                    <a:pt x="3362855" y="24749"/>
                    <a:pt x="4245378" y="259746"/>
                    <a:pt x="4279816" y="726137"/>
                  </a:cubicBezTo>
                  <a:cubicBezTo>
                    <a:pt x="4237179" y="1118212"/>
                    <a:pt x="3337394" y="1326940"/>
                    <a:pt x="2139908" y="1452274"/>
                  </a:cubicBezTo>
                  <a:cubicBezTo>
                    <a:pt x="927038" y="1409502"/>
                    <a:pt x="42310" y="1069246"/>
                    <a:pt x="0" y="726137"/>
                  </a:cubicBezTo>
                  <a:close/>
                </a:path>
              </a:pathLst>
            </a:custGeom>
            <a:noFill/>
            <a:ln>
              <a:solidFill>
                <a:srgbClr val="FF0000"/>
              </a:solidFill>
              <a:prstDash val="dash"/>
              <a:extLst>
                <a:ext uri="{C807C97D-BFC1-408E-A445-0C87EB9F89A2}">
                  <ask:lineSketchStyleProps xmlns:ask="http://schemas.microsoft.com/office/drawing/2018/sketchyshapes" sd="4172447036">
                    <a:prstGeom prst="ellipse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0" name="文本框 119">
                  <a:extLst>
                    <a:ext uri="{FF2B5EF4-FFF2-40B4-BE49-F238E27FC236}">
                      <a16:creationId xmlns:a16="http://schemas.microsoft.com/office/drawing/2014/main" id="{E13CBA88-D594-4303-A0EB-0E4BD56838C8}"/>
                    </a:ext>
                  </a:extLst>
                </p:cNvPr>
                <p:cNvSpPr txBox="1"/>
                <p:nvPr/>
              </p:nvSpPr>
              <p:spPr>
                <a:xfrm>
                  <a:off x="7475548" y="925696"/>
                  <a:ext cx="2145587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acc>
                    </m:oMath>
                  </a14:m>
                  <a:r>
                    <a:rPr lang="zh-CN" altLang="en-US" dirty="0"/>
                    <a:t>波动不影响</a:t>
                  </a:r>
                  <a14:m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𝑄</m:t>
                      </m:r>
                    </m:oMath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20" name="文本框 119">
                  <a:extLst>
                    <a:ext uri="{FF2B5EF4-FFF2-40B4-BE49-F238E27FC236}">
                      <a16:creationId xmlns:a16="http://schemas.microsoft.com/office/drawing/2014/main" id="{E13CBA88-D594-4303-A0EB-0E4BD56838C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75548" y="925696"/>
                  <a:ext cx="2145587" cy="461665"/>
                </a:xfrm>
                <a:prstGeom prst="rect">
                  <a:avLst/>
                </a:prstGeom>
                <a:blipFill>
                  <a:blip r:embed="rId14"/>
                  <a:stretch>
                    <a:fillRect l="-568" t="-14474" b="-25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1" name="文本框 120">
              <a:extLst>
                <a:ext uri="{FF2B5EF4-FFF2-40B4-BE49-F238E27FC236}">
                  <a16:creationId xmlns:a16="http://schemas.microsoft.com/office/drawing/2014/main" id="{5AAFC4D2-99EB-4B57-A45B-94D1C884CA8E}"/>
                </a:ext>
              </a:extLst>
            </p:cNvPr>
            <p:cNvSpPr txBox="1"/>
            <p:nvPr/>
          </p:nvSpPr>
          <p:spPr>
            <a:xfrm>
              <a:off x="7763750" y="4626460"/>
              <a:ext cx="14221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/>
                <a:t>去抖电路</a:t>
              </a:r>
            </a:p>
          </p:txBody>
        </p:sp>
        <p:sp>
          <p:nvSpPr>
            <p:cNvPr id="91" name="椭圆 90">
              <a:extLst>
                <a:ext uri="{FF2B5EF4-FFF2-40B4-BE49-F238E27FC236}">
                  <a16:creationId xmlns:a16="http://schemas.microsoft.com/office/drawing/2014/main" id="{C2443B4E-FA5D-4615-A7B9-7D6DEE355367}"/>
                </a:ext>
              </a:extLst>
            </p:cNvPr>
            <p:cNvSpPr/>
            <p:nvPr/>
          </p:nvSpPr>
          <p:spPr>
            <a:xfrm>
              <a:off x="6364978" y="3814624"/>
              <a:ext cx="4279815" cy="1452273"/>
            </a:xfrm>
            <a:custGeom>
              <a:avLst/>
              <a:gdLst>
                <a:gd name="connsiteX0" fmla="*/ 0 w 4279815"/>
                <a:gd name="connsiteY0" fmla="*/ 726137 h 1452273"/>
                <a:gd name="connsiteX1" fmla="*/ 2139908 w 4279815"/>
                <a:gd name="connsiteY1" fmla="*/ 0 h 1452273"/>
                <a:gd name="connsiteX2" fmla="*/ 4279816 w 4279815"/>
                <a:gd name="connsiteY2" fmla="*/ 726137 h 1452273"/>
                <a:gd name="connsiteX3" fmla="*/ 2139908 w 4279815"/>
                <a:gd name="connsiteY3" fmla="*/ 1452274 h 1452273"/>
                <a:gd name="connsiteX4" fmla="*/ 0 w 4279815"/>
                <a:gd name="connsiteY4" fmla="*/ 726137 h 1452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79815" h="1452273" extrusionOk="0">
                  <a:moveTo>
                    <a:pt x="0" y="726137"/>
                  </a:moveTo>
                  <a:cubicBezTo>
                    <a:pt x="-25789" y="274931"/>
                    <a:pt x="883036" y="80317"/>
                    <a:pt x="2139908" y="0"/>
                  </a:cubicBezTo>
                  <a:cubicBezTo>
                    <a:pt x="3362855" y="24749"/>
                    <a:pt x="4245378" y="259746"/>
                    <a:pt x="4279816" y="726137"/>
                  </a:cubicBezTo>
                  <a:cubicBezTo>
                    <a:pt x="4237179" y="1118212"/>
                    <a:pt x="3337394" y="1326940"/>
                    <a:pt x="2139908" y="1452274"/>
                  </a:cubicBezTo>
                  <a:cubicBezTo>
                    <a:pt x="927038" y="1409502"/>
                    <a:pt x="42310" y="1069246"/>
                    <a:pt x="0" y="726137"/>
                  </a:cubicBezTo>
                  <a:close/>
                </a:path>
              </a:pathLst>
            </a:custGeom>
            <a:noFill/>
            <a:ln>
              <a:solidFill>
                <a:srgbClr val="FF0000"/>
              </a:solidFill>
              <a:prstDash val="dash"/>
              <a:extLst>
                <a:ext uri="{C807C97D-BFC1-408E-A445-0C87EB9F89A2}">
                  <ask:lineSketchStyleProps xmlns:ask="http://schemas.microsoft.com/office/drawing/2018/sketchyshapes" sd="4172447036">
                    <a:prstGeom prst="ellipse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70AD0B94-B4C0-4C65-9A1F-D663DF1B40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8E7B1-3FC2-4821-B144-3AA6EF938D0A}" type="slidenum">
              <a:rPr lang="zh-CN" altLang="en-US" sz="1400" b="1" smtClean="0"/>
              <a:pPr/>
              <a:t>23</a:t>
            </a:fld>
            <a:r>
              <a:rPr lang="zh-CN" altLang="en-US"/>
              <a:t> </a:t>
            </a:r>
            <a:r>
              <a:rPr lang="en-US" altLang="zh-CN"/>
              <a:t>/ 52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03801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标题 2">
                <a:extLst>
                  <a:ext uri="{FF2B5EF4-FFF2-40B4-BE49-F238E27FC236}">
                    <a16:creationId xmlns:a16="http://schemas.microsoft.com/office/drawing/2014/main" id="{1A06FE44-054C-4E95-8B49-D8B40C36528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zh-CN" altLang="en-US" sz="4000" spc="600" dirty="0"/>
                  <a:t>带有</a:t>
                </a:r>
                <a:r>
                  <a:rPr lang="zh-CN" altLang="en-US" sz="4000" b="1" spc="600" dirty="0"/>
                  <a:t>使能 </a:t>
                </a:r>
                <a14:m>
                  <m:oMath xmlns:m="http://schemas.openxmlformats.org/officeDocument/2006/math">
                    <m:r>
                      <a:rPr lang="en-US" altLang="zh-TW" sz="4000" b="1" i="1" spc="600" dirty="0" smtClean="0">
                        <a:latin typeface="Cambria Math" panose="02040503050406030204" pitchFamily="18" charset="0"/>
                      </a:rPr>
                      <m:t>𝑺𝑹</m:t>
                    </m:r>
                  </m:oMath>
                </a14:m>
                <a:r>
                  <a:rPr lang="zh-CN" altLang="en-US" dirty="0">
                    <a:solidFill>
                      <a:prstClr val="black"/>
                    </a:solidFill>
                    <a:latin typeface="Calibri"/>
                    <a:ea typeface="等线" panose="02010600030101010101" pitchFamily="2" charset="-122"/>
                  </a:rPr>
                  <a:t> 锁存器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" name="标题 2">
                <a:extLst>
                  <a:ext uri="{FF2B5EF4-FFF2-40B4-BE49-F238E27FC236}">
                    <a16:creationId xmlns:a16="http://schemas.microsoft.com/office/drawing/2014/main" id="{1A06FE44-054C-4E95-8B49-D8B40C36528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t="-6081" b="-141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图片 10">
            <a:extLst>
              <a:ext uri="{FF2B5EF4-FFF2-40B4-BE49-F238E27FC236}">
                <a16:creationId xmlns:a16="http://schemas.microsoft.com/office/drawing/2014/main" id="{ECAD17F9-8128-4B8D-AFE5-6FDE04C51A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400" y="1052736"/>
            <a:ext cx="5832648" cy="248346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表格 10">
                <a:extLst>
                  <a:ext uri="{FF2B5EF4-FFF2-40B4-BE49-F238E27FC236}">
                    <a16:creationId xmlns:a16="http://schemas.microsoft.com/office/drawing/2014/main" id="{7E77B3CF-0752-49C5-A4B7-D45AB869628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93328074"/>
                  </p:ext>
                </p:extLst>
              </p:nvPr>
            </p:nvGraphicFramePr>
            <p:xfrm>
              <a:off x="7680176" y="1052736"/>
              <a:ext cx="3888430" cy="2348930"/>
            </p:xfrm>
            <a:graphic>
              <a:graphicData uri="http://schemas.openxmlformats.org/drawingml/2006/table">
                <a:tbl>
                  <a:tblPr firstRow="1" bandRow="1">
                    <a:tableStyleId>{5FD0F851-EC5A-4D38-B0AD-8093EC10F338}</a:tableStyleId>
                  </a:tblPr>
                  <a:tblGrid>
                    <a:gridCol w="777686">
                      <a:extLst>
                        <a:ext uri="{9D8B030D-6E8A-4147-A177-3AD203B41FA5}">
                          <a16:colId xmlns:a16="http://schemas.microsoft.com/office/drawing/2014/main" val="278494338"/>
                        </a:ext>
                      </a:extLst>
                    </a:gridCol>
                    <a:gridCol w="777686">
                      <a:extLst>
                        <a:ext uri="{9D8B030D-6E8A-4147-A177-3AD203B41FA5}">
                          <a16:colId xmlns:a16="http://schemas.microsoft.com/office/drawing/2014/main" val="1349215129"/>
                        </a:ext>
                      </a:extLst>
                    </a:gridCol>
                    <a:gridCol w="777686">
                      <a:extLst>
                        <a:ext uri="{9D8B030D-6E8A-4147-A177-3AD203B41FA5}">
                          <a16:colId xmlns:a16="http://schemas.microsoft.com/office/drawing/2014/main" val="2052981134"/>
                        </a:ext>
                      </a:extLst>
                    </a:gridCol>
                    <a:gridCol w="777686">
                      <a:extLst>
                        <a:ext uri="{9D8B030D-6E8A-4147-A177-3AD203B41FA5}">
                          <a16:colId xmlns:a16="http://schemas.microsoft.com/office/drawing/2014/main" val="2608559024"/>
                        </a:ext>
                      </a:extLst>
                    </a:gridCol>
                    <a:gridCol w="777686">
                      <a:extLst>
                        <a:ext uri="{9D8B030D-6E8A-4147-A177-3AD203B41FA5}">
                          <a16:colId xmlns:a16="http://schemas.microsoft.com/office/drawing/2014/main" val="773677141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1" i="1" dirty="0" smtClean="0">
                                    <a:latin typeface="Cambria Math" panose="02040503050406030204" pitchFamily="18" charset="0"/>
                                  </a:rPr>
                                  <m:t>𝑬𝒏</m:t>
                                </m:r>
                              </m:oMath>
                            </m:oMathPara>
                          </a14:m>
                          <a:endParaRPr lang="zh-CN" alt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1" i="1" dirty="0" smtClean="0">
                                    <a:latin typeface="Cambria Math" panose="02040503050406030204" pitchFamily="18" charset="0"/>
                                  </a:rPr>
                                  <m:t>𝑺</m:t>
                                </m:r>
                              </m:oMath>
                            </m:oMathPara>
                          </a14:m>
                          <a:endParaRPr lang="zh-CN" alt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1" i="1" dirty="0" smtClean="0">
                                    <a:latin typeface="Cambria Math" panose="02040503050406030204" pitchFamily="18" charset="0"/>
                                  </a:rPr>
                                  <m:t>𝑹</m:t>
                                </m:r>
                              </m:oMath>
                            </m:oMathPara>
                          </a14:m>
                          <a:endParaRPr lang="zh-CN" altLang="en-US" b="1" dirty="0"/>
                        </a:p>
                      </a:txBody>
                      <a:tcPr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altLang="zh-CN" b="1" i="1" dirty="0" smtClean="0">
                                  <a:latin typeface="Cambria Math" panose="02040503050406030204" pitchFamily="18" charset="0"/>
                                </a:rPr>
                                <m:t>𝑸</m:t>
                              </m:r>
                            </m:oMath>
                          </a14:m>
                          <a:r>
                            <a:rPr lang="en-US" altLang="zh-CN" b="1" baseline="30000" dirty="0"/>
                            <a:t>*</a:t>
                          </a:r>
                          <a:endParaRPr lang="zh-CN" altLang="en-US" b="1" baseline="30000" dirty="0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acc>
                                <m:accPr>
                                  <m:chr m:val="̅"/>
                                  <m:ctrlPr>
                                    <a:rPr lang="zh-CN" altLang="en-US" b="1" i="1" baseline="0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b="1" i="1" baseline="0" smtClean="0">
                                      <a:latin typeface="Cambria Math" panose="02040503050406030204" pitchFamily="18" charset="0"/>
                                    </a:rPr>
                                    <m:t>𝑸</m:t>
                                  </m:r>
                                </m:e>
                              </m:acc>
                            </m:oMath>
                          </a14:m>
                          <a:r>
                            <a:rPr lang="en-US" altLang="zh-CN" b="1" baseline="30000" dirty="0"/>
                            <a:t>*</a:t>
                          </a:r>
                          <a:endParaRPr lang="zh-CN" altLang="en-US" b="1" baseline="300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53585315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CN" altLang="en-US" sz="20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x</a:t>
                          </a:r>
                          <a:endParaRPr lang="zh-CN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x</a:t>
                          </a:r>
                          <a:endParaRPr lang="zh-CN" altLang="en-US" sz="2000" dirty="0"/>
                        </a:p>
                      </a:txBody>
                      <a:tcPr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1" i="1" dirty="0" smtClean="0">
                                    <a:latin typeface="Cambria Math" panose="02040503050406030204" pitchFamily="18" charset="0"/>
                                  </a:rPr>
                                  <m:t>𝑸</m:t>
                                </m:r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zh-CN" altLang="en-US" sz="2000" b="1" i="1" baseline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sz="2000" b="1" i="1" baseline="0" smtClean="0">
                                        <a:latin typeface="Cambria Math" panose="02040503050406030204" pitchFamily="18" charset="0"/>
                                      </a:rPr>
                                      <m:t>𝑸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231096127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</a:t>
                          </a:r>
                          <a:endParaRPr lang="zh-CN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/>
                            <a:t>0</a:t>
                          </a:r>
                          <a:endParaRPr lang="zh-CN" altLang="en-US" sz="20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/>
                            <a:t>0</a:t>
                          </a:r>
                          <a:endParaRPr lang="zh-CN" altLang="en-US" sz="2000" b="1" dirty="0"/>
                        </a:p>
                      </a:txBody>
                      <a:tcPr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1" i="1" dirty="0" smtClean="0">
                                    <a:latin typeface="Cambria Math" panose="02040503050406030204" pitchFamily="18" charset="0"/>
                                  </a:rPr>
                                  <m:t>𝑸</m:t>
                                </m:r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zh-CN" altLang="en-US" sz="2000" b="1" i="1" baseline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sz="2000" b="1" i="1" baseline="0" smtClean="0">
                                        <a:latin typeface="Cambria Math" panose="02040503050406030204" pitchFamily="18" charset="0"/>
                                      </a:rPr>
                                      <m:t>𝑸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21742117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</a:t>
                          </a:r>
                          <a:endParaRPr lang="zh-CN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/>
                            <a:t>0</a:t>
                          </a:r>
                          <a:endParaRPr lang="zh-CN" altLang="en-US" sz="20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solidFill>
                                <a:schemeClr val="accent1"/>
                              </a:solidFill>
                            </a:rPr>
                            <a:t>1</a:t>
                          </a:r>
                          <a:endParaRPr lang="zh-CN" altLang="en-US" sz="2000" b="1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/>
                            <a:t>0</a:t>
                          </a:r>
                          <a:endParaRPr lang="zh-CN" altLang="en-US" sz="2000" b="1" dirty="0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/>
                            <a:t>1</a:t>
                          </a:r>
                          <a:endParaRPr lang="zh-CN" altLang="en-US" sz="20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03255852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</a:t>
                          </a:r>
                          <a:endParaRPr lang="zh-CN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solidFill>
                                <a:schemeClr val="accent1"/>
                              </a:solidFill>
                            </a:rPr>
                            <a:t>1</a:t>
                          </a:r>
                          <a:endParaRPr lang="zh-CN" altLang="en-US" sz="2000" b="1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/>
                            <a:t>0</a:t>
                          </a:r>
                          <a:endParaRPr lang="zh-CN" altLang="en-US" sz="2000" b="1" dirty="0"/>
                        </a:p>
                      </a:txBody>
                      <a:tcPr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/>
                            <a:t>1</a:t>
                          </a:r>
                          <a:endParaRPr lang="zh-CN" altLang="en-US" sz="2000" b="1" dirty="0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/>
                            <a:t>0</a:t>
                          </a:r>
                          <a:endParaRPr lang="zh-CN" altLang="en-US" sz="20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38592057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</a:rPr>
                            <a:t>1</a:t>
                          </a:r>
                          <a:endParaRPr lang="zh-CN" altLang="en-US" sz="2000" b="1" dirty="0">
                            <a:solidFill>
                              <a:schemeClr val="bg1">
                                <a:lumMod val="6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</a:rPr>
                            <a:t>1</a:t>
                          </a:r>
                          <a:endParaRPr lang="zh-CN" altLang="en-US" sz="2000" b="1" dirty="0">
                            <a:solidFill>
                              <a:schemeClr val="bg1">
                                <a:lumMod val="6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</a:rPr>
                            <a:t>1</a:t>
                          </a:r>
                          <a:endParaRPr lang="zh-CN" altLang="en-US" sz="2000" b="1" dirty="0">
                            <a:solidFill>
                              <a:schemeClr val="bg1">
                                <a:lumMod val="65000"/>
                              </a:schemeClr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</a:rPr>
                            <a:t>1</a:t>
                          </a:r>
                          <a:endParaRPr lang="zh-CN" altLang="en-US" sz="2000" b="1" dirty="0">
                            <a:solidFill>
                              <a:schemeClr val="bg1">
                                <a:lumMod val="65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</a:rPr>
                            <a:t>1</a:t>
                          </a:r>
                          <a:endParaRPr lang="zh-CN" altLang="en-US" sz="2000" b="1" dirty="0">
                            <a:solidFill>
                              <a:schemeClr val="bg1">
                                <a:lumMod val="65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266822843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表格 10">
                <a:extLst>
                  <a:ext uri="{FF2B5EF4-FFF2-40B4-BE49-F238E27FC236}">
                    <a16:creationId xmlns:a16="http://schemas.microsoft.com/office/drawing/2014/main" id="{7E77B3CF-0752-49C5-A4B7-D45AB869628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93328074"/>
                  </p:ext>
                </p:extLst>
              </p:nvPr>
            </p:nvGraphicFramePr>
            <p:xfrm>
              <a:off x="7680176" y="1052736"/>
              <a:ext cx="3888430" cy="2348930"/>
            </p:xfrm>
            <a:graphic>
              <a:graphicData uri="http://schemas.openxmlformats.org/drawingml/2006/table">
                <a:tbl>
                  <a:tblPr firstRow="1" bandRow="1">
                    <a:tableStyleId>{5FD0F851-EC5A-4D38-B0AD-8093EC10F338}</a:tableStyleId>
                  </a:tblPr>
                  <a:tblGrid>
                    <a:gridCol w="777686">
                      <a:extLst>
                        <a:ext uri="{9D8B030D-6E8A-4147-A177-3AD203B41FA5}">
                          <a16:colId xmlns:a16="http://schemas.microsoft.com/office/drawing/2014/main" val="278494338"/>
                        </a:ext>
                      </a:extLst>
                    </a:gridCol>
                    <a:gridCol w="777686">
                      <a:extLst>
                        <a:ext uri="{9D8B030D-6E8A-4147-A177-3AD203B41FA5}">
                          <a16:colId xmlns:a16="http://schemas.microsoft.com/office/drawing/2014/main" val="1349215129"/>
                        </a:ext>
                      </a:extLst>
                    </a:gridCol>
                    <a:gridCol w="777686">
                      <a:extLst>
                        <a:ext uri="{9D8B030D-6E8A-4147-A177-3AD203B41FA5}">
                          <a16:colId xmlns:a16="http://schemas.microsoft.com/office/drawing/2014/main" val="2052981134"/>
                        </a:ext>
                      </a:extLst>
                    </a:gridCol>
                    <a:gridCol w="777686">
                      <a:extLst>
                        <a:ext uri="{9D8B030D-6E8A-4147-A177-3AD203B41FA5}">
                          <a16:colId xmlns:a16="http://schemas.microsoft.com/office/drawing/2014/main" val="2608559024"/>
                        </a:ext>
                      </a:extLst>
                    </a:gridCol>
                    <a:gridCol w="777686">
                      <a:extLst>
                        <a:ext uri="{9D8B030D-6E8A-4147-A177-3AD203B41FA5}">
                          <a16:colId xmlns:a16="http://schemas.microsoft.com/office/drawing/2014/main" val="773677141"/>
                        </a:ext>
                      </a:extLst>
                    </a:gridCol>
                  </a:tblGrid>
                  <a:tr h="366332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t="-1667" r="-400000" b="-57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l="-100000" t="-1667" r="-300000" b="-57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4"/>
                          <a:stretch>
                            <a:fillRect l="-201575" t="-1667" r="-202362" b="-57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4"/>
                          <a:stretch>
                            <a:fillRect l="-299219" t="-1667" r="-100781" b="-57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4"/>
                          <a:stretch>
                            <a:fillRect l="-399219" t="-1667" r="-781" b="-57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35853159"/>
                      </a:ext>
                    </a:extLst>
                  </a:tr>
                  <a:tr h="3969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CN" altLang="en-US" sz="20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x</a:t>
                          </a:r>
                          <a:endParaRPr lang="zh-CN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x</a:t>
                          </a:r>
                          <a:endParaRPr lang="zh-CN" altLang="en-US" sz="2000" dirty="0"/>
                        </a:p>
                      </a:txBody>
                      <a:tcPr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4"/>
                          <a:stretch>
                            <a:fillRect l="-299219" t="-92424" r="-100781" b="-4212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4"/>
                          <a:stretch>
                            <a:fillRect l="-399219" t="-92424" r="-781" b="-42121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10961273"/>
                      </a:ext>
                    </a:extLst>
                  </a:tr>
                  <a:tr h="3969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</a:t>
                          </a:r>
                          <a:endParaRPr lang="zh-CN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/>
                            <a:t>0</a:t>
                          </a:r>
                          <a:endParaRPr lang="zh-CN" altLang="en-US" sz="20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/>
                            <a:t>0</a:t>
                          </a:r>
                          <a:endParaRPr lang="zh-CN" altLang="en-US" sz="2000" b="1" dirty="0"/>
                        </a:p>
                      </a:txBody>
                      <a:tcPr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4"/>
                          <a:stretch>
                            <a:fillRect l="-299219" t="-195385" r="-100781" b="-327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4"/>
                          <a:stretch>
                            <a:fillRect l="-399219" t="-195385" r="-781" b="-32769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17421170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</a:t>
                          </a:r>
                          <a:endParaRPr lang="zh-CN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/>
                            <a:t>0</a:t>
                          </a:r>
                          <a:endParaRPr lang="zh-CN" altLang="en-US" sz="20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solidFill>
                                <a:schemeClr val="accent1"/>
                              </a:solidFill>
                            </a:rPr>
                            <a:t>1</a:t>
                          </a:r>
                          <a:endParaRPr lang="zh-CN" altLang="en-US" sz="2000" b="1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/>
                            <a:t>0</a:t>
                          </a:r>
                          <a:endParaRPr lang="zh-CN" altLang="en-US" sz="2000" b="1" dirty="0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/>
                            <a:t>1</a:t>
                          </a:r>
                          <a:endParaRPr lang="zh-CN" altLang="en-US" sz="20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032558523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</a:t>
                          </a:r>
                          <a:endParaRPr lang="zh-CN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solidFill>
                                <a:schemeClr val="accent1"/>
                              </a:solidFill>
                            </a:rPr>
                            <a:t>1</a:t>
                          </a:r>
                          <a:endParaRPr lang="zh-CN" altLang="en-US" sz="2000" b="1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/>
                            <a:t>0</a:t>
                          </a:r>
                          <a:endParaRPr lang="zh-CN" altLang="en-US" sz="2000" b="1" dirty="0"/>
                        </a:p>
                      </a:txBody>
                      <a:tcPr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/>
                            <a:t>1</a:t>
                          </a:r>
                          <a:endParaRPr lang="zh-CN" altLang="en-US" sz="2000" b="1" dirty="0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/>
                            <a:t>0</a:t>
                          </a:r>
                          <a:endParaRPr lang="zh-CN" altLang="en-US" sz="20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3859205703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</a:rPr>
                            <a:t>1</a:t>
                          </a:r>
                          <a:endParaRPr lang="zh-CN" altLang="en-US" sz="2000" b="1" dirty="0">
                            <a:solidFill>
                              <a:schemeClr val="bg1">
                                <a:lumMod val="6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</a:rPr>
                            <a:t>1</a:t>
                          </a:r>
                          <a:endParaRPr lang="zh-CN" altLang="en-US" sz="2000" b="1" dirty="0">
                            <a:solidFill>
                              <a:schemeClr val="bg1">
                                <a:lumMod val="6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</a:rPr>
                            <a:t>1</a:t>
                          </a:r>
                          <a:endParaRPr lang="zh-CN" altLang="en-US" sz="2000" b="1" dirty="0">
                            <a:solidFill>
                              <a:schemeClr val="bg1">
                                <a:lumMod val="65000"/>
                              </a:schemeClr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</a:rPr>
                            <a:t>1</a:t>
                          </a:r>
                          <a:endParaRPr lang="zh-CN" altLang="en-US" sz="2000" b="1" dirty="0">
                            <a:solidFill>
                              <a:schemeClr val="bg1">
                                <a:lumMod val="65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</a:rPr>
                            <a:t>1</a:t>
                          </a:r>
                          <a:endParaRPr lang="zh-CN" altLang="en-US" sz="2000" b="1" dirty="0">
                            <a:solidFill>
                              <a:schemeClr val="bg1">
                                <a:lumMod val="65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2668228437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21" name="连接符: 肘形 20">
            <a:extLst>
              <a:ext uri="{FF2B5EF4-FFF2-40B4-BE49-F238E27FC236}">
                <a16:creationId xmlns:a16="http://schemas.microsoft.com/office/drawing/2014/main" id="{CB79370C-CBE3-49FF-9B9B-36C9846F39B5}"/>
              </a:ext>
            </a:extLst>
          </p:cNvPr>
          <p:cNvCxnSpPr>
            <a:cxnSpLocks/>
          </p:cNvCxnSpPr>
          <p:nvPr/>
        </p:nvCxnSpPr>
        <p:spPr>
          <a:xfrm rot="10800000" flipV="1">
            <a:off x="2285187" y="1500537"/>
            <a:ext cx="12700" cy="1548000"/>
          </a:xfrm>
          <a:prstGeom prst="bentConnector3">
            <a:avLst>
              <a:gd name="adj1" fmla="val 5377913"/>
            </a:avLst>
          </a:prstGeom>
          <a:ln w="38100">
            <a:solidFill>
              <a:srgbClr val="FF0000">
                <a:alpha val="5019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D992299-D58F-49E7-A824-C8070D474F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8E7B1-3FC2-4821-B144-3AA6EF938D0A}" type="slidenum">
              <a:rPr lang="zh-CN" altLang="en-US" sz="1400" b="1" smtClean="0"/>
              <a:pPr/>
              <a:t>24</a:t>
            </a:fld>
            <a:r>
              <a:rPr lang="zh-CN" altLang="en-US"/>
              <a:t> </a:t>
            </a:r>
            <a:r>
              <a:rPr lang="en-US" altLang="zh-CN"/>
              <a:t>/ 52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1F9F715D-497B-4F33-9287-4127A5419B14}"/>
                  </a:ext>
                </a:extLst>
              </p:cNvPr>
              <p:cNvSpPr txBox="1"/>
              <p:nvPr/>
            </p:nvSpPr>
            <p:spPr>
              <a:xfrm>
                <a:off x="3431704" y="980728"/>
                <a:ext cx="432049" cy="36990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altLang="zh-TW" sz="1800" i="1" spc="600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1800" b="0" i="1" spc="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/>
                            </a:rPr>
                            <m:t>𝑆</m:t>
                          </m:r>
                        </m:e>
                      </m:acc>
                    </m:oMath>
                  </m:oMathPara>
                </a14:m>
                <a:endParaRPr lang="zh-CN" altLang="en-US" sz="18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1F9F715D-497B-4F33-9287-4127A5419B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1704" y="980728"/>
                <a:ext cx="432049" cy="36990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653E0386-CDE9-48E7-AE85-907EB6828DE9}"/>
                  </a:ext>
                </a:extLst>
              </p:cNvPr>
              <p:cNvSpPr txBox="1"/>
              <p:nvPr/>
            </p:nvSpPr>
            <p:spPr>
              <a:xfrm>
                <a:off x="3431704" y="3216711"/>
                <a:ext cx="432049" cy="36990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altLang="zh-TW" sz="1800" i="1" spc="600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1800" b="0" i="1" spc="600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acc>
                    </m:oMath>
                  </m:oMathPara>
                </a14:m>
                <a:endParaRPr lang="zh-CN" altLang="en-US" sz="18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653E0386-CDE9-48E7-AE85-907EB6828D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1704" y="3216711"/>
                <a:ext cx="432049" cy="36990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028880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EFFB481D-3093-4915-BFFC-7A3DF241712A}"/>
              </a:ext>
            </a:extLst>
          </p:cNvPr>
          <p:cNvGrpSpPr/>
          <p:nvPr/>
        </p:nvGrpSpPr>
        <p:grpSpPr>
          <a:xfrm>
            <a:off x="4839126" y="2204792"/>
            <a:ext cx="5940720" cy="4104152"/>
            <a:chOff x="4839126" y="2204792"/>
            <a:chExt cx="5940720" cy="4104152"/>
          </a:xfrm>
        </p:grpSpPr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B0FDB46E-A477-4D96-BFB6-8855923D54DE}"/>
                </a:ext>
              </a:extLst>
            </p:cNvPr>
            <p:cNvCxnSpPr>
              <a:cxnSpLocks/>
            </p:cNvCxnSpPr>
            <p:nvPr/>
          </p:nvCxnSpPr>
          <p:spPr>
            <a:xfrm>
              <a:off x="4839126" y="2204792"/>
              <a:ext cx="0" cy="4068000"/>
            </a:xfrm>
            <a:prstGeom prst="line">
              <a:avLst/>
            </a:prstGeom>
            <a:ln w="28575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E845613D-CEC7-4E26-BA2D-CCBA32F92C36}"/>
                </a:ext>
              </a:extLst>
            </p:cNvPr>
            <p:cNvCxnSpPr>
              <a:cxnSpLocks/>
            </p:cNvCxnSpPr>
            <p:nvPr/>
          </p:nvCxnSpPr>
          <p:spPr>
            <a:xfrm>
              <a:off x="5829246" y="2204792"/>
              <a:ext cx="0" cy="4068000"/>
            </a:xfrm>
            <a:prstGeom prst="line">
              <a:avLst/>
            </a:prstGeom>
            <a:ln w="28575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1D10C837-FE2E-4C9E-B0F0-B018B452AB1D}"/>
                </a:ext>
              </a:extLst>
            </p:cNvPr>
            <p:cNvCxnSpPr>
              <a:cxnSpLocks/>
            </p:cNvCxnSpPr>
            <p:nvPr/>
          </p:nvCxnSpPr>
          <p:spPr>
            <a:xfrm>
              <a:off x="6819366" y="2204792"/>
              <a:ext cx="0" cy="4068000"/>
            </a:xfrm>
            <a:prstGeom prst="line">
              <a:avLst/>
            </a:prstGeom>
            <a:ln w="28575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DA455B86-A627-42F3-BDB4-FAF07EE3993A}"/>
                </a:ext>
              </a:extLst>
            </p:cNvPr>
            <p:cNvCxnSpPr>
              <a:cxnSpLocks/>
            </p:cNvCxnSpPr>
            <p:nvPr/>
          </p:nvCxnSpPr>
          <p:spPr>
            <a:xfrm>
              <a:off x="7809486" y="2204792"/>
              <a:ext cx="0" cy="4068000"/>
            </a:xfrm>
            <a:prstGeom prst="line">
              <a:avLst/>
            </a:prstGeom>
            <a:ln w="28575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AE6917F8-2D0D-4ACA-B4BF-3FE42FD76D1E}"/>
                </a:ext>
              </a:extLst>
            </p:cNvPr>
            <p:cNvCxnSpPr>
              <a:cxnSpLocks/>
            </p:cNvCxnSpPr>
            <p:nvPr/>
          </p:nvCxnSpPr>
          <p:spPr>
            <a:xfrm>
              <a:off x="8799606" y="2204792"/>
              <a:ext cx="0" cy="4068000"/>
            </a:xfrm>
            <a:prstGeom prst="line">
              <a:avLst/>
            </a:prstGeom>
            <a:ln w="28575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100AC720-CF4A-4199-A53E-DDBE0E190ABC}"/>
                </a:ext>
              </a:extLst>
            </p:cNvPr>
            <p:cNvCxnSpPr>
              <a:cxnSpLocks/>
            </p:cNvCxnSpPr>
            <p:nvPr/>
          </p:nvCxnSpPr>
          <p:spPr>
            <a:xfrm>
              <a:off x="9789726" y="2204792"/>
              <a:ext cx="0" cy="4068000"/>
            </a:xfrm>
            <a:prstGeom prst="line">
              <a:avLst/>
            </a:prstGeom>
            <a:ln w="28575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E3A3540C-B70C-4F92-82F0-55AAAEF55BF6}"/>
                </a:ext>
              </a:extLst>
            </p:cNvPr>
            <p:cNvCxnSpPr>
              <a:cxnSpLocks/>
            </p:cNvCxnSpPr>
            <p:nvPr/>
          </p:nvCxnSpPr>
          <p:spPr>
            <a:xfrm>
              <a:off x="10779846" y="2924944"/>
              <a:ext cx="0" cy="3384000"/>
            </a:xfrm>
            <a:prstGeom prst="line">
              <a:avLst/>
            </a:prstGeom>
            <a:ln w="28575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>
                <a:solidFill>
                  <a:schemeClr val="bg1">
                    <a:lumMod val="50000"/>
                  </a:schemeClr>
                </a:solidFill>
              </a:rPr>
              <a:t>【</a:t>
            </a:r>
            <a:r>
              <a:rPr lang="zh-CN" altLang="en-US" sz="3600" dirty="0">
                <a:solidFill>
                  <a:schemeClr val="bg1">
                    <a:lumMod val="50000"/>
                  </a:schemeClr>
                </a:solidFill>
              </a:rPr>
              <a:t>例</a:t>
            </a:r>
            <a:r>
              <a:rPr lang="en-US" altLang="zh-CN" sz="3600" dirty="0">
                <a:solidFill>
                  <a:schemeClr val="bg1">
                    <a:lumMod val="50000"/>
                  </a:schemeClr>
                </a:solidFill>
              </a:rPr>
              <a:t>3】</a:t>
            </a:r>
            <a:r>
              <a:rPr lang="zh-CN" altLang="en-US" sz="3600" dirty="0"/>
              <a:t>画出</a:t>
            </a:r>
            <a:r>
              <a:rPr lang="zh-CN" altLang="en-US" sz="3600" b="1" dirty="0"/>
              <a:t>门控</a:t>
            </a:r>
            <a:r>
              <a:rPr lang="en-US" altLang="zh-CN" sz="3600" b="1" dirty="0"/>
              <a:t>SR</a:t>
            </a:r>
            <a:r>
              <a:rPr lang="zh-CN" altLang="en-US" sz="3600" b="1" dirty="0"/>
              <a:t>锁存器</a:t>
            </a:r>
            <a:r>
              <a:rPr lang="zh-CN" altLang="en-US" sz="3600" dirty="0"/>
              <a:t>的输出波形图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表格 10">
                <a:extLst>
                  <a:ext uri="{FF2B5EF4-FFF2-40B4-BE49-F238E27FC236}">
                    <a16:creationId xmlns:a16="http://schemas.microsoft.com/office/drawing/2014/main" id="{B146837C-D983-42DA-A598-B4C2CEC41BB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61069258"/>
                  </p:ext>
                </p:extLst>
              </p:nvPr>
            </p:nvGraphicFramePr>
            <p:xfrm>
              <a:off x="191344" y="1124747"/>
              <a:ext cx="2837390" cy="3024333"/>
            </p:xfrm>
            <a:graphic>
              <a:graphicData uri="http://schemas.openxmlformats.org/drawingml/2006/table">
                <a:tbl>
                  <a:tblPr firstRow="1" bandRow="1">
                    <a:tableStyleId>{5FD0F851-EC5A-4D38-B0AD-8093EC10F338}</a:tableStyleId>
                  </a:tblPr>
                  <a:tblGrid>
                    <a:gridCol w="567478">
                      <a:extLst>
                        <a:ext uri="{9D8B030D-6E8A-4147-A177-3AD203B41FA5}">
                          <a16:colId xmlns:a16="http://schemas.microsoft.com/office/drawing/2014/main" val="278494338"/>
                        </a:ext>
                      </a:extLst>
                    </a:gridCol>
                    <a:gridCol w="567478">
                      <a:extLst>
                        <a:ext uri="{9D8B030D-6E8A-4147-A177-3AD203B41FA5}">
                          <a16:colId xmlns:a16="http://schemas.microsoft.com/office/drawing/2014/main" val="1349215129"/>
                        </a:ext>
                      </a:extLst>
                    </a:gridCol>
                    <a:gridCol w="567478">
                      <a:extLst>
                        <a:ext uri="{9D8B030D-6E8A-4147-A177-3AD203B41FA5}">
                          <a16:colId xmlns:a16="http://schemas.microsoft.com/office/drawing/2014/main" val="2052981134"/>
                        </a:ext>
                      </a:extLst>
                    </a:gridCol>
                    <a:gridCol w="567478">
                      <a:extLst>
                        <a:ext uri="{9D8B030D-6E8A-4147-A177-3AD203B41FA5}">
                          <a16:colId xmlns:a16="http://schemas.microsoft.com/office/drawing/2014/main" val="2608559024"/>
                        </a:ext>
                      </a:extLst>
                    </a:gridCol>
                    <a:gridCol w="567478">
                      <a:extLst>
                        <a:ext uri="{9D8B030D-6E8A-4147-A177-3AD203B41FA5}">
                          <a16:colId xmlns:a16="http://schemas.microsoft.com/office/drawing/2014/main" val="773677141"/>
                        </a:ext>
                      </a:extLst>
                    </a:gridCol>
                  </a:tblGrid>
                  <a:tr h="49893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1" i="1" dirty="0" smtClean="0">
                                    <a:latin typeface="Cambria Math" panose="02040503050406030204" pitchFamily="18" charset="0"/>
                                  </a:rPr>
                                  <m:t>𝑬𝒏</m:t>
                                </m:r>
                              </m:oMath>
                            </m:oMathPara>
                          </a14:m>
                          <a:endParaRPr lang="zh-CN" altLang="en-US" sz="20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1" i="1" dirty="0" smtClean="0">
                                    <a:latin typeface="Cambria Math" panose="02040503050406030204" pitchFamily="18" charset="0"/>
                                  </a:rPr>
                                  <m:t>𝑺</m:t>
                                </m:r>
                              </m:oMath>
                            </m:oMathPara>
                          </a14:m>
                          <a:endParaRPr lang="zh-CN" altLang="en-US" sz="20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1" i="1" dirty="0" smtClean="0">
                                    <a:latin typeface="Cambria Math" panose="02040503050406030204" pitchFamily="18" charset="0"/>
                                  </a:rPr>
                                  <m:t>𝑹</m:t>
                                </m:r>
                              </m:oMath>
                            </m:oMathPara>
                          </a14:m>
                          <a:endParaRPr lang="zh-CN" altLang="en-US" sz="2000" b="1" dirty="0"/>
                        </a:p>
                      </a:txBody>
                      <a:tcPr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altLang="zh-CN" sz="2000" b="1" i="1" dirty="0" smtClean="0">
                                  <a:latin typeface="Cambria Math" panose="02040503050406030204" pitchFamily="18" charset="0"/>
                                </a:rPr>
                                <m:t>𝑸</m:t>
                              </m:r>
                            </m:oMath>
                          </a14:m>
                          <a:r>
                            <a:rPr lang="en-US" altLang="zh-CN" sz="2000" b="1" baseline="30000" dirty="0"/>
                            <a:t>*</a:t>
                          </a:r>
                          <a:endParaRPr lang="zh-CN" altLang="en-US" sz="2000" b="1" baseline="30000" dirty="0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acc>
                                <m:accPr>
                                  <m:chr m:val="̅"/>
                                  <m:ctrlPr>
                                    <a:rPr lang="zh-CN" altLang="en-US" sz="2000" b="1" i="1" baseline="0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000" b="1" i="1" baseline="0" smtClean="0">
                                      <a:latin typeface="Cambria Math" panose="02040503050406030204" pitchFamily="18" charset="0"/>
                                    </a:rPr>
                                    <m:t>𝑸</m:t>
                                  </m:r>
                                </m:e>
                              </m:acc>
                            </m:oMath>
                          </a14:m>
                          <a:r>
                            <a:rPr lang="en-US" altLang="zh-CN" sz="2000" b="1" baseline="30000" dirty="0"/>
                            <a:t>*</a:t>
                          </a:r>
                          <a:endParaRPr lang="zh-CN" altLang="en-US" sz="2000" b="1" baseline="300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535853159"/>
                      </a:ext>
                    </a:extLst>
                  </a:tr>
                  <a:tr h="50507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CN" altLang="en-US" sz="20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x</a:t>
                          </a:r>
                          <a:endParaRPr lang="zh-CN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x</a:t>
                          </a:r>
                          <a:endParaRPr lang="zh-CN" altLang="en-US" sz="2000" dirty="0"/>
                        </a:p>
                      </a:txBody>
                      <a:tcPr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1" i="1" dirty="0" smtClean="0">
                                    <a:latin typeface="Cambria Math" panose="02040503050406030204" pitchFamily="18" charset="0"/>
                                  </a:rPr>
                                  <m:t>𝑸</m:t>
                                </m:r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zh-CN" altLang="en-US" sz="2000" b="1" i="1" baseline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sz="2000" b="1" i="1" baseline="0" smtClean="0">
                                        <a:latin typeface="Cambria Math" panose="02040503050406030204" pitchFamily="18" charset="0"/>
                                      </a:rPr>
                                      <m:t>𝑸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2310961273"/>
                      </a:ext>
                    </a:extLst>
                  </a:tr>
                  <a:tr h="50507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</a:t>
                          </a:r>
                          <a:endParaRPr lang="zh-CN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/>
                            <a:t>0</a:t>
                          </a:r>
                          <a:endParaRPr lang="zh-CN" altLang="en-US" sz="20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/>
                            <a:t>0</a:t>
                          </a:r>
                          <a:endParaRPr lang="zh-CN" altLang="en-US" sz="2000" b="1" dirty="0"/>
                        </a:p>
                      </a:txBody>
                      <a:tcPr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1" i="1" dirty="0" smtClean="0">
                                    <a:latin typeface="Cambria Math" panose="02040503050406030204" pitchFamily="18" charset="0"/>
                                  </a:rPr>
                                  <m:t>𝑸</m:t>
                                </m:r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zh-CN" altLang="en-US" sz="2000" b="1" i="1" baseline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sz="2000" b="1" i="1" baseline="0" smtClean="0">
                                        <a:latin typeface="Cambria Math" panose="02040503050406030204" pitchFamily="18" charset="0"/>
                                      </a:rPr>
                                      <m:t>𝑸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217421170"/>
                      </a:ext>
                    </a:extLst>
                  </a:tr>
                  <a:tr h="50507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</a:t>
                          </a:r>
                          <a:endParaRPr lang="zh-CN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/>
                            <a:t>0</a:t>
                          </a:r>
                          <a:endParaRPr lang="zh-CN" altLang="en-US" sz="20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solidFill>
                                <a:schemeClr val="accent1"/>
                              </a:solidFill>
                            </a:rPr>
                            <a:t>1</a:t>
                          </a:r>
                          <a:endParaRPr lang="zh-CN" altLang="en-US" sz="2000" b="1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/>
                            <a:t>0</a:t>
                          </a:r>
                          <a:endParaRPr lang="zh-CN" altLang="en-US" sz="2000" b="1" dirty="0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/>
                            <a:t>1</a:t>
                          </a:r>
                          <a:endParaRPr lang="zh-CN" altLang="en-US" sz="20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032558523"/>
                      </a:ext>
                    </a:extLst>
                  </a:tr>
                  <a:tr h="50507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</a:t>
                          </a:r>
                          <a:endParaRPr lang="zh-CN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solidFill>
                                <a:schemeClr val="accent1"/>
                              </a:solidFill>
                            </a:rPr>
                            <a:t>1</a:t>
                          </a:r>
                          <a:endParaRPr lang="zh-CN" altLang="en-US" sz="2000" b="1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/>
                            <a:t>0</a:t>
                          </a:r>
                          <a:endParaRPr lang="zh-CN" altLang="en-US" sz="2000" b="1" dirty="0"/>
                        </a:p>
                      </a:txBody>
                      <a:tcPr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/>
                            <a:t>1</a:t>
                          </a:r>
                          <a:endParaRPr lang="zh-CN" altLang="en-US" sz="2000" b="1" dirty="0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/>
                            <a:t>0</a:t>
                          </a:r>
                          <a:endParaRPr lang="zh-CN" altLang="en-US" sz="20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3859205703"/>
                      </a:ext>
                    </a:extLst>
                  </a:tr>
                  <a:tr h="50507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</a:rPr>
                            <a:t>1</a:t>
                          </a:r>
                          <a:endParaRPr lang="zh-CN" altLang="en-US" sz="2000" b="1" dirty="0">
                            <a:solidFill>
                              <a:schemeClr val="bg1">
                                <a:lumMod val="6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</a:rPr>
                            <a:t>1</a:t>
                          </a:r>
                          <a:endParaRPr lang="zh-CN" altLang="en-US" sz="2000" b="1" dirty="0">
                            <a:solidFill>
                              <a:schemeClr val="bg1">
                                <a:lumMod val="6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</a:rPr>
                            <a:t>1</a:t>
                          </a:r>
                          <a:endParaRPr lang="zh-CN" altLang="en-US" sz="2000" b="1" dirty="0">
                            <a:solidFill>
                              <a:schemeClr val="bg1">
                                <a:lumMod val="65000"/>
                              </a:schemeClr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</a:rPr>
                            <a:t>1</a:t>
                          </a:r>
                          <a:endParaRPr lang="zh-CN" altLang="en-US" sz="2000" b="1" dirty="0">
                            <a:solidFill>
                              <a:schemeClr val="bg1">
                                <a:lumMod val="65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</a:rPr>
                            <a:t>1</a:t>
                          </a:r>
                          <a:endParaRPr lang="zh-CN" altLang="en-US" sz="2000" b="1" dirty="0">
                            <a:solidFill>
                              <a:schemeClr val="bg1">
                                <a:lumMod val="65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266822843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表格 10">
                <a:extLst>
                  <a:ext uri="{FF2B5EF4-FFF2-40B4-BE49-F238E27FC236}">
                    <a16:creationId xmlns:a16="http://schemas.microsoft.com/office/drawing/2014/main" id="{B146837C-D983-42DA-A598-B4C2CEC41BB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61069258"/>
                  </p:ext>
                </p:extLst>
              </p:nvPr>
            </p:nvGraphicFramePr>
            <p:xfrm>
              <a:off x="191344" y="1124747"/>
              <a:ext cx="2837390" cy="3024333"/>
            </p:xfrm>
            <a:graphic>
              <a:graphicData uri="http://schemas.openxmlformats.org/drawingml/2006/table">
                <a:tbl>
                  <a:tblPr firstRow="1" bandRow="1">
                    <a:tableStyleId>{5FD0F851-EC5A-4D38-B0AD-8093EC10F338}</a:tableStyleId>
                  </a:tblPr>
                  <a:tblGrid>
                    <a:gridCol w="567478">
                      <a:extLst>
                        <a:ext uri="{9D8B030D-6E8A-4147-A177-3AD203B41FA5}">
                          <a16:colId xmlns:a16="http://schemas.microsoft.com/office/drawing/2014/main" val="278494338"/>
                        </a:ext>
                      </a:extLst>
                    </a:gridCol>
                    <a:gridCol w="567478">
                      <a:extLst>
                        <a:ext uri="{9D8B030D-6E8A-4147-A177-3AD203B41FA5}">
                          <a16:colId xmlns:a16="http://schemas.microsoft.com/office/drawing/2014/main" val="1349215129"/>
                        </a:ext>
                      </a:extLst>
                    </a:gridCol>
                    <a:gridCol w="567478">
                      <a:extLst>
                        <a:ext uri="{9D8B030D-6E8A-4147-A177-3AD203B41FA5}">
                          <a16:colId xmlns:a16="http://schemas.microsoft.com/office/drawing/2014/main" val="2052981134"/>
                        </a:ext>
                      </a:extLst>
                    </a:gridCol>
                    <a:gridCol w="567478">
                      <a:extLst>
                        <a:ext uri="{9D8B030D-6E8A-4147-A177-3AD203B41FA5}">
                          <a16:colId xmlns:a16="http://schemas.microsoft.com/office/drawing/2014/main" val="2608559024"/>
                        </a:ext>
                      </a:extLst>
                    </a:gridCol>
                    <a:gridCol w="567478">
                      <a:extLst>
                        <a:ext uri="{9D8B030D-6E8A-4147-A177-3AD203B41FA5}">
                          <a16:colId xmlns:a16="http://schemas.microsoft.com/office/drawing/2014/main" val="773677141"/>
                        </a:ext>
                      </a:extLst>
                    </a:gridCol>
                  </a:tblGrid>
                  <a:tr h="498938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1220" r="-402151" b="-5085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100000" t="-1220" r="-302151" b="-5085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3"/>
                          <a:stretch>
                            <a:fillRect l="-197872" t="-1220" r="-198936" b="-5085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3"/>
                          <a:stretch>
                            <a:fillRect l="-301075" t="-1220" r="-101075" b="-5085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3"/>
                          <a:stretch>
                            <a:fillRect l="-401075" t="-1220" r="-1075" b="-50853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35853159"/>
                      </a:ext>
                    </a:extLst>
                  </a:tr>
                  <a:tr h="50507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CN" altLang="en-US" sz="20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x</a:t>
                          </a:r>
                          <a:endParaRPr lang="zh-CN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x</a:t>
                          </a:r>
                          <a:endParaRPr lang="zh-CN" altLang="en-US" sz="2000" dirty="0"/>
                        </a:p>
                      </a:txBody>
                      <a:tcPr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3"/>
                          <a:stretch>
                            <a:fillRect l="-301075" t="-100000" r="-101075" b="-4024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3"/>
                          <a:stretch>
                            <a:fillRect l="-401075" t="-100000" r="-1075" b="-40241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10961273"/>
                      </a:ext>
                    </a:extLst>
                  </a:tr>
                  <a:tr h="50507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</a:t>
                          </a:r>
                          <a:endParaRPr lang="zh-CN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/>
                            <a:t>0</a:t>
                          </a:r>
                          <a:endParaRPr lang="zh-CN" altLang="en-US" sz="20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/>
                            <a:t>0</a:t>
                          </a:r>
                          <a:endParaRPr lang="zh-CN" altLang="en-US" sz="2000" b="1" dirty="0"/>
                        </a:p>
                      </a:txBody>
                      <a:tcPr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3"/>
                          <a:stretch>
                            <a:fillRect l="-301075" t="-200000" r="-101075" b="-3024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3"/>
                          <a:stretch>
                            <a:fillRect l="-401075" t="-200000" r="-1075" b="-30241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17421170"/>
                      </a:ext>
                    </a:extLst>
                  </a:tr>
                  <a:tr h="50507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</a:t>
                          </a:r>
                          <a:endParaRPr lang="zh-CN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/>
                            <a:t>0</a:t>
                          </a:r>
                          <a:endParaRPr lang="zh-CN" altLang="en-US" sz="20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solidFill>
                                <a:schemeClr val="accent1"/>
                              </a:solidFill>
                            </a:rPr>
                            <a:t>1</a:t>
                          </a:r>
                          <a:endParaRPr lang="zh-CN" altLang="en-US" sz="2000" b="1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/>
                            <a:t>0</a:t>
                          </a:r>
                          <a:endParaRPr lang="zh-CN" altLang="en-US" sz="2000" b="1" dirty="0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/>
                            <a:t>1</a:t>
                          </a:r>
                          <a:endParaRPr lang="zh-CN" altLang="en-US" sz="20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032558523"/>
                      </a:ext>
                    </a:extLst>
                  </a:tr>
                  <a:tr h="50507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</a:t>
                          </a:r>
                          <a:endParaRPr lang="zh-CN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solidFill>
                                <a:schemeClr val="accent1"/>
                              </a:solidFill>
                            </a:rPr>
                            <a:t>1</a:t>
                          </a:r>
                          <a:endParaRPr lang="zh-CN" altLang="en-US" sz="2000" b="1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/>
                            <a:t>0</a:t>
                          </a:r>
                          <a:endParaRPr lang="zh-CN" altLang="en-US" sz="2000" b="1" dirty="0"/>
                        </a:p>
                      </a:txBody>
                      <a:tcPr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/>
                            <a:t>1</a:t>
                          </a:r>
                          <a:endParaRPr lang="zh-CN" altLang="en-US" sz="2000" b="1" dirty="0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/>
                            <a:t>0</a:t>
                          </a:r>
                          <a:endParaRPr lang="zh-CN" altLang="en-US" sz="20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3859205703"/>
                      </a:ext>
                    </a:extLst>
                  </a:tr>
                  <a:tr h="50507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</a:rPr>
                            <a:t>1</a:t>
                          </a:r>
                          <a:endParaRPr lang="zh-CN" altLang="en-US" sz="2000" b="1" dirty="0">
                            <a:solidFill>
                              <a:schemeClr val="bg1">
                                <a:lumMod val="6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</a:rPr>
                            <a:t>1</a:t>
                          </a:r>
                          <a:endParaRPr lang="zh-CN" altLang="en-US" sz="2000" b="1" dirty="0">
                            <a:solidFill>
                              <a:schemeClr val="bg1">
                                <a:lumMod val="6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</a:rPr>
                            <a:t>1</a:t>
                          </a:r>
                          <a:endParaRPr lang="zh-CN" altLang="en-US" sz="2000" b="1" dirty="0">
                            <a:solidFill>
                              <a:schemeClr val="bg1">
                                <a:lumMod val="65000"/>
                              </a:schemeClr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</a:rPr>
                            <a:t>1</a:t>
                          </a:r>
                          <a:endParaRPr lang="zh-CN" altLang="en-US" sz="2000" b="1" dirty="0">
                            <a:solidFill>
                              <a:schemeClr val="bg1">
                                <a:lumMod val="65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</a:rPr>
                            <a:t>1</a:t>
                          </a:r>
                          <a:endParaRPr lang="zh-CN" altLang="en-US" sz="2000" b="1" dirty="0">
                            <a:solidFill>
                              <a:schemeClr val="bg1">
                                <a:lumMod val="65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2668228437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9" name="连接符: 肘形 8">
            <a:extLst>
              <a:ext uri="{FF2B5EF4-FFF2-40B4-BE49-F238E27FC236}">
                <a16:creationId xmlns:a16="http://schemas.microsoft.com/office/drawing/2014/main" id="{7D1662C5-B164-45A9-B0A7-8E3472D99057}"/>
              </a:ext>
            </a:extLst>
          </p:cNvPr>
          <p:cNvCxnSpPr>
            <a:cxnSpLocks/>
          </p:cNvCxnSpPr>
          <p:nvPr/>
        </p:nvCxnSpPr>
        <p:spPr>
          <a:xfrm flipV="1">
            <a:off x="4295800" y="2204864"/>
            <a:ext cx="1080000" cy="648000"/>
          </a:xfrm>
          <a:prstGeom prst="bentConnector3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连接符: 肘形 9">
            <a:extLst>
              <a:ext uri="{FF2B5EF4-FFF2-40B4-BE49-F238E27FC236}">
                <a16:creationId xmlns:a16="http://schemas.microsoft.com/office/drawing/2014/main" id="{FE48758A-9CE7-4F0B-A330-D02F0BC221C8}"/>
              </a:ext>
            </a:extLst>
          </p:cNvPr>
          <p:cNvCxnSpPr>
            <a:cxnSpLocks/>
          </p:cNvCxnSpPr>
          <p:nvPr/>
        </p:nvCxnSpPr>
        <p:spPr>
          <a:xfrm>
            <a:off x="5294996" y="2204864"/>
            <a:ext cx="1080000" cy="648000"/>
          </a:xfrm>
          <a:prstGeom prst="bentConnector3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连接符: 肘形 17">
            <a:extLst>
              <a:ext uri="{FF2B5EF4-FFF2-40B4-BE49-F238E27FC236}">
                <a16:creationId xmlns:a16="http://schemas.microsoft.com/office/drawing/2014/main" id="{CAD2D24F-C192-4667-A2CA-8136B47D916B}"/>
              </a:ext>
            </a:extLst>
          </p:cNvPr>
          <p:cNvCxnSpPr>
            <a:cxnSpLocks/>
          </p:cNvCxnSpPr>
          <p:nvPr/>
        </p:nvCxnSpPr>
        <p:spPr>
          <a:xfrm flipV="1">
            <a:off x="6275058" y="2204864"/>
            <a:ext cx="1080000" cy="648000"/>
          </a:xfrm>
          <a:prstGeom prst="bentConnector3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连接符: 肘形 18">
            <a:extLst>
              <a:ext uri="{FF2B5EF4-FFF2-40B4-BE49-F238E27FC236}">
                <a16:creationId xmlns:a16="http://schemas.microsoft.com/office/drawing/2014/main" id="{0A831C98-99AB-42AF-85CC-9F483002AF03}"/>
              </a:ext>
            </a:extLst>
          </p:cNvPr>
          <p:cNvCxnSpPr>
            <a:cxnSpLocks/>
          </p:cNvCxnSpPr>
          <p:nvPr/>
        </p:nvCxnSpPr>
        <p:spPr>
          <a:xfrm>
            <a:off x="9249826" y="2204864"/>
            <a:ext cx="1080000" cy="648000"/>
          </a:xfrm>
          <a:prstGeom prst="bentConnector3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连接符: 肘形 19">
            <a:extLst>
              <a:ext uri="{FF2B5EF4-FFF2-40B4-BE49-F238E27FC236}">
                <a16:creationId xmlns:a16="http://schemas.microsoft.com/office/drawing/2014/main" id="{C3CD4A4F-A183-4E2D-B28C-41B925B85264}"/>
              </a:ext>
            </a:extLst>
          </p:cNvPr>
          <p:cNvCxnSpPr>
            <a:cxnSpLocks/>
          </p:cNvCxnSpPr>
          <p:nvPr/>
        </p:nvCxnSpPr>
        <p:spPr>
          <a:xfrm flipV="1">
            <a:off x="8252012" y="2204864"/>
            <a:ext cx="1080000" cy="648000"/>
          </a:xfrm>
          <a:prstGeom prst="bentConnector3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B3C71E7D-9483-4F57-AB13-EDE905550DAE}"/>
                  </a:ext>
                </a:extLst>
              </p:cNvPr>
              <p:cNvSpPr txBox="1"/>
              <p:nvPr/>
            </p:nvSpPr>
            <p:spPr>
              <a:xfrm>
                <a:off x="3647728" y="2329644"/>
                <a:ext cx="432048" cy="5241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1" i="1" smtClean="0">
                          <a:latin typeface="Cambria Math" panose="02040503050406030204" pitchFamily="18" charset="0"/>
                        </a:rPr>
                        <m:t>𝑺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B3C71E7D-9483-4F57-AB13-EDE905550D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7728" y="2329644"/>
                <a:ext cx="432048" cy="52411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3667CB22-D832-435E-8504-B662E682C259}"/>
                  </a:ext>
                </a:extLst>
              </p:cNvPr>
              <p:cNvSpPr txBox="1"/>
              <p:nvPr/>
            </p:nvSpPr>
            <p:spPr>
              <a:xfrm>
                <a:off x="3647728" y="3428928"/>
                <a:ext cx="43204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1" i="1" smtClean="0">
                          <a:latin typeface="Cambria Math" panose="02040503050406030204" pitchFamily="18" charset="0"/>
                        </a:rPr>
                        <m:t>𝑹</m:t>
                      </m:r>
                    </m:oMath>
                  </m:oMathPara>
                </a14:m>
                <a:endParaRPr lang="zh-CN" altLang="en-US" sz="2800" i="1" dirty="0"/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3667CB22-D832-435E-8504-B662E682C2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7728" y="3428928"/>
                <a:ext cx="432048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连接符: 肘形 22">
            <a:extLst>
              <a:ext uri="{FF2B5EF4-FFF2-40B4-BE49-F238E27FC236}">
                <a16:creationId xmlns:a16="http://schemas.microsoft.com/office/drawing/2014/main" id="{0E0D491C-BF49-4EE5-96D9-8FE5DBA7BAE1}"/>
              </a:ext>
            </a:extLst>
          </p:cNvPr>
          <p:cNvCxnSpPr>
            <a:cxnSpLocks/>
          </p:cNvCxnSpPr>
          <p:nvPr/>
        </p:nvCxnSpPr>
        <p:spPr>
          <a:xfrm>
            <a:off x="4295800" y="3356956"/>
            <a:ext cx="1080000" cy="648000"/>
          </a:xfrm>
          <a:prstGeom prst="bentConnector3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连接符: 肘形 23">
            <a:extLst>
              <a:ext uri="{FF2B5EF4-FFF2-40B4-BE49-F238E27FC236}">
                <a16:creationId xmlns:a16="http://schemas.microsoft.com/office/drawing/2014/main" id="{4A990E47-B8F9-4307-9559-9DBBD466B05C}"/>
              </a:ext>
            </a:extLst>
          </p:cNvPr>
          <p:cNvCxnSpPr>
            <a:cxnSpLocks/>
          </p:cNvCxnSpPr>
          <p:nvPr/>
        </p:nvCxnSpPr>
        <p:spPr>
          <a:xfrm>
            <a:off x="7266340" y="2204792"/>
            <a:ext cx="1080000" cy="648000"/>
          </a:xfrm>
          <a:prstGeom prst="bentConnector3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连接符: 肘形 24">
            <a:extLst>
              <a:ext uri="{FF2B5EF4-FFF2-40B4-BE49-F238E27FC236}">
                <a16:creationId xmlns:a16="http://schemas.microsoft.com/office/drawing/2014/main" id="{466B2952-810D-404B-B24C-9999FB4023CF}"/>
              </a:ext>
            </a:extLst>
          </p:cNvPr>
          <p:cNvCxnSpPr>
            <a:cxnSpLocks/>
          </p:cNvCxnSpPr>
          <p:nvPr/>
        </p:nvCxnSpPr>
        <p:spPr>
          <a:xfrm flipV="1">
            <a:off x="10246838" y="3356992"/>
            <a:ext cx="1080000" cy="648000"/>
          </a:xfrm>
          <a:prstGeom prst="bentConnector3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连接符: 肘形 34">
            <a:extLst>
              <a:ext uri="{FF2B5EF4-FFF2-40B4-BE49-F238E27FC236}">
                <a16:creationId xmlns:a16="http://schemas.microsoft.com/office/drawing/2014/main" id="{38E12FAB-A18E-45B6-AAC9-EDE52B24A79B}"/>
              </a:ext>
            </a:extLst>
          </p:cNvPr>
          <p:cNvCxnSpPr>
            <a:cxnSpLocks/>
          </p:cNvCxnSpPr>
          <p:nvPr/>
        </p:nvCxnSpPr>
        <p:spPr>
          <a:xfrm>
            <a:off x="4295800" y="1768429"/>
            <a:ext cx="468000" cy="0"/>
          </a:xfrm>
          <a:prstGeom prst="straightConnector1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095C9C6E-B204-4B1A-8511-B6F553B5724C}"/>
                  </a:ext>
                </a:extLst>
              </p:cNvPr>
              <p:cNvSpPr txBox="1"/>
              <p:nvPr/>
            </p:nvSpPr>
            <p:spPr>
              <a:xfrm>
                <a:off x="3647728" y="4671947"/>
                <a:ext cx="43204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𝑸</m:t>
                      </m:r>
                    </m:oMath>
                  </m:oMathPara>
                </a14:m>
                <a:endParaRPr lang="zh-CN" altLang="en-US" sz="2800" i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095C9C6E-B204-4B1A-8511-B6F553B572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7728" y="4671947"/>
                <a:ext cx="432048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连接符: 肘形 28">
            <a:extLst>
              <a:ext uri="{FF2B5EF4-FFF2-40B4-BE49-F238E27FC236}">
                <a16:creationId xmlns:a16="http://schemas.microsoft.com/office/drawing/2014/main" id="{7A214451-428D-4409-80E2-9C12406010A2}"/>
              </a:ext>
            </a:extLst>
          </p:cNvPr>
          <p:cNvCxnSpPr>
            <a:cxnSpLocks/>
          </p:cNvCxnSpPr>
          <p:nvPr/>
        </p:nvCxnSpPr>
        <p:spPr>
          <a:xfrm flipV="1">
            <a:off x="5287082" y="3356956"/>
            <a:ext cx="1080000" cy="648000"/>
          </a:xfrm>
          <a:prstGeom prst="bentConnector3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文本框 53">
                <a:extLst>
                  <a:ext uri="{FF2B5EF4-FFF2-40B4-BE49-F238E27FC236}">
                    <a16:creationId xmlns:a16="http://schemas.microsoft.com/office/drawing/2014/main" id="{4502CCEF-52FD-46E5-BB0E-D965CE677C44}"/>
                  </a:ext>
                </a:extLst>
              </p:cNvPr>
              <p:cNvSpPr txBox="1"/>
              <p:nvPr/>
            </p:nvSpPr>
            <p:spPr>
              <a:xfrm>
                <a:off x="3650157" y="5770994"/>
                <a:ext cx="432048" cy="5241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altLang="zh-CN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𝑸</m:t>
                          </m:r>
                        </m:e>
                      </m:acc>
                    </m:oMath>
                  </m:oMathPara>
                </a14:m>
                <a:endParaRPr lang="zh-CN" altLang="en-US" sz="2800" i="1" dirty="0"/>
              </a:p>
            </p:txBody>
          </p:sp>
        </mc:Choice>
        <mc:Fallback xmlns="">
          <p:sp>
            <p:nvSpPr>
              <p:cNvPr id="54" name="文本框 53">
                <a:extLst>
                  <a:ext uri="{FF2B5EF4-FFF2-40B4-BE49-F238E27FC236}">
                    <a16:creationId xmlns:a16="http://schemas.microsoft.com/office/drawing/2014/main" id="{4502CCEF-52FD-46E5-BB0E-D965CE677C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0157" y="5770994"/>
                <a:ext cx="432048" cy="52411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文本框 57">
            <a:extLst>
              <a:ext uri="{FF2B5EF4-FFF2-40B4-BE49-F238E27FC236}">
                <a16:creationId xmlns:a16="http://schemas.microsoft.com/office/drawing/2014/main" id="{D7FFE848-6849-405D-8B59-8D16EE15D2D4}"/>
              </a:ext>
            </a:extLst>
          </p:cNvPr>
          <p:cNvSpPr txBox="1"/>
          <p:nvPr/>
        </p:nvSpPr>
        <p:spPr>
          <a:xfrm>
            <a:off x="4223792" y="4510774"/>
            <a:ext cx="69762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</a:rPr>
              <a:t>初态</a:t>
            </a:r>
            <a:endParaRPr lang="en-US" altLang="zh-CN" dirty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0</a:t>
            </a:r>
            <a:endParaRPr lang="zh-CN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59" name="连接符: 肘形 34">
            <a:extLst>
              <a:ext uri="{FF2B5EF4-FFF2-40B4-BE49-F238E27FC236}">
                <a16:creationId xmlns:a16="http://schemas.microsoft.com/office/drawing/2014/main" id="{EF78B40F-F41A-4B6E-BAAB-10BB730D67B5}"/>
              </a:ext>
            </a:extLst>
          </p:cNvPr>
          <p:cNvCxnSpPr>
            <a:cxnSpLocks/>
          </p:cNvCxnSpPr>
          <p:nvPr/>
        </p:nvCxnSpPr>
        <p:spPr>
          <a:xfrm>
            <a:off x="7352754" y="4004992"/>
            <a:ext cx="2952000" cy="0"/>
          </a:xfrm>
          <a:prstGeom prst="straightConnector1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连接符: 肘形 59">
            <a:extLst>
              <a:ext uri="{FF2B5EF4-FFF2-40B4-BE49-F238E27FC236}">
                <a16:creationId xmlns:a16="http://schemas.microsoft.com/office/drawing/2014/main" id="{2E10B534-5E0C-4BE4-85E4-47BB5C57F886}"/>
              </a:ext>
            </a:extLst>
          </p:cNvPr>
          <p:cNvCxnSpPr>
            <a:cxnSpLocks/>
          </p:cNvCxnSpPr>
          <p:nvPr/>
        </p:nvCxnSpPr>
        <p:spPr>
          <a:xfrm>
            <a:off x="6275058" y="3356956"/>
            <a:ext cx="1080000" cy="648000"/>
          </a:xfrm>
          <a:prstGeom prst="bentConnector3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连接符: 肘形 70">
            <a:extLst>
              <a:ext uri="{FF2B5EF4-FFF2-40B4-BE49-F238E27FC236}">
                <a16:creationId xmlns:a16="http://schemas.microsoft.com/office/drawing/2014/main" id="{E34C7511-E1C1-4DE6-A256-1D0F5795A42E}"/>
              </a:ext>
            </a:extLst>
          </p:cNvPr>
          <p:cNvCxnSpPr>
            <a:cxnSpLocks/>
          </p:cNvCxnSpPr>
          <p:nvPr/>
        </p:nvCxnSpPr>
        <p:spPr>
          <a:xfrm flipV="1">
            <a:off x="4537570" y="1124744"/>
            <a:ext cx="1080000" cy="648000"/>
          </a:xfrm>
          <a:prstGeom prst="bentConnector3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连接符: 肘形 71">
            <a:extLst>
              <a:ext uri="{FF2B5EF4-FFF2-40B4-BE49-F238E27FC236}">
                <a16:creationId xmlns:a16="http://schemas.microsoft.com/office/drawing/2014/main" id="{F34BA89E-1C71-446B-ABD3-0E694245445C}"/>
              </a:ext>
            </a:extLst>
          </p:cNvPr>
          <p:cNvCxnSpPr>
            <a:cxnSpLocks/>
          </p:cNvCxnSpPr>
          <p:nvPr/>
        </p:nvCxnSpPr>
        <p:spPr>
          <a:xfrm>
            <a:off x="5536766" y="1124744"/>
            <a:ext cx="1080000" cy="648000"/>
          </a:xfrm>
          <a:prstGeom prst="bentConnector3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连接符: 肘形 72">
            <a:extLst>
              <a:ext uri="{FF2B5EF4-FFF2-40B4-BE49-F238E27FC236}">
                <a16:creationId xmlns:a16="http://schemas.microsoft.com/office/drawing/2014/main" id="{C03F9BEA-40E2-49D8-A6FD-E588976FA3CF}"/>
              </a:ext>
            </a:extLst>
          </p:cNvPr>
          <p:cNvCxnSpPr>
            <a:cxnSpLocks/>
          </p:cNvCxnSpPr>
          <p:nvPr/>
        </p:nvCxnSpPr>
        <p:spPr>
          <a:xfrm flipV="1">
            <a:off x="6516828" y="1124744"/>
            <a:ext cx="1080000" cy="648000"/>
          </a:xfrm>
          <a:prstGeom prst="bentConnector3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连接符: 肘形 73">
            <a:extLst>
              <a:ext uri="{FF2B5EF4-FFF2-40B4-BE49-F238E27FC236}">
                <a16:creationId xmlns:a16="http://schemas.microsoft.com/office/drawing/2014/main" id="{1B4F6B6E-F286-47DE-8C07-48EE386EA237}"/>
              </a:ext>
            </a:extLst>
          </p:cNvPr>
          <p:cNvCxnSpPr>
            <a:cxnSpLocks/>
          </p:cNvCxnSpPr>
          <p:nvPr/>
        </p:nvCxnSpPr>
        <p:spPr>
          <a:xfrm>
            <a:off x="9491596" y="1124744"/>
            <a:ext cx="1080000" cy="648000"/>
          </a:xfrm>
          <a:prstGeom prst="bentConnector3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文本框 75">
                <a:extLst>
                  <a:ext uri="{FF2B5EF4-FFF2-40B4-BE49-F238E27FC236}">
                    <a16:creationId xmlns:a16="http://schemas.microsoft.com/office/drawing/2014/main" id="{55A5DE59-1A8F-4F1F-AC90-D41EF140F919}"/>
                  </a:ext>
                </a:extLst>
              </p:cNvPr>
              <p:cNvSpPr txBox="1"/>
              <p:nvPr/>
            </p:nvSpPr>
            <p:spPr>
              <a:xfrm>
                <a:off x="3575720" y="1249524"/>
                <a:ext cx="56765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i="1" dirty="0" smtClean="0">
                          <a:latin typeface="Cambria Math" panose="02040503050406030204" pitchFamily="18" charset="0"/>
                        </a:rPr>
                        <m:t>𝐸𝑛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76" name="文本框 75">
                <a:extLst>
                  <a:ext uri="{FF2B5EF4-FFF2-40B4-BE49-F238E27FC236}">
                    <a16:creationId xmlns:a16="http://schemas.microsoft.com/office/drawing/2014/main" id="{55A5DE59-1A8F-4F1F-AC90-D41EF140F9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5720" y="1249524"/>
                <a:ext cx="567650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8" name="连接符: 肘形 34">
            <a:extLst>
              <a:ext uri="{FF2B5EF4-FFF2-40B4-BE49-F238E27FC236}">
                <a16:creationId xmlns:a16="http://schemas.microsoft.com/office/drawing/2014/main" id="{3C32298B-EF6C-4344-BC04-1B768CE4A495}"/>
              </a:ext>
            </a:extLst>
          </p:cNvPr>
          <p:cNvCxnSpPr>
            <a:cxnSpLocks/>
          </p:cNvCxnSpPr>
          <p:nvPr/>
        </p:nvCxnSpPr>
        <p:spPr>
          <a:xfrm>
            <a:off x="7525600" y="1124744"/>
            <a:ext cx="2016000" cy="0"/>
          </a:xfrm>
          <a:prstGeom prst="straightConnector1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484EE9E7-A266-4D33-B9D6-C2D412EF83B4}"/>
              </a:ext>
            </a:extLst>
          </p:cNvPr>
          <p:cNvGrpSpPr/>
          <p:nvPr/>
        </p:nvGrpSpPr>
        <p:grpSpPr>
          <a:xfrm>
            <a:off x="4295800" y="4627526"/>
            <a:ext cx="2071282" cy="648000"/>
            <a:chOff x="4295800" y="4627526"/>
            <a:chExt cx="2071282" cy="648000"/>
          </a:xfrm>
        </p:grpSpPr>
        <p:cxnSp>
          <p:nvCxnSpPr>
            <p:cNvPr id="61" name="连接符: 肘形 60">
              <a:extLst>
                <a:ext uri="{FF2B5EF4-FFF2-40B4-BE49-F238E27FC236}">
                  <a16:creationId xmlns:a16="http://schemas.microsoft.com/office/drawing/2014/main" id="{AACD2714-0CA3-44A7-A6D0-BBFD5A5EDF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39874" y="4627526"/>
              <a:ext cx="1080000" cy="648000"/>
            </a:xfrm>
            <a:prstGeom prst="bentConnector3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连接符: 肘形 34">
              <a:extLst>
                <a:ext uri="{FF2B5EF4-FFF2-40B4-BE49-F238E27FC236}">
                  <a16:creationId xmlns:a16="http://schemas.microsoft.com/office/drawing/2014/main" id="{EDD6326D-6BC6-4067-AB9F-C8790B89D3F7}"/>
                </a:ext>
              </a:extLst>
            </p:cNvPr>
            <p:cNvCxnSpPr>
              <a:cxnSpLocks/>
            </p:cNvCxnSpPr>
            <p:nvPr/>
          </p:nvCxnSpPr>
          <p:spPr>
            <a:xfrm>
              <a:off x="4295800" y="5275526"/>
              <a:ext cx="324000" cy="0"/>
            </a:xfrm>
            <a:prstGeom prst="straightConnector1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连接符: 肘形 86">
              <a:extLst>
                <a:ext uri="{FF2B5EF4-FFF2-40B4-BE49-F238E27FC236}">
                  <a16:creationId xmlns:a16="http://schemas.microsoft.com/office/drawing/2014/main" id="{26A13256-F609-4595-89C1-E0283CAE3344}"/>
                </a:ext>
              </a:extLst>
            </p:cNvPr>
            <p:cNvCxnSpPr>
              <a:cxnSpLocks/>
            </p:cNvCxnSpPr>
            <p:nvPr/>
          </p:nvCxnSpPr>
          <p:spPr>
            <a:xfrm>
              <a:off x="5287082" y="4627526"/>
              <a:ext cx="1080000" cy="648000"/>
            </a:xfrm>
            <a:prstGeom prst="bentConnector3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8E5BB952-C59C-44F7-96BD-454B8EC3A1C4}"/>
              </a:ext>
            </a:extLst>
          </p:cNvPr>
          <p:cNvGrpSpPr/>
          <p:nvPr/>
        </p:nvGrpSpPr>
        <p:grpSpPr>
          <a:xfrm>
            <a:off x="6312024" y="4627526"/>
            <a:ext cx="5316852" cy="648000"/>
            <a:chOff x="6312024" y="4627526"/>
            <a:chExt cx="5316852" cy="648000"/>
          </a:xfrm>
        </p:grpSpPr>
        <p:cxnSp>
          <p:nvCxnSpPr>
            <p:cNvPr id="64" name="连接符: 肘形 34">
              <a:extLst>
                <a:ext uri="{FF2B5EF4-FFF2-40B4-BE49-F238E27FC236}">
                  <a16:creationId xmlns:a16="http://schemas.microsoft.com/office/drawing/2014/main" id="{944CB147-94A6-4CE0-9D61-D8F91CCE2F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12024" y="5275526"/>
              <a:ext cx="432000" cy="0"/>
            </a:xfrm>
            <a:prstGeom prst="straightConnector1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B847C25C-B3C6-4DEB-BD58-D3425A26A58E}"/>
                </a:ext>
              </a:extLst>
            </p:cNvPr>
            <p:cNvGrpSpPr/>
            <p:nvPr/>
          </p:nvGrpSpPr>
          <p:grpSpPr>
            <a:xfrm>
              <a:off x="6516828" y="4627526"/>
              <a:ext cx="5112048" cy="648000"/>
              <a:chOff x="6516828" y="4627526"/>
              <a:chExt cx="5112048" cy="648000"/>
            </a:xfrm>
          </p:grpSpPr>
          <p:cxnSp>
            <p:nvCxnSpPr>
              <p:cNvPr id="69" name="连接符: 肘形 34">
                <a:extLst>
                  <a:ext uri="{FF2B5EF4-FFF2-40B4-BE49-F238E27FC236}">
                    <a16:creationId xmlns:a16="http://schemas.microsoft.com/office/drawing/2014/main" id="{55155F05-5BE4-421B-96AB-C47CFA3FD3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88876" y="4627526"/>
                <a:ext cx="4140000" cy="0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连接符: 肘形 88">
                <a:extLst>
                  <a:ext uri="{FF2B5EF4-FFF2-40B4-BE49-F238E27FC236}">
                    <a16:creationId xmlns:a16="http://schemas.microsoft.com/office/drawing/2014/main" id="{D8BA46CB-9B8F-4D31-B934-235BEE62080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516828" y="4627526"/>
                <a:ext cx="1080000" cy="648000"/>
              </a:xfrm>
              <a:prstGeom prst="bentConnector3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91" name="连接符: 肘形 34">
            <a:extLst>
              <a:ext uri="{FF2B5EF4-FFF2-40B4-BE49-F238E27FC236}">
                <a16:creationId xmlns:a16="http://schemas.microsoft.com/office/drawing/2014/main" id="{FDB08B6E-79CE-407B-93C1-67F7F0AC72B1}"/>
              </a:ext>
            </a:extLst>
          </p:cNvPr>
          <p:cNvCxnSpPr>
            <a:cxnSpLocks/>
          </p:cNvCxnSpPr>
          <p:nvPr/>
        </p:nvCxnSpPr>
        <p:spPr>
          <a:xfrm>
            <a:off x="10560616" y="1768429"/>
            <a:ext cx="1080000" cy="0"/>
          </a:xfrm>
          <a:prstGeom prst="straightConnector1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连接符: 肘形 34">
            <a:extLst>
              <a:ext uri="{FF2B5EF4-FFF2-40B4-BE49-F238E27FC236}">
                <a16:creationId xmlns:a16="http://schemas.microsoft.com/office/drawing/2014/main" id="{2EFAFF24-4A50-4897-80FD-2F3AC3C1CAED}"/>
              </a:ext>
            </a:extLst>
          </p:cNvPr>
          <p:cNvCxnSpPr>
            <a:cxnSpLocks/>
          </p:cNvCxnSpPr>
          <p:nvPr/>
        </p:nvCxnSpPr>
        <p:spPr>
          <a:xfrm>
            <a:off x="11172616" y="3356920"/>
            <a:ext cx="468000" cy="0"/>
          </a:xfrm>
          <a:prstGeom prst="straightConnector1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连接符: 肘形 34">
            <a:extLst>
              <a:ext uri="{FF2B5EF4-FFF2-40B4-BE49-F238E27FC236}">
                <a16:creationId xmlns:a16="http://schemas.microsoft.com/office/drawing/2014/main" id="{DC28F767-618E-4D60-BC12-C92B251B9CB2}"/>
              </a:ext>
            </a:extLst>
          </p:cNvPr>
          <p:cNvCxnSpPr>
            <a:cxnSpLocks/>
          </p:cNvCxnSpPr>
          <p:nvPr/>
        </p:nvCxnSpPr>
        <p:spPr>
          <a:xfrm>
            <a:off x="10304754" y="2852864"/>
            <a:ext cx="1332000" cy="0"/>
          </a:xfrm>
          <a:prstGeom prst="straightConnector1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5" name="组合 94">
            <a:extLst>
              <a:ext uri="{FF2B5EF4-FFF2-40B4-BE49-F238E27FC236}">
                <a16:creationId xmlns:a16="http://schemas.microsoft.com/office/drawing/2014/main" id="{1E68933C-3916-49B6-BB0D-AEA281FF2892}"/>
              </a:ext>
            </a:extLst>
          </p:cNvPr>
          <p:cNvGrpSpPr/>
          <p:nvPr/>
        </p:nvGrpSpPr>
        <p:grpSpPr>
          <a:xfrm flipV="1">
            <a:off x="4295800" y="5661248"/>
            <a:ext cx="7333076" cy="648000"/>
            <a:chOff x="3791744" y="4699606"/>
            <a:chExt cx="7333076" cy="648000"/>
          </a:xfrm>
        </p:grpSpPr>
        <p:cxnSp>
          <p:nvCxnSpPr>
            <p:cNvPr id="96" name="连接符: 肘形 95">
              <a:extLst>
                <a:ext uri="{FF2B5EF4-FFF2-40B4-BE49-F238E27FC236}">
                  <a16:creationId xmlns:a16="http://schemas.microsoft.com/office/drawing/2014/main" id="{2E6AFAED-EF94-4873-A406-F25D6E89AF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35818" y="4699606"/>
              <a:ext cx="1080000" cy="648000"/>
            </a:xfrm>
            <a:prstGeom prst="bentConnector3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连接符: 肘形 34">
              <a:extLst>
                <a:ext uri="{FF2B5EF4-FFF2-40B4-BE49-F238E27FC236}">
                  <a16:creationId xmlns:a16="http://schemas.microsoft.com/office/drawing/2014/main" id="{830624FF-F646-4EC5-B7B0-08FB86771912}"/>
                </a:ext>
              </a:extLst>
            </p:cNvPr>
            <p:cNvCxnSpPr>
              <a:cxnSpLocks/>
            </p:cNvCxnSpPr>
            <p:nvPr/>
          </p:nvCxnSpPr>
          <p:spPr>
            <a:xfrm>
              <a:off x="3791744" y="5347606"/>
              <a:ext cx="324000" cy="0"/>
            </a:xfrm>
            <a:prstGeom prst="straightConnector1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连接符: 肘形 34">
              <a:extLst>
                <a:ext uri="{FF2B5EF4-FFF2-40B4-BE49-F238E27FC236}">
                  <a16:creationId xmlns:a16="http://schemas.microsoft.com/office/drawing/2014/main" id="{F4E9048E-FE6F-4CE6-9108-52A79A55AE7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07968" y="5347606"/>
              <a:ext cx="432000" cy="0"/>
            </a:xfrm>
            <a:prstGeom prst="straightConnector1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连接符: 肘形 34">
              <a:extLst>
                <a:ext uri="{FF2B5EF4-FFF2-40B4-BE49-F238E27FC236}">
                  <a16:creationId xmlns:a16="http://schemas.microsoft.com/office/drawing/2014/main" id="{3F117353-A1D9-4DA9-BFDF-184CAFD8212D}"/>
                </a:ext>
              </a:extLst>
            </p:cNvPr>
            <p:cNvCxnSpPr>
              <a:cxnSpLocks/>
            </p:cNvCxnSpPr>
            <p:nvPr/>
          </p:nvCxnSpPr>
          <p:spPr>
            <a:xfrm>
              <a:off x="6984820" y="4699606"/>
              <a:ext cx="4140000" cy="0"/>
            </a:xfrm>
            <a:prstGeom prst="straightConnector1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连接符: 肘形 99">
              <a:extLst>
                <a:ext uri="{FF2B5EF4-FFF2-40B4-BE49-F238E27FC236}">
                  <a16:creationId xmlns:a16="http://schemas.microsoft.com/office/drawing/2014/main" id="{BE2864B0-7DD8-46D6-8BE8-822E0EEC3CB5}"/>
                </a:ext>
              </a:extLst>
            </p:cNvPr>
            <p:cNvCxnSpPr>
              <a:cxnSpLocks/>
            </p:cNvCxnSpPr>
            <p:nvPr/>
          </p:nvCxnSpPr>
          <p:spPr>
            <a:xfrm>
              <a:off x="4783026" y="4699606"/>
              <a:ext cx="1080000" cy="648000"/>
            </a:xfrm>
            <a:prstGeom prst="bentConnector3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连接符: 肘形 100">
              <a:extLst>
                <a:ext uri="{FF2B5EF4-FFF2-40B4-BE49-F238E27FC236}">
                  <a16:creationId xmlns:a16="http://schemas.microsoft.com/office/drawing/2014/main" id="{B0C7C6FE-4691-4BC8-806C-06DBDA18A41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12772" y="4699606"/>
              <a:ext cx="1080000" cy="648000"/>
            </a:xfrm>
            <a:prstGeom prst="bentConnector3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0B204E20-C71A-4954-91AA-7A3F5E79C3B7}"/>
              </a:ext>
            </a:extLst>
          </p:cNvPr>
          <p:cNvGrpSpPr/>
          <p:nvPr/>
        </p:nvGrpSpPr>
        <p:grpSpPr>
          <a:xfrm>
            <a:off x="5099108" y="1066986"/>
            <a:ext cx="4957333" cy="5242262"/>
            <a:chOff x="5099108" y="1066986"/>
            <a:chExt cx="4957333" cy="5242262"/>
          </a:xfrm>
        </p:grpSpPr>
        <p:sp>
          <p:nvSpPr>
            <p:cNvPr id="90" name="矩形 89">
              <a:extLst>
                <a:ext uri="{FF2B5EF4-FFF2-40B4-BE49-F238E27FC236}">
                  <a16:creationId xmlns:a16="http://schemas.microsoft.com/office/drawing/2014/main" id="{189F51D1-E465-4DD8-87A0-9E71685D0226}"/>
                </a:ext>
              </a:extLst>
            </p:cNvPr>
            <p:cNvSpPr/>
            <p:nvPr/>
          </p:nvSpPr>
          <p:spPr>
            <a:xfrm>
              <a:off x="7086494" y="1124744"/>
              <a:ext cx="2934002" cy="5184504"/>
            </a:xfrm>
            <a:prstGeom prst="rect">
              <a:avLst/>
            </a:prstGeom>
            <a:solidFill>
              <a:schemeClr val="accent6">
                <a:lumMod val="40000"/>
                <a:lumOff val="60000"/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51492F0C-836B-46F0-B664-C609AC18E0F2}"/>
                </a:ext>
              </a:extLst>
            </p:cNvPr>
            <p:cNvSpPr/>
            <p:nvPr/>
          </p:nvSpPr>
          <p:spPr>
            <a:xfrm>
              <a:off x="5099108" y="1124744"/>
              <a:ext cx="953722" cy="5184504"/>
            </a:xfrm>
            <a:prstGeom prst="rect">
              <a:avLst/>
            </a:prstGeom>
            <a:solidFill>
              <a:schemeClr val="accent6">
                <a:lumMod val="40000"/>
                <a:lumOff val="60000"/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文本框 54">
                  <a:extLst>
                    <a:ext uri="{FF2B5EF4-FFF2-40B4-BE49-F238E27FC236}">
                      <a16:creationId xmlns:a16="http://schemas.microsoft.com/office/drawing/2014/main" id="{0F739C2E-8AA3-4B8F-9070-6E4C3F6422EB}"/>
                    </a:ext>
                  </a:extLst>
                </p:cNvPr>
                <p:cNvSpPr txBox="1"/>
                <p:nvPr/>
              </p:nvSpPr>
              <p:spPr>
                <a:xfrm>
                  <a:off x="7037595" y="1066986"/>
                  <a:ext cx="3018846" cy="99386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>
                    <a:lnSpc>
                      <a:spcPct val="130000"/>
                    </a:lnSpc>
                  </a:pPr>
                  <a:r>
                    <a:rPr lang="zh-CN" altLang="en-US" dirty="0"/>
                    <a:t>只有在</a:t>
                  </a:r>
                  <a14:m>
                    <m:oMath xmlns:m="http://schemas.openxmlformats.org/officeDocument/2006/math"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𝐸𝑛</m:t>
                      </m:r>
                    </m:oMath>
                  </a14:m>
                  <a:r>
                    <a:rPr lang="en-US" altLang="zh-CN" dirty="0"/>
                    <a:t>=1</a:t>
                  </a:r>
                  <a:r>
                    <a:rPr lang="zh-CN" altLang="en-US" dirty="0"/>
                    <a:t>时，</a:t>
                  </a:r>
                  <a:br>
                    <a:rPr lang="en-US" altLang="zh-CN" dirty="0"/>
                  </a:br>
                  <a:r>
                    <a:rPr lang="zh-CN" altLang="en-US" dirty="0"/>
                    <a:t>才考虑</a:t>
                  </a:r>
                  <a14:m>
                    <m:oMath xmlns:m="http://schemas.openxmlformats.org/officeDocument/2006/math"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𝑆𝑅</m:t>
                      </m:r>
                    </m:oMath>
                  </a14:m>
                  <a:r>
                    <a:rPr lang="zh-CN" altLang="en-US" dirty="0"/>
                    <a:t>的输入变化</a:t>
                  </a:r>
                </a:p>
              </p:txBody>
            </p:sp>
          </mc:Choice>
          <mc:Fallback xmlns="">
            <p:sp>
              <p:nvSpPr>
                <p:cNvPr id="55" name="文本框 54">
                  <a:extLst>
                    <a:ext uri="{FF2B5EF4-FFF2-40B4-BE49-F238E27FC236}">
                      <a16:creationId xmlns:a16="http://schemas.microsoft.com/office/drawing/2014/main" id="{0F739C2E-8AA3-4B8F-9070-6E4C3F6422E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37595" y="1066986"/>
                  <a:ext cx="3018846" cy="993862"/>
                </a:xfrm>
                <a:prstGeom prst="rect">
                  <a:avLst/>
                </a:prstGeom>
                <a:blipFill>
                  <a:blip r:embed="rId9"/>
                  <a:stretch>
                    <a:fillRect l="-2621" t="-613" r="-2419" b="-1227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2" name="灯片编号占位符 31">
            <a:extLst>
              <a:ext uri="{FF2B5EF4-FFF2-40B4-BE49-F238E27FC236}">
                <a16:creationId xmlns:a16="http://schemas.microsoft.com/office/drawing/2014/main" id="{0319E854-3C56-4144-BF14-87F6B5ECD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8E7B1-3FC2-4821-B144-3AA6EF938D0A}" type="slidenum">
              <a:rPr lang="zh-CN" altLang="en-US" sz="1400" b="1" smtClean="0"/>
              <a:pPr/>
              <a:t>25</a:t>
            </a:fld>
            <a:r>
              <a:rPr lang="zh-CN" altLang="en-US"/>
              <a:t> </a:t>
            </a:r>
            <a:r>
              <a:rPr lang="en-US" altLang="zh-CN"/>
              <a:t>/ 52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22720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标题 2">
                <a:extLst>
                  <a:ext uri="{FF2B5EF4-FFF2-40B4-BE49-F238E27FC236}">
                    <a16:creationId xmlns:a16="http://schemas.microsoft.com/office/drawing/2014/main" id="{1A06FE44-054C-4E95-8B49-D8B40C36528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zh-CN" altLang="en-US" sz="4000" spc="600" dirty="0"/>
                  <a:t>门控</a:t>
                </a:r>
                <a14:m>
                  <m:oMath xmlns:m="http://schemas.openxmlformats.org/officeDocument/2006/math">
                    <m:r>
                      <a:rPr lang="en-US" altLang="zh-TW" sz="4000" b="1" i="1" spc="600" dirty="0" smtClean="0">
                        <a:latin typeface="Cambria Math" panose="02040503050406030204" pitchFamily="18" charset="0"/>
                      </a:rPr>
                      <m:t>𝑫</m:t>
                    </m:r>
                  </m:oMath>
                </a14:m>
                <a:r>
                  <a:rPr lang="zh-CN" altLang="en-US" dirty="0">
                    <a:solidFill>
                      <a:prstClr val="black"/>
                    </a:solidFill>
                    <a:latin typeface="Calibri"/>
                    <a:ea typeface="等线" panose="02010600030101010101" pitchFamily="2" charset="-122"/>
                  </a:rPr>
                  <a:t>锁存器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" name="标题 2">
                <a:extLst>
                  <a:ext uri="{FF2B5EF4-FFF2-40B4-BE49-F238E27FC236}">
                    <a16:creationId xmlns:a16="http://schemas.microsoft.com/office/drawing/2014/main" id="{1A06FE44-054C-4E95-8B49-D8B40C36528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t="-6081" b="-141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D05301C2-B0BF-4E6B-96A3-34E4D68247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400" y="1052736"/>
            <a:ext cx="5832648" cy="248346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A55C969-F4D7-4074-8682-42B5BD77AAE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5400" y="4005064"/>
            <a:ext cx="5832648" cy="264561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表格 10">
                <a:extLst>
                  <a:ext uri="{FF2B5EF4-FFF2-40B4-BE49-F238E27FC236}">
                    <a16:creationId xmlns:a16="http://schemas.microsoft.com/office/drawing/2014/main" id="{511BC12D-AC4F-4C93-B99B-C18568C4CD4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47577375"/>
                  </p:ext>
                </p:extLst>
              </p:nvPr>
            </p:nvGraphicFramePr>
            <p:xfrm>
              <a:off x="7680176" y="4293097"/>
              <a:ext cx="3888430" cy="1872207"/>
            </p:xfrm>
            <a:graphic>
              <a:graphicData uri="http://schemas.openxmlformats.org/drawingml/2006/table">
                <a:tbl>
                  <a:tblPr firstRow="1" bandRow="1">
                    <a:tableStyleId>{5FD0F851-EC5A-4D38-B0AD-8093EC10F338}</a:tableStyleId>
                  </a:tblPr>
                  <a:tblGrid>
                    <a:gridCol w="1080120">
                      <a:extLst>
                        <a:ext uri="{9D8B030D-6E8A-4147-A177-3AD203B41FA5}">
                          <a16:colId xmlns:a16="http://schemas.microsoft.com/office/drawing/2014/main" val="278494338"/>
                        </a:ext>
                      </a:extLst>
                    </a:gridCol>
                    <a:gridCol w="1252938">
                      <a:extLst>
                        <a:ext uri="{9D8B030D-6E8A-4147-A177-3AD203B41FA5}">
                          <a16:colId xmlns:a16="http://schemas.microsoft.com/office/drawing/2014/main" val="1349215129"/>
                        </a:ext>
                      </a:extLst>
                    </a:gridCol>
                    <a:gridCol w="777686">
                      <a:extLst>
                        <a:ext uri="{9D8B030D-6E8A-4147-A177-3AD203B41FA5}">
                          <a16:colId xmlns:a16="http://schemas.microsoft.com/office/drawing/2014/main" val="2608559024"/>
                        </a:ext>
                      </a:extLst>
                    </a:gridCol>
                    <a:gridCol w="777686">
                      <a:extLst>
                        <a:ext uri="{9D8B030D-6E8A-4147-A177-3AD203B41FA5}">
                          <a16:colId xmlns:a16="http://schemas.microsoft.com/office/drawing/2014/main" val="412909320"/>
                        </a:ext>
                      </a:extLst>
                    </a:gridCol>
                  </a:tblGrid>
                  <a:tr h="46322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1" i="1" dirty="0" smtClean="0">
                                    <a:latin typeface="Cambria Math" panose="02040503050406030204" pitchFamily="18" charset="0"/>
                                  </a:rPr>
                                  <m:t>𝑬𝒏</m:t>
                                </m:r>
                              </m:oMath>
                            </m:oMathPara>
                          </a14:m>
                          <a:endParaRPr lang="zh-CN" altLang="en-US" sz="20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1" i="1" dirty="0" smtClean="0">
                                    <a:latin typeface="Cambria Math" panose="02040503050406030204" pitchFamily="18" charset="0"/>
                                  </a:rPr>
                                  <m:t>𝑫</m:t>
                                </m:r>
                              </m:oMath>
                            </m:oMathPara>
                          </a14:m>
                          <a:endParaRPr lang="zh-CN" altLang="en-US" sz="2000" b="1" dirty="0"/>
                        </a:p>
                      </a:txBody>
                      <a:tcPr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altLang="zh-CN" sz="2000" b="1" i="1" dirty="0" smtClean="0">
                                  <a:latin typeface="Cambria Math" panose="02040503050406030204" pitchFamily="18" charset="0"/>
                                </a:rPr>
                                <m:t>𝑸</m:t>
                              </m:r>
                            </m:oMath>
                          </a14:m>
                          <a:r>
                            <a:rPr lang="en-US" altLang="zh-CN" sz="2000" b="1" baseline="30000" dirty="0"/>
                            <a:t>*</a:t>
                          </a:r>
                          <a:endParaRPr lang="zh-CN" altLang="en-US" sz="2000" b="1" baseline="30000" dirty="0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acc>
                                <m:accPr>
                                  <m:chr m:val="̅"/>
                                  <m:ctrlPr>
                                    <a:rPr lang="zh-CN" altLang="en-US" sz="2000" b="1" i="1" baseline="0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000" b="1" i="1" baseline="0" smtClean="0">
                                      <a:latin typeface="Cambria Math" panose="02040503050406030204" pitchFamily="18" charset="0"/>
                                    </a:rPr>
                                    <m:t>𝑸</m:t>
                                  </m:r>
                                </m:e>
                              </m:acc>
                            </m:oMath>
                          </a14:m>
                          <a:r>
                            <a:rPr lang="en-US" altLang="zh-CN" sz="2000" b="1" baseline="30000" dirty="0"/>
                            <a:t>*</a:t>
                          </a:r>
                          <a:endParaRPr lang="zh-CN" altLang="en-US" sz="2000" b="1" baseline="300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val="535853159"/>
                      </a:ext>
                    </a:extLst>
                  </a:tr>
                  <a:tr h="4696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x</a:t>
                          </a:r>
                          <a:endParaRPr lang="zh-CN" altLang="en-US" sz="2000" dirty="0"/>
                        </a:p>
                      </a:txBody>
                      <a:tcPr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1" i="1" dirty="0" smtClean="0">
                                    <a:latin typeface="Cambria Math" panose="02040503050406030204" pitchFamily="18" charset="0"/>
                                  </a:rPr>
                                  <m:t>𝑸</m:t>
                                </m:r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zh-CN" altLang="en-US" sz="2000" b="1" i="1" baseline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sz="2000" b="1" i="1" baseline="0" smtClean="0">
                                        <a:latin typeface="Cambria Math" panose="02040503050406030204" pitchFamily="18" charset="0"/>
                                      </a:rPr>
                                      <m:t>𝑸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val="2310961273"/>
                      </a:ext>
                    </a:extLst>
                  </a:tr>
                  <a:tr h="4696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</a:t>
                          </a:r>
                          <a:endParaRPr lang="zh-CN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0" dirty="0"/>
                            <a:t>0</a:t>
                          </a:r>
                          <a:endParaRPr lang="zh-CN" altLang="en-US" sz="2000" b="0" dirty="0"/>
                        </a:p>
                      </a:txBody>
                      <a:tcPr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/>
                            <a:t>0</a:t>
                          </a:r>
                          <a:endParaRPr lang="zh-CN" altLang="en-US" sz="2000" b="1" dirty="0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/>
                            <a:t>1</a:t>
                          </a:r>
                          <a:endParaRPr lang="zh-CN" altLang="en-US" sz="20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val="1217421170"/>
                      </a:ext>
                    </a:extLst>
                  </a:tr>
                  <a:tr h="4696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</a:t>
                          </a:r>
                          <a:endParaRPr lang="zh-CN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0" dirty="0"/>
                            <a:t>1</a:t>
                          </a:r>
                          <a:endParaRPr lang="zh-CN" altLang="en-US" sz="2000" b="0" dirty="0"/>
                        </a:p>
                      </a:txBody>
                      <a:tcPr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/>
                            <a:t>1</a:t>
                          </a:r>
                          <a:endParaRPr lang="zh-CN" altLang="en-US" sz="2000" b="1" dirty="0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/>
                            <a:t>0</a:t>
                          </a:r>
                          <a:endParaRPr lang="zh-CN" altLang="en-US" sz="20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val="103255852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表格 10">
                <a:extLst>
                  <a:ext uri="{FF2B5EF4-FFF2-40B4-BE49-F238E27FC236}">
                    <a16:creationId xmlns:a16="http://schemas.microsoft.com/office/drawing/2014/main" id="{511BC12D-AC4F-4C93-B99B-C18568C4CD4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47577375"/>
                  </p:ext>
                </p:extLst>
              </p:nvPr>
            </p:nvGraphicFramePr>
            <p:xfrm>
              <a:off x="7680176" y="4293097"/>
              <a:ext cx="3888430" cy="1872207"/>
            </p:xfrm>
            <a:graphic>
              <a:graphicData uri="http://schemas.openxmlformats.org/drawingml/2006/table">
                <a:tbl>
                  <a:tblPr firstRow="1" bandRow="1">
                    <a:tableStyleId>{5FD0F851-EC5A-4D38-B0AD-8093EC10F338}</a:tableStyleId>
                  </a:tblPr>
                  <a:tblGrid>
                    <a:gridCol w="1080120">
                      <a:extLst>
                        <a:ext uri="{9D8B030D-6E8A-4147-A177-3AD203B41FA5}">
                          <a16:colId xmlns:a16="http://schemas.microsoft.com/office/drawing/2014/main" val="278494338"/>
                        </a:ext>
                      </a:extLst>
                    </a:gridCol>
                    <a:gridCol w="1252938">
                      <a:extLst>
                        <a:ext uri="{9D8B030D-6E8A-4147-A177-3AD203B41FA5}">
                          <a16:colId xmlns:a16="http://schemas.microsoft.com/office/drawing/2014/main" val="1349215129"/>
                        </a:ext>
                      </a:extLst>
                    </a:gridCol>
                    <a:gridCol w="777686">
                      <a:extLst>
                        <a:ext uri="{9D8B030D-6E8A-4147-A177-3AD203B41FA5}">
                          <a16:colId xmlns:a16="http://schemas.microsoft.com/office/drawing/2014/main" val="2608559024"/>
                        </a:ext>
                      </a:extLst>
                    </a:gridCol>
                    <a:gridCol w="777686">
                      <a:extLst>
                        <a:ext uri="{9D8B030D-6E8A-4147-A177-3AD203B41FA5}">
                          <a16:colId xmlns:a16="http://schemas.microsoft.com/office/drawing/2014/main" val="412909320"/>
                        </a:ext>
                      </a:extLst>
                    </a:gridCol>
                  </a:tblGrid>
                  <a:tr h="463227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5"/>
                          <a:stretch>
                            <a:fillRect t="-1316" r="-259551" b="-3118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5"/>
                          <a:stretch>
                            <a:fillRect l="-86829" t="-1316" r="-125366" b="-3118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5"/>
                          <a:stretch>
                            <a:fillRect l="-299219" t="-1316" r="-100781" b="-3118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blipFill>
                          <a:blip r:embed="rId5"/>
                          <a:stretch>
                            <a:fillRect l="-399219" t="-1316" r="-781" b="-31184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35853159"/>
                      </a:ext>
                    </a:extLst>
                  </a:tr>
                  <a:tr h="4696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x</a:t>
                          </a:r>
                          <a:endParaRPr lang="zh-CN" altLang="en-US" sz="2000" dirty="0"/>
                        </a:p>
                      </a:txBody>
                      <a:tcPr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5"/>
                          <a:stretch>
                            <a:fillRect l="-299219" t="-100000" r="-100781" b="-2077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blipFill>
                          <a:blip r:embed="rId5"/>
                          <a:stretch>
                            <a:fillRect l="-399219" t="-100000" r="-781" b="-20779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10961273"/>
                      </a:ext>
                    </a:extLst>
                  </a:tr>
                  <a:tr h="4696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</a:t>
                          </a:r>
                          <a:endParaRPr lang="zh-CN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0" dirty="0"/>
                            <a:t>0</a:t>
                          </a:r>
                          <a:endParaRPr lang="zh-CN" altLang="en-US" sz="2000" b="0" dirty="0"/>
                        </a:p>
                      </a:txBody>
                      <a:tcPr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/>
                            <a:t>0</a:t>
                          </a:r>
                          <a:endParaRPr lang="zh-CN" altLang="en-US" sz="2000" b="1" dirty="0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/>
                            <a:t>1</a:t>
                          </a:r>
                          <a:endParaRPr lang="zh-CN" altLang="en-US" sz="20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val="1217421170"/>
                      </a:ext>
                    </a:extLst>
                  </a:tr>
                  <a:tr h="4696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</a:t>
                          </a:r>
                          <a:endParaRPr lang="zh-CN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0" dirty="0"/>
                            <a:t>1</a:t>
                          </a:r>
                          <a:endParaRPr lang="zh-CN" altLang="en-US" sz="2000" b="0" dirty="0"/>
                        </a:p>
                      </a:txBody>
                      <a:tcPr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/>
                            <a:t>1</a:t>
                          </a:r>
                          <a:endParaRPr lang="zh-CN" altLang="en-US" sz="2000" b="1" dirty="0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/>
                            <a:t>0</a:t>
                          </a:r>
                          <a:endParaRPr lang="zh-CN" altLang="en-US" sz="20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val="1032558523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816BF2E4-1132-438C-97F4-4494F0998BD2}"/>
              </a:ext>
            </a:extLst>
          </p:cNvPr>
          <p:cNvCxnSpPr>
            <a:cxnSpLocks/>
          </p:cNvCxnSpPr>
          <p:nvPr/>
        </p:nvCxnSpPr>
        <p:spPr>
          <a:xfrm>
            <a:off x="3359696" y="908720"/>
            <a:ext cx="0" cy="5904000"/>
          </a:xfrm>
          <a:prstGeom prst="line">
            <a:avLst/>
          </a:prstGeom>
          <a:ln w="12700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表格 10">
                <a:extLst>
                  <a:ext uri="{FF2B5EF4-FFF2-40B4-BE49-F238E27FC236}">
                    <a16:creationId xmlns:a16="http://schemas.microsoft.com/office/drawing/2014/main" id="{DF93D0AE-879C-462F-B322-BF58BB3CF99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25078710"/>
                  </p:ext>
                </p:extLst>
              </p:nvPr>
            </p:nvGraphicFramePr>
            <p:xfrm>
              <a:off x="7680176" y="1052736"/>
              <a:ext cx="3888430" cy="2348930"/>
            </p:xfrm>
            <a:graphic>
              <a:graphicData uri="http://schemas.openxmlformats.org/drawingml/2006/table">
                <a:tbl>
                  <a:tblPr firstRow="1" bandRow="1">
                    <a:tableStyleId>{5FD0F851-EC5A-4D38-B0AD-8093EC10F338}</a:tableStyleId>
                  </a:tblPr>
                  <a:tblGrid>
                    <a:gridCol w="777686">
                      <a:extLst>
                        <a:ext uri="{9D8B030D-6E8A-4147-A177-3AD203B41FA5}">
                          <a16:colId xmlns:a16="http://schemas.microsoft.com/office/drawing/2014/main" val="278494338"/>
                        </a:ext>
                      </a:extLst>
                    </a:gridCol>
                    <a:gridCol w="777686">
                      <a:extLst>
                        <a:ext uri="{9D8B030D-6E8A-4147-A177-3AD203B41FA5}">
                          <a16:colId xmlns:a16="http://schemas.microsoft.com/office/drawing/2014/main" val="1349215129"/>
                        </a:ext>
                      </a:extLst>
                    </a:gridCol>
                    <a:gridCol w="777686">
                      <a:extLst>
                        <a:ext uri="{9D8B030D-6E8A-4147-A177-3AD203B41FA5}">
                          <a16:colId xmlns:a16="http://schemas.microsoft.com/office/drawing/2014/main" val="2052981134"/>
                        </a:ext>
                      </a:extLst>
                    </a:gridCol>
                    <a:gridCol w="777686">
                      <a:extLst>
                        <a:ext uri="{9D8B030D-6E8A-4147-A177-3AD203B41FA5}">
                          <a16:colId xmlns:a16="http://schemas.microsoft.com/office/drawing/2014/main" val="2608559024"/>
                        </a:ext>
                      </a:extLst>
                    </a:gridCol>
                    <a:gridCol w="777686">
                      <a:extLst>
                        <a:ext uri="{9D8B030D-6E8A-4147-A177-3AD203B41FA5}">
                          <a16:colId xmlns:a16="http://schemas.microsoft.com/office/drawing/2014/main" val="773677141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1" i="1" dirty="0" smtClean="0">
                                    <a:latin typeface="Cambria Math" panose="02040503050406030204" pitchFamily="18" charset="0"/>
                                  </a:rPr>
                                  <m:t>𝑬𝒏</m:t>
                                </m:r>
                              </m:oMath>
                            </m:oMathPara>
                          </a14:m>
                          <a:endParaRPr lang="zh-CN" alt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1" i="1" dirty="0" smtClean="0">
                                    <a:latin typeface="Cambria Math" panose="02040503050406030204" pitchFamily="18" charset="0"/>
                                  </a:rPr>
                                  <m:t>𝑺</m:t>
                                </m:r>
                              </m:oMath>
                            </m:oMathPara>
                          </a14:m>
                          <a:endParaRPr lang="zh-CN" alt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1" i="1" dirty="0" smtClean="0">
                                    <a:latin typeface="Cambria Math" panose="02040503050406030204" pitchFamily="18" charset="0"/>
                                  </a:rPr>
                                  <m:t>𝑹</m:t>
                                </m:r>
                              </m:oMath>
                            </m:oMathPara>
                          </a14:m>
                          <a:endParaRPr lang="zh-CN" altLang="en-US" b="1" dirty="0"/>
                        </a:p>
                      </a:txBody>
                      <a:tcPr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altLang="zh-CN" b="1" i="1" dirty="0" smtClean="0">
                                  <a:latin typeface="Cambria Math" panose="02040503050406030204" pitchFamily="18" charset="0"/>
                                </a:rPr>
                                <m:t>𝑸</m:t>
                              </m:r>
                            </m:oMath>
                          </a14:m>
                          <a:r>
                            <a:rPr lang="en-US" altLang="zh-CN" b="1" baseline="30000" dirty="0"/>
                            <a:t>*</a:t>
                          </a:r>
                          <a:endParaRPr lang="zh-CN" altLang="en-US" b="1" baseline="30000" dirty="0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acc>
                                <m:accPr>
                                  <m:chr m:val="̅"/>
                                  <m:ctrlPr>
                                    <a:rPr lang="zh-CN" altLang="en-US" b="1" i="1" baseline="0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b="1" i="1" baseline="0" smtClean="0">
                                      <a:latin typeface="Cambria Math" panose="02040503050406030204" pitchFamily="18" charset="0"/>
                                    </a:rPr>
                                    <m:t>𝑸</m:t>
                                  </m:r>
                                </m:e>
                              </m:acc>
                            </m:oMath>
                          </a14:m>
                          <a:r>
                            <a:rPr lang="en-US" altLang="zh-CN" b="1" baseline="30000" dirty="0"/>
                            <a:t>*</a:t>
                          </a:r>
                          <a:endParaRPr lang="zh-CN" altLang="en-US" b="1" baseline="300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53585315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sz="2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x</a:t>
                          </a:r>
                          <a:endParaRPr lang="zh-CN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x</a:t>
                          </a:r>
                          <a:endParaRPr lang="zh-CN" altLang="en-US" sz="2000" dirty="0"/>
                        </a:p>
                      </a:txBody>
                      <a:tcPr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1" i="1" dirty="0" smtClean="0">
                                    <a:latin typeface="Cambria Math" panose="02040503050406030204" pitchFamily="18" charset="0"/>
                                  </a:rPr>
                                  <m:t>𝑸</m:t>
                                </m:r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zh-CN" altLang="en-US" sz="2000" b="1" i="1" baseline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sz="2000" b="1" i="1" baseline="0" smtClean="0">
                                        <a:latin typeface="Cambria Math" panose="02040503050406030204" pitchFamily="18" charset="0"/>
                                      </a:rPr>
                                      <m:t>𝑸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231096127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</a:t>
                          </a:r>
                          <a:endParaRPr lang="zh-CN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/>
                            <a:t>0</a:t>
                          </a:r>
                          <a:endParaRPr lang="zh-CN" altLang="en-US" sz="20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/>
                            <a:t>0</a:t>
                          </a:r>
                          <a:endParaRPr lang="zh-CN" altLang="en-US" sz="2000" b="1" dirty="0"/>
                        </a:p>
                      </a:txBody>
                      <a:tcPr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1" i="1" dirty="0" smtClean="0">
                                    <a:latin typeface="Cambria Math" panose="02040503050406030204" pitchFamily="18" charset="0"/>
                                  </a:rPr>
                                  <m:t>𝑸</m:t>
                                </m:r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zh-CN" altLang="en-US" sz="2000" b="1" i="1" baseline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sz="2000" b="1" i="1" baseline="0" smtClean="0">
                                        <a:latin typeface="Cambria Math" panose="02040503050406030204" pitchFamily="18" charset="0"/>
                                      </a:rPr>
                                      <m:t>𝑸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21742117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</a:t>
                          </a:r>
                          <a:endParaRPr lang="zh-CN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/>
                            <a:t>0</a:t>
                          </a:r>
                          <a:endParaRPr lang="zh-CN" altLang="en-US" sz="20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20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/>
                            <a:t>0</a:t>
                          </a:r>
                          <a:endParaRPr lang="zh-CN" altLang="en-US" sz="2000" b="1" dirty="0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/>
                            <a:t>1</a:t>
                          </a:r>
                          <a:endParaRPr lang="zh-CN" altLang="en-US" sz="20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03255852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</a:t>
                          </a:r>
                          <a:endParaRPr lang="zh-CN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20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/>
                            <a:t>0</a:t>
                          </a:r>
                          <a:endParaRPr lang="zh-CN" altLang="en-US" sz="2000" b="1" dirty="0"/>
                        </a:p>
                      </a:txBody>
                      <a:tcPr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/>
                            <a:t>1</a:t>
                          </a:r>
                          <a:endParaRPr lang="zh-CN" altLang="en-US" sz="2000" b="1" dirty="0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/>
                            <a:t>0</a:t>
                          </a:r>
                          <a:endParaRPr lang="zh-CN" altLang="en-US" sz="20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38592057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</a:rPr>
                            <a:t>1</a:t>
                          </a:r>
                          <a:endParaRPr lang="zh-CN" altLang="en-US" sz="2000" b="1" dirty="0">
                            <a:solidFill>
                              <a:schemeClr val="bg1">
                                <a:lumMod val="6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sz="20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sz="20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sz="20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sz="20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266822843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表格 10">
                <a:extLst>
                  <a:ext uri="{FF2B5EF4-FFF2-40B4-BE49-F238E27FC236}">
                    <a16:creationId xmlns:a16="http://schemas.microsoft.com/office/drawing/2014/main" id="{DF93D0AE-879C-462F-B322-BF58BB3CF99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25078710"/>
                  </p:ext>
                </p:extLst>
              </p:nvPr>
            </p:nvGraphicFramePr>
            <p:xfrm>
              <a:off x="7680176" y="1052736"/>
              <a:ext cx="3888430" cy="2348930"/>
            </p:xfrm>
            <a:graphic>
              <a:graphicData uri="http://schemas.openxmlformats.org/drawingml/2006/table">
                <a:tbl>
                  <a:tblPr firstRow="1" bandRow="1">
                    <a:tableStyleId>{5FD0F851-EC5A-4D38-B0AD-8093EC10F338}</a:tableStyleId>
                  </a:tblPr>
                  <a:tblGrid>
                    <a:gridCol w="777686">
                      <a:extLst>
                        <a:ext uri="{9D8B030D-6E8A-4147-A177-3AD203B41FA5}">
                          <a16:colId xmlns:a16="http://schemas.microsoft.com/office/drawing/2014/main" val="278494338"/>
                        </a:ext>
                      </a:extLst>
                    </a:gridCol>
                    <a:gridCol w="777686">
                      <a:extLst>
                        <a:ext uri="{9D8B030D-6E8A-4147-A177-3AD203B41FA5}">
                          <a16:colId xmlns:a16="http://schemas.microsoft.com/office/drawing/2014/main" val="1349215129"/>
                        </a:ext>
                      </a:extLst>
                    </a:gridCol>
                    <a:gridCol w="777686">
                      <a:extLst>
                        <a:ext uri="{9D8B030D-6E8A-4147-A177-3AD203B41FA5}">
                          <a16:colId xmlns:a16="http://schemas.microsoft.com/office/drawing/2014/main" val="2052981134"/>
                        </a:ext>
                      </a:extLst>
                    </a:gridCol>
                    <a:gridCol w="777686">
                      <a:extLst>
                        <a:ext uri="{9D8B030D-6E8A-4147-A177-3AD203B41FA5}">
                          <a16:colId xmlns:a16="http://schemas.microsoft.com/office/drawing/2014/main" val="2608559024"/>
                        </a:ext>
                      </a:extLst>
                    </a:gridCol>
                    <a:gridCol w="777686">
                      <a:extLst>
                        <a:ext uri="{9D8B030D-6E8A-4147-A177-3AD203B41FA5}">
                          <a16:colId xmlns:a16="http://schemas.microsoft.com/office/drawing/2014/main" val="773677141"/>
                        </a:ext>
                      </a:extLst>
                    </a:gridCol>
                  </a:tblGrid>
                  <a:tr h="366332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6"/>
                          <a:stretch>
                            <a:fillRect t="-1667" r="-400000" b="-57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6"/>
                          <a:stretch>
                            <a:fillRect l="-100000" t="-1667" r="-300000" b="-57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6"/>
                          <a:stretch>
                            <a:fillRect l="-201575" t="-1667" r="-202362" b="-57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6"/>
                          <a:stretch>
                            <a:fillRect l="-299219" t="-1667" r="-100781" b="-57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6"/>
                          <a:stretch>
                            <a:fillRect l="-399219" t="-1667" r="-781" b="-57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35853159"/>
                      </a:ext>
                    </a:extLst>
                  </a:tr>
                  <a:tr h="3969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sz="2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x</a:t>
                          </a:r>
                          <a:endParaRPr lang="zh-CN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x</a:t>
                          </a:r>
                          <a:endParaRPr lang="zh-CN" altLang="en-US" sz="2000" dirty="0"/>
                        </a:p>
                      </a:txBody>
                      <a:tcPr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6"/>
                          <a:stretch>
                            <a:fillRect l="-299219" t="-92424" r="-100781" b="-4212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6"/>
                          <a:stretch>
                            <a:fillRect l="-399219" t="-92424" r="-781" b="-42121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10961273"/>
                      </a:ext>
                    </a:extLst>
                  </a:tr>
                  <a:tr h="3969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</a:t>
                          </a:r>
                          <a:endParaRPr lang="zh-CN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/>
                            <a:t>0</a:t>
                          </a:r>
                          <a:endParaRPr lang="zh-CN" altLang="en-US" sz="20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/>
                            <a:t>0</a:t>
                          </a:r>
                          <a:endParaRPr lang="zh-CN" altLang="en-US" sz="2000" b="1" dirty="0"/>
                        </a:p>
                      </a:txBody>
                      <a:tcPr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6"/>
                          <a:stretch>
                            <a:fillRect l="-299219" t="-195385" r="-100781" b="-327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6"/>
                          <a:stretch>
                            <a:fillRect l="-399219" t="-195385" r="-781" b="-32769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17421170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</a:t>
                          </a:r>
                          <a:endParaRPr lang="zh-CN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/>
                            <a:t>0</a:t>
                          </a:r>
                          <a:endParaRPr lang="zh-CN" altLang="en-US" sz="20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20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/>
                            <a:t>0</a:t>
                          </a:r>
                          <a:endParaRPr lang="zh-CN" altLang="en-US" sz="2000" b="1" dirty="0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/>
                            <a:t>1</a:t>
                          </a:r>
                          <a:endParaRPr lang="zh-CN" altLang="en-US" sz="20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032558523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</a:t>
                          </a:r>
                          <a:endParaRPr lang="zh-CN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20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/>
                            <a:t>0</a:t>
                          </a:r>
                          <a:endParaRPr lang="zh-CN" altLang="en-US" sz="2000" b="1" dirty="0"/>
                        </a:p>
                      </a:txBody>
                      <a:tcPr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/>
                            <a:t>1</a:t>
                          </a:r>
                          <a:endParaRPr lang="zh-CN" altLang="en-US" sz="2000" b="1" dirty="0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/>
                            <a:t>0</a:t>
                          </a:r>
                          <a:endParaRPr lang="zh-CN" altLang="en-US" sz="20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3859205703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</a:rPr>
                            <a:t>1</a:t>
                          </a:r>
                          <a:endParaRPr lang="zh-CN" altLang="en-US" sz="2000" b="1" dirty="0">
                            <a:solidFill>
                              <a:schemeClr val="bg1">
                                <a:lumMod val="6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sz="20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sz="20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sz="20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sz="20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266822843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35292D7-14E6-486D-9ADC-6ACA00D089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8E7B1-3FC2-4821-B144-3AA6EF938D0A}" type="slidenum">
              <a:rPr lang="zh-CN" altLang="en-US" sz="1400" b="1" smtClean="0"/>
              <a:pPr/>
              <a:t>26</a:t>
            </a:fld>
            <a:r>
              <a:rPr lang="zh-CN" altLang="en-US"/>
              <a:t> </a:t>
            </a:r>
            <a:r>
              <a:rPr lang="en-US" altLang="zh-CN"/>
              <a:t>/ 52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9DDBB9FB-7C37-4F32-9BC2-B224480C6A10}"/>
                  </a:ext>
                </a:extLst>
              </p:cNvPr>
              <p:cNvSpPr txBox="1"/>
              <p:nvPr/>
            </p:nvSpPr>
            <p:spPr>
              <a:xfrm>
                <a:off x="3431704" y="980728"/>
                <a:ext cx="432049" cy="36990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altLang="zh-TW" sz="1800" i="1" spc="600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1800" b="0" i="1" spc="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/>
                            </a:rPr>
                            <m:t>𝑆</m:t>
                          </m:r>
                        </m:e>
                      </m:acc>
                    </m:oMath>
                  </m:oMathPara>
                </a14:m>
                <a:endParaRPr lang="zh-CN" altLang="en-US" sz="18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9DDBB9FB-7C37-4F32-9BC2-B224480C6A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1704" y="980728"/>
                <a:ext cx="432049" cy="36990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E1246773-5361-4B34-847E-AB20B6BA6921}"/>
                  </a:ext>
                </a:extLst>
              </p:cNvPr>
              <p:cNvSpPr txBox="1"/>
              <p:nvPr/>
            </p:nvSpPr>
            <p:spPr>
              <a:xfrm>
                <a:off x="3431704" y="3216711"/>
                <a:ext cx="432049" cy="36990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altLang="zh-TW" sz="1800" i="1" spc="600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1800" b="0" i="1" spc="600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acc>
                    </m:oMath>
                  </m:oMathPara>
                </a14:m>
                <a:endParaRPr lang="zh-CN" altLang="en-US" sz="18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E1246773-5361-4B34-847E-AB20B6BA69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1704" y="3216711"/>
                <a:ext cx="432049" cy="36990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矩形 8">
            <a:extLst>
              <a:ext uri="{FF2B5EF4-FFF2-40B4-BE49-F238E27FC236}">
                <a16:creationId xmlns:a16="http://schemas.microsoft.com/office/drawing/2014/main" id="{BAEECE26-9CBB-4E2F-88EE-ACA50B36544D}"/>
              </a:ext>
            </a:extLst>
          </p:cNvPr>
          <p:cNvSpPr/>
          <p:nvPr/>
        </p:nvSpPr>
        <p:spPr>
          <a:xfrm>
            <a:off x="335360" y="900000"/>
            <a:ext cx="11449272" cy="2745024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90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2">
                <a:extLst>
                  <a:ext uri="{FF2B5EF4-FFF2-40B4-BE49-F238E27FC236}">
                    <a16:creationId xmlns:a16="http://schemas.microsoft.com/office/drawing/2014/main" id="{D6C020F1-75E3-4C70-BC65-49DF51C912BC}"/>
                  </a:ext>
                </a:extLst>
              </p:cNvPr>
              <p:cNvSpPr>
                <a:spLocks noGrp="1" noChangeArrowheads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门控 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altLang="zh-CN" dirty="0">
                    <a:solidFill>
                      <a:srgbClr val="FF0000"/>
                    </a:solidFill>
                  </a:rPr>
                  <a:t> </a:t>
                </a:r>
                <a:r>
                  <a:rPr lang="zh-CN" altLang="en-US" dirty="0"/>
                  <a:t>锁存器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7" name="Rectangle 2">
                <a:extLst>
                  <a:ext uri="{FF2B5EF4-FFF2-40B4-BE49-F238E27FC236}">
                    <a16:creationId xmlns:a16="http://schemas.microsoft.com/office/drawing/2014/main" id="{D6C020F1-75E3-4C70-BC65-49DF51C912B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t="-4730" b="-141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表格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13513442"/>
                  </p:ext>
                </p:extLst>
              </p:nvPr>
            </p:nvGraphicFramePr>
            <p:xfrm>
              <a:off x="7267839" y="1138338"/>
              <a:ext cx="4084745" cy="2244290"/>
            </p:xfrm>
            <a:graphic>
              <a:graphicData uri="http://schemas.openxmlformats.org/drawingml/2006/table">
                <a:tbl>
                  <a:tblPr firstRow="1" bandRow="1">
                    <a:tableStyleId>{5FD0F851-EC5A-4D38-B0AD-8093EC10F338}</a:tableStyleId>
                  </a:tblPr>
                  <a:tblGrid>
                    <a:gridCol w="1281190">
                      <a:extLst>
                        <a:ext uri="{9D8B030D-6E8A-4147-A177-3AD203B41FA5}">
                          <a16:colId xmlns:a16="http://schemas.microsoft.com/office/drawing/2014/main" val="3266605460"/>
                        </a:ext>
                      </a:extLst>
                    </a:gridCol>
                    <a:gridCol w="1867451">
                      <a:extLst>
                        <a:ext uri="{9D8B030D-6E8A-4147-A177-3AD203B41FA5}">
                          <a16:colId xmlns:a16="http://schemas.microsoft.com/office/drawing/2014/main" val="3752913309"/>
                        </a:ext>
                      </a:extLst>
                    </a:gridCol>
                    <a:gridCol w="936104">
                      <a:extLst>
                        <a:ext uri="{9D8B030D-6E8A-4147-A177-3AD203B41FA5}">
                          <a16:colId xmlns:a16="http://schemas.microsoft.com/office/drawing/2014/main" val="1411117123"/>
                        </a:ext>
                      </a:extLst>
                    </a:gridCol>
                  </a:tblGrid>
                  <a:tr h="901487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30000"/>
                            </a:lnSpc>
                          </a:pPr>
                          <a:r>
                            <a:rPr lang="zh-CN" altLang="en-US" b="0" dirty="0"/>
                            <a:t>输    入</a:t>
                          </a:r>
                          <a:endParaRPr lang="en-US" altLang="zh-CN" b="0" dirty="0"/>
                        </a:p>
                        <a:p>
                          <a:pPr algn="ctr">
                            <a:lnSpc>
                              <a:spcPct val="130000"/>
                            </a:lnSpc>
                          </a:pPr>
                          <a14:m>
                            <m:oMath xmlns:m="http://schemas.openxmlformats.org/officeDocument/2006/math">
                              <m:r>
                                <a:rPr lang="en-US" altLang="zh-CN" sz="2000" b="1" smtClean="0">
                                  <a:latin typeface="Cambria Math" panose="02040503050406030204" pitchFamily="18" charset="0"/>
                                </a:rPr>
                                <m:t>𝑬𝒏</m:t>
                              </m:r>
                            </m:oMath>
                          </a14:m>
                          <a:r>
                            <a:rPr lang="zh-CN" altLang="en-US" dirty="0"/>
                            <a:t>     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800" b="1" smtClean="0">
                                  <a:latin typeface="Cambria Math" panose="02040503050406030204" pitchFamily="18" charset="0"/>
                                </a:rPr>
                                <m:t>𝑫</m:t>
                              </m:r>
                            </m:oMath>
                          </a14:m>
                          <a:endParaRPr lang="zh-CN" altLang="en-US" dirty="0"/>
                        </a:p>
                      </a:txBody>
                      <a:tcPr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30000"/>
                            </a:lnSpc>
                          </a:pPr>
                          <a:r>
                            <a:rPr lang="zh-CN" altLang="en-US" b="0" dirty="0"/>
                            <a:t>输     出</a:t>
                          </a:r>
                          <a:endParaRPr lang="en-US" altLang="zh-CN" b="0" dirty="0"/>
                        </a:p>
                        <a:p>
                          <a:pPr algn="ctr">
                            <a:lnSpc>
                              <a:spcPct val="130000"/>
                            </a:lnSpc>
                          </a:pP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zh-CN" sz="20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000" b="1" i="1" smtClean="0">
                                      <a:latin typeface="Cambria Math" panose="02040503050406030204" pitchFamily="18" charset="0"/>
                                    </a:rPr>
                                    <m:t>𝑸</m:t>
                                  </m:r>
                                </m:e>
                                <m:sup>
                                  <m:r>
                                    <a:rPr lang="en-US" altLang="zh-CN" sz="2000" b="1" i="1" smtClean="0"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  <m:r>
                                    <a:rPr lang="en-US" altLang="zh-CN" sz="2000" b="1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zh-CN" sz="2000" b="1" i="1" smtClean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altLang="zh-CN" b="1" i="1" dirty="0"/>
                            <a:t>   </a:t>
                          </a:r>
                          <a:r>
                            <a:rPr lang="en-US" altLang="zh-CN" b="1" i="1" baseline="0" dirty="0"/>
                            <a:t>  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zh-CN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altLang="zh-CN" sz="20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2000" smtClean="0">
                                          <a:latin typeface="Cambria Math" panose="02040503050406030204" pitchFamily="18" charset="0"/>
                                        </a:rPr>
                                        <m:t>𝑄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altLang="zh-CN" sz="2000" b="0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altLang="zh-CN" sz="2000" b="0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p>
                              </m:sSup>
                            </m:oMath>
                          </a14:m>
                          <a:endParaRPr lang="zh-CN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b="0" dirty="0"/>
                            <a:t>说明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4019668442"/>
                      </a:ext>
                    </a:extLst>
                  </a:tr>
                  <a:tr h="44733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r>
                            <a:rPr lang="en-US" altLang="zh-CN" sz="2000" b="1" dirty="0">
                              <a:solidFill>
                                <a:srgbClr val="FF0000"/>
                              </a:solidFill>
                            </a:rPr>
                            <a:t> </a:t>
                          </a:r>
                          <a:r>
                            <a:rPr lang="en-US" altLang="zh-CN" sz="2000" dirty="0"/>
                            <a:t>       </a:t>
                          </a:r>
                          <a:r>
                            <a:rPr lang="en-US" altLang="zh-CN" sz="2000" b="1" dirty="0"/>
                            <a:t>0</a:t>
                          </a:r>
                          <a:endParaRPr lang="zh-CN" altLang="en-US" sz="2000" b="1" dirty="0"/>
                        </a:p>
                      </a:txBody>
                      <a:tcPr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buFontTx/>
                            <a:buNone/>
                          </a:pPr>
                          <a:r>
                            <a:rPr lang="en-US" altLang="zh-CN" sz="2000" b="1" dirty="0"/>
                            <a:t>0</a:t>
                          </a:r>
                          <a:r>
                            <a:rPr lang="en-US" altLang="zh-CN" sz="2000" dirty="0"/>
                            <a:t>          1</a:t>
                          </a:r>
                          <a:endParaRPr lang="zh-CN" altLang="en-US" sz="2000" dirty="0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000" b="1" dirty="0">
                              <a:solidFill>
                                <a:srgbClr val="FF0000"/>
                              </a:solidFill>
                            </a:rPr>
                            <a:t>置</a:t>
                          </a:r>
                          <a:r>
                            <a:rPr lang="en-US" altLang="zh-CN" sz="2000" b="1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CN" altLang="en-US" sz="20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139670858"/>
                      </a:ext>
                    </a:extLst>
                  </a:tr>
                  <a:tr h="44733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        </a:t>
                          </a:r>
                          <a:r>
                            <a:rPr lang="en-US" altLang="zh-CN" sz="2000" b="1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20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/>
                            <a:t>1</a:t>
                          </a:r>
                          <a:r>
                            <a:rPr lang="en-US" altLang="zh-CN" sz="2000" dirty="0"/>
                            <a:t>          0</a:t>
                          </a:r>
                          <a:endParaRPr lang="zh-CN" altLang="en-US" sz="2000" dirty="0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000" b="1" dirty="0">
                              <a:solidFill>
                                <a:srgbClr val="FF0000"/>
                              </a:solidFill>
                            </a:rPr>
                            <a:t>置</a:t>
                          </a:r>
                          <a:r>
                            <a:rPr lang="en-US" altLang="zh-CN" sz="2000" b="1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sz="20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2009134970"/>
                      </a:ext>
                    </a:extLst>
                  </a:tr>
                  <a:tr h="44812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        X</a:t>
                          </a:r>
                          <a:endParaRPr lang="zh-CN" altLang="en-US" sz="2000" dirty="0"/>
                        </a:p>
                      </a:txBody>
                      <a:tcPr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zh-CN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000" smtClean="0"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p>
                                  <m:r>
                                    <a:rPr lang="en-US" altLang="zh-CN" sz="2000" b="0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</m:oMath>
                          </a14:m>
                          <a:r>
                            <a:rPr lang="zh-CN" altLang="en-US" sz="2000" dirty="0"/>
                            <a:t>      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zh-CN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altLang="zh-CN" sz="20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2000" smtClean="0">
                                          <a:latin typeface="Cambria Math" panose="02040503050406030204" pitchFamily="18" charset="0"/>
                                        </a:rPr>
                                        <m:t>𝑄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altLang="zh-CN" sz="2000" b="0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</m:oMath>
                          </a14:m>
                          <a:endParaRPr lang="zh-CN" altLang="en-US" sz="2000" dirty="0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000" b="1" dirty="0">
                              <a:solidFill>
                                <a:srgbClr val="FF0000"/>
                              </a:solidFill>
                            </a:rPr>
                            <a:t>保持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67612401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表格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13513442"/>
                  </p:ext>
                </p:extLst>
              </p:nvPr>
            </p:nvGraphicFramePr>
            <p:xfrm>
              <a:off x="7267839" y="1138338"/>
              <a:ext cx="4084745" cy="2244290"/>
            </p:xfrm>
            <a:graphic>
              <a:graphicData uri="http://schemas.openxmlformats.org/drawingml/2006/table">
                <a:tbl>
                  <a:tblPr firstRow="1" bandRow="1">
                    <a:tableStyleId>{5FD0F851-EC5A-4D38-B0AD-8093EC10F338}</a:tableStyleId>
                  </a:tblPr>
                  <a:tblGrid>
                    <a:gridCol w="1281190">
                      <a:extLst>
                        <a:ext uri="{9D8B030D-6E8A-4147-A177-3AD203B41FA5}">
                          <a16:colId xmlns:a16="http://schemas.microsoft.com/office/drawing/2014/main" val="3266605460"/>
                        </a:ext>
                      </a:extLst>
                    </a:gridCol>
                    <a:gridCol w="1867451">
                      <a:extLst>
                        <a:ext uri="{9D8B030D-6E8A-4147-A177-3AD203B41FA5}">
                          <a16:colId xmlns:a16="http://schemas.microsoft.com/office/drawing/2014/main" val="3752913309"/>
                        </a:ext>
                      </a:extLst>
                    </a:gridCol>
                    <a:gridCol w="936104">
                      <a:extLst>
                        <a:ext uri="{9D8B030D-6E8A-4147-A177-3AD203B41FA5}">
                          <a16:colId xmlns:a16="http://schemas.microsoft.com/office/drawing/2014/main" val="1411117123"/>
                        </a:ext>
                      </a:extLst>
                    </a:gridCol>
                  </a:tblGrid>
                  <a:tr h="901487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4"/>
                          <a:stretch>
                            <a:fillRect t="-676" r="-220000" b="-1554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4"/>
                          <a:stretch>
                            <a:fillRect l="-68404" t="-676" r="-50489" b="-1554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b="0" dirty="0"/>
                            <a:t>说明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4019668442"/>
                      </a:ext>
                    </a:extLst>
                  </a:tr>
                  <a:tr h="44733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r>
                            <a:rPr lang="en-US" altLang="zh-CN" sz="2000" b="1" dirty="0">
                              <a:solidFill>
                                <a:srgbClr val="FF0000"/>
                              </a:solidFill>
                            </a:rPr>
                            <a:t> </a:t>
                          </a:r>
                          <a:r>
                            <a:rPr lang="en-US" altLang="zh-CN" sz="2000" dirty="0"/>
                            <a:t>       </a:t>
                          </a:r>
                          <a:r>
                            <a:rPr lang="en-US" altLang="zh-CN" sz="2000" b="1" dirty="0"/>
                            <a:t>0</a:t>
                          </a:r>
                          <a:endParaRPr lang="zh-CN" altLang="en-US" sz="2000" b="1" dirty="0"/>
                        </a:p>
                      </a:txBody>
                      <a:tcPr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buFontTx/>
                            <a:buNone/>
                          </a:pPr>
                          <a:r>
                            <a:rPr lang="en-US" altLang="zh-CN" sz="2000" b="1" dirty="0"/>
                            <a:t>0</a:t>
                          </a:r>
                          <a:r>
                            <a:rPr lang="en-US" altLang="zh-CN" sz="2000" dirty="0"/>
                            <a:t>          1</a:t>
                          </a:r>
                          <a:endParaRPr lang="zh-CN" altLang="en-US" sz="2000" dirty="0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000" b="1" dirty="0">
                              <a:solidFill>
                                <a:srgbClr val="FF0000"/>
                              </a:solidFill>
                            </a:rPr>
                            <a:t>置</a:t>
                          </a:r>
                          <a:r>
                            <a:rPr lang="en-US" altLang="zh-CN" sz="2000" b="1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CN" altLang="en-US" sz="20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139670858"/>
                      </a:ext>
                    </a:extLst>
                  </a:tr>
                  <a:tr h="44733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        </a:t>
                          </a:r>
                          <a:r>
                            <a:rPr lang="en-US" altLang="zh-CN" sz="2000" b="1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20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/>
                            <a:t>1</a:t>
                          </a:r>
                          <a:r>
                            <a:rPr lang="en-US" altLang="zh-CN" sz="2000" dirty="0"/>
                            <a:t>          0</a:t>
                          </a:r>
                          <a:endParaRPr lang="zh-CN" altLang="en-US" sz="2000" dirty="0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000" b="1" dirty="0">
                              <a:solidFill>
                                <a:srgbClr val="FF0000"/>
                              </a:solidFill>
                            </a:rPr>
                            <a:t>置</a:t>
                          </a:r>
                          <a:r>
                            <a:rPr lang="en-US" altLang="zh-CN" sz="2000" b="1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sz="20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2009134970"/>
                      </a:ext>
                    </a:extLst>
                  </a:tr>
                  <a:tr h="44812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        X</a:t>
                          </a:r>
                          <a:endParaRPr lang="zh-CN" altLang="en-US" sz="2000" dirty="0"/>
                        </a:p>
                      </a:txBody>
                      <a:tcPr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4"/>
                          <a:stretch>
                            <a:fillRect l="-68404" t="-400000" r="-50489" b="-121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000" b="1" dirty="0">
                              <a:solidFill>
                                <a:srgbClr val="FF0000"/>
                              </a:solidFill>
                            </a:rPr>
                            <a:t>保持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67612401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96B59D42-2202-45E2-AC05-CCC6CC92ED5B}"/>
                  </a:ext>
                </a:extLst>
              </p:cNvPr>
              <p:cNvSpPr txBox="1"/>
              <p:nvPr/>
            </p:nvSpPr>
            <p:spPr>
              <a:xfrm>
                <a:off x="1310515" y="3710438"/>
                <a:ext cx="453650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/>
                  <a:t>当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𝐸𝑛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zh-CN" altLang="en-US" dirty="0"/>
                  <a:t>时，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zh-CN" altLang="en-US" dirty="0"/>
                  <a:t>锁存器是透明的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96B59D42-2202-45E2-AC05-CCC6CC92ED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0515" y="3710438"/>
                <a:ext cx="4536504" cy="461665"/>
              </a:xfrm>
              <a:prstGeom prst="rect">
                <a:avLst/>
              </a:prstGeom>
              <a:blipFill>
                <a:blip r:embed="rId5"/>
                <a:stretch>
                  <a:fillRect l="-2151" t="-14667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141D90B2-01C5-440B-9F46-975CC19902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0591" y="1083855"/>
            <a:ext cx="4996352" cy="2266285"/>
          </a:xfrm>
          <a:prstGeom prst="rect">
            <a:avLst/>
          </a:prstGeom>
        </p:spPr>
      </p:pic>
      <p:grpSp>
        <p:nvGrpSpPr>
          <p:cNvPr id="20" name="组合 19">
            <a:extLst>
              <a:ext uri="{FF2B5EF4-FFF2-40B4-BE49-F238E27FC236}">
                <a16:creationId xmlns:a16="http://schemas.microsoft.com/office/drawing/2014/main" id="{D79BA3F5-D676-4EED-BD97-DCDAC783A1B5}"/>
              </a:ext>
            </a:extLst>
          </p:cNvPr>
          <p:cNvGrpSpPr/>
          <p:nvPr/>
        </p:nvGrpSpPr>
        <p:grpSpPr>
          <a:xfrm>
            <a:off x="1642724" y="4581128"/>
            <a:ext cx="3157132" cy="1689390"/>
            <a:chOff x="1642724" y="4581128"/>
            <a:chExt cx="3157132" cy="1689390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C0882437-9D70-468E-BC7E-D8FDDBAC313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141228" y="4581128"/>
              <a:ext cx="2355208" cy="168939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矩形 13">
                  <a:extLst>
                    <a:ext uri="{FF2B5EF4-FFF2-40B4-BE49-F238E27FC236}">
                      <a16:creationId xmlns:a16="http://schemas.microsoft.com/office/drawing/2014/main" id="{D380544D-4E1B-41B5-BC61-1DF628C98C6D}"/>
                    </a:ext>
                  </a:extLst>
                </p:cNvPr>
                <p:cNvSpPr/>
                <p:nvPr/>
              </p:nvSpPr>
              <p:spPr>
                <a:xfrm>
                  <a:off x="1720342" y="4754200"/>
                  <a:ext cx="42511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1800" b="1" i="1" dirty="0" smtClean="0">
                            <a:latin typeface="Cambria Math" panose="02040503050406030204" pitchFamily="18" charset="0"/>
                          </a:rPr>
                          <m:t>𝑫</m:t>
                        </m:r>
                      </m:oMath>
                    </m:oMathPara>
                  </a14:m>
                  <a:endParaRPr lang="zh-CN" altLang="en-US" sz="1800" b="1" dirty="0"/>
                </a:p>
              </p:txBody>
            </p:sp>
          </mc:Choice>
          <mc:Fallback xmlns="">
            <p:sp>
              <p:nvSpPr>
                <p:cNvPr id="14" name="矩形 13">
                  <a:extLst>
                    <a:ext uri="{FF2B5EF4-FFF2-40B4-BE49-F238E27FC236}">
                      <a16:creationId xmlns:a16="http://schemas.microsoft.com/office/drawing/2014/main" id="{D380544D-4E1B-41B5-BC61-1DF628C98C6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20342" y="4754200"/>
                  <a:ext cx="425116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矩形 15">
                  <a:extLst>
                    <a:ext uri="{FF2B5EF4-FFF2-40B4-BE49-F238E27FC236}">
                      <a16:creationId xmlns:a16="http://schemas.microsoft.com/office/drawing/2014/main" id="{37BCC0FC-70E9-444E-9B1B-3B7A565703FD}"/>
                    </a:ext>
                  </a:extLst>
                </p:cNvPr>
                <p:cNvSpPr/>
                <p:nvPr/>
              </p:nvSpPr>
              <p:spPr>
                <a:xfrm>
                  <a:off x="4489717" y="5721952"/>
                  <a:ext cx="309051" cy="30494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altLang="zh-TW" sz="1800" b="1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sz="1800" b="1" i="1" dirty="0" smtClean="0">
                                <a:latin typeface="Cambria Math" panose="02040503050406030204" pitchFamily="18" charset="0"/>
                              </a:rPr>
                              <m:t>𝑸</m:t>
                            </m:r>
                          </m:e>
                        </m:acc>
                      </m:oMath>
                    </m:oMathPara>
                  </a14:m>
                  <a:endParaRPr lang="zh-CN" altLang="en-US" sz="1800" b="1"/>
                </a:p>
              </p:txBody>
            </p:sp>
          </mc:Choice>
          <mc:Fallback xmlns="">
            <p:sp>
              <p:nvSpPr>
                <p:cNvPr id="16" name="矩形 15">
                  <a:extLst>
                    <a:ext uri="{FF2B5EF4-FFF2-40B4-BE49-F238E27FC236}">
                      <a16:creationId xmlns:a16="http://schemas.microsoft.com/office/drawing/2014/main" id="{37BCC0FC-70E9-444E-9B1B-3B7A565703F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89717" y="5721952"/>
                  <a:ext cx="309051" cy="304946"/>
                </a:xfrm>
                <a:prstGeom prst="rect">
                  <a:avLst/>
                </a:prstGeom>
                <a:blipFill>
                  <a:blip r:embed="rId11"/>
                  <a:stretch>
                    <a:fillRect l="-4000" r="-20000" b="-36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矩形 16">
                  <a:extLst>
                    <a:ext uri="{FF2B5EF4-FFF2-40B4-BE49-F238E27FC236}">
                      <a16:creationId xmlns:a16="http://schemas.microsoft.com/office/drawing/2014/main" id="{5822ED0D-BAA1-42A6-9330-CF8E09E53CEB}"/>
                    </a:ext>
                  </a:extLst>
                </p:cNvPr>
                <p:cNvSpPr/>
                <p:nvPr/>
              </p:nvSpPr>
              <p:spPr>
                <a:xfrm>
                  <a:off x="4490805" y="4725144"/>
                  <a:ext cx="309051" cy="30494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1800" b="1" i="1" dirty="0" smtClean="0">
                            <a:latin typeface="Cambria Math" panose="02040503050406030204" pitchFamily="18" charset="0"/>
                          </a:rPr>
                          <m:t>𝑸</m:t>
                        </m:r>
                      </m:oMath>
                    </m:oMathPara>
                  </a14:m>
                  <a:endParaRPr lang="zh-CN" altLang="en-US" sz="1800" b="1"/>
                </a:p>
              </p:txBody>
            </p:sp>
          </mc:Choice>
          <mc:Fallback xmlns="">
            <p:sp>
              <p:nvSpPr>
                <p:cNvPr id="17" name="矩形 16">
                  <a:extLst>
                    <a:ext uri="{FF2B5EF4-FFF2-40B4-BE49-F238E27FC236}">
                      <a16:creationId xmlns:a16="http://schemas.microsoft.com/office/drawing/2014/main" id="{5822ED0D-BAA1-42A6-9330-CF8E09E53CE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90805" y="4725144"/>
                  <a:ext cx="309051" cy="304946"/>
                </a:xfrm>
                <a:prstGeom prst="rect">
                  <a:avLst/>
                </a:prstGeom>
                <a:blipFill>
                  <a:blip r:embed="rId12"/>
                  <a:stretch>
                    <a:fillRect l="-4000" r="-20000" b="-38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矩形 18">
                  <a:extLst>
                    <a:ext uri="{FF2B5EF4-FFF2-40B4-BE49-F238E27FC236}">
                      <a16:creationId xmlns:a16="http://schemas.microsoft.com/office/drawing/2014/main" id="{355E66A7-92E1-45B1-927D-3EC5D79B2DC4}"/>
                    </a:ext>
                  </a:extLst>
                </p:cNvPr>
                <p:cNvSpPr/>
                <p:nvPr/>
              </p:nvSpPr>
              <p:spPr>
                <a:xfrm>
                  <a:off x="1642724" y="5759178"/>
                  <a:ext cx="551754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1800" b="1" i="1" dirty="0" smtClean="0">
                            <a:latin typeface="Cambria Math" panose="02040503050406030204" pitchFamily="18" charset="0"/>
                          </a:rPr>
                          <m:t>𝑬𝒏</m:t>
                        </m:r>
                      </m:oMath>
                    </m:oMathPara>
                  </a14:m>
                  <a:endParaRPr lang="zh-CN" altLang="en-US" sz="1800" b="1" dirty="0"/>
                </a:p>
              </p:txBody>
            </p:sp>
          </mc:Choice>
          <mc:Fallback xmlns="">
            <p:sp>
              <p:nvSpPr>
                <p:cNvPr id="19" name="矩形 18">
                  <a:extLst>
                    <a:ext uri="{FF2B5EF4-FFF2-40B4-BE49-F238E27FC236}">
                      <a16:creationId xmlns:a16="http://schemas.microsoft.com/office/drawing/2014/main" id="{355E66A7-92E1-45B1-927D-3EC5D79B2DC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42724" y="5759178"/>
                  <a:ext cx="551754" cy="369332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6D9639D1-ED62-4F33-89E3-ABE08133E7F7}"/>
              </a:ext>
            </a:extLst>
          </p:cNvPr>
          <p:cNvGrpSpPr/>
          <p:nvPr/>
        </p:nvGrpSpPr>
        <p:grpSpPr>
          <a:xfrm>
            <a:off x="6054254" y="4165354"/>
            <a:ext cx="5723187" cy="2394848"/>
            <a:chOff x="5531406" y="4086317"/>
            <a:chExt cx="5723187" cy="239484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椭圆 21">
                  <a:extLst>
                    <a:ext uri="{FF2B5EF4-FFF2-40B4-BE49-F238E27FC236}">
                      <a16:creationId xmlns:a16="http://schemas.microsoft.com/office/drawing/2014/main" id="{16B3C843-8436-4E52-AA08-115D3B55E58F}"/>
                    </a:ext>
                  </a:extLst>
                </p:cNvPr>
                <p:cNvSpPr/>
                <p:nvPr/>
              </p:nvSpPr>
              <p:spPr>
                <a:xfrm>
                  <a:off x="7032104" y="4925656"/>
                  <a:ext cx="792000" cy="79200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 w="285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altLang="zh-CN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22" name="椭圆 21">
                  <a:extLst>
                    <a:ext uri="{FF2B5EF4-FFF2-40B4-BE49-F238E27FC236}">
                      <a16:creationId xmlns:a16="http://schemas.microsoft.com/office/drawing/2014/main" id="{16B3C843-8436-4E52-AA08-115D3B55E58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32104" y="4925656"/>
                  <a:ext cx="792000" cy="792000"/>
                </a:xfrm>
                <a:prstGeom prst="ellipse">
                  <a:avLst/>
                </a:prstGeom>
                <a:blipFill>
                  <a:blip r:embed="rId14"/>
                  <a:stretch>
                    <a:fillRect/>
                  </a:stretch>
                </a:blipFill>
                <a:ln w="28575"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椭圆 22">
                  <a:extLst>
                    <a:ext uri="{FF2B5EF4-FFF2-40B4-BE49-F238E27FC236}">
                      <a16:creationId xmlns:a16="http://schemas.microsoft.com/office/drawing/2014/main" id="{266699EE-C6CA-4BBB-AE50-71ED6CFFED72}"/>
                    </a:ext>
                  </a:extLst>
                </p:cNvPr>
                <p:cNvSpPr/>
                <p:nvPr/>
              </p:nvSpPr>
              <p:spPr>
                <a:xfrm>
                  <a:off x="8934864" y="4925656"/>
                  <a:ext cx="792000" cy="79200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 w="285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altLang="zh-CN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23" name="椭圆 22">
                  <a:extLst>
                    <a:ext uri="{FF2B5EF4-FFF2-40B4-BE49-F238E27FC236}">
                      <a16:creationId xmlns:a16="http://schemas.microsoft.com/office/drawing/2014/main" id="{266699EE-C6CA-4BBB-AE50-71ED6CFFED7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34864" y="4925656"/>
                  <a:ext cx="792000" cy="792000"/>
                </a:xfrm>
                <a:prstGeom prst="ellipse">
                  <a:avLst/>
                </a:prstGeom>
                <a:blipFill>
                  <a:blip r:embed="rId15"/>
                  <a:stretch>
                    <a:fillRect/>
                  </a:stretch>
                </a:blipFill>
                <a:ln w="28575"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4" name="曲线连接符 91">
              <a:extLst>
                <a:ext uri="{FF2B5EF4-FFF2-40B4-BE49-F238E27FC236}">
                  <a16:creationId xmlns:a16="http://schemas.microsoft.com/office/drawing/2014/main" id="{1CB476BA-81A7-4D6A-87D3-F2E17F81863B}"/>
                </a:ext>
              </a:extLst>
            </p:cNvPr>
            <p:cNvCxnSpPr>
              <a:stCxn id="22" idx="3"/>
              <a:endCxn id="22" idx="1"/>
            </p:cNvCxnSpPr>
            <p:nvPr/>
          </p:nvCxnSpPr>
          <p:spPr>
            <a:xfrm rot="5400000" flipH="1">
              <a:off x="6868076" y="5321656"/>
              <a:ext cx="560028" cy="12700"/>
            </a:xfrm>
            <a:prstGeom prst="curvedConnector5">
              <a:avLst>
                <a:gd name="adj1" fmla="val -11480"/>
                <a:gd name="adj2" fmla="val 5210449"/>
                <a:gd name="adj3" fmla="val 119134"/>
              </a:avLst>
            </a:prstGeom>
            <a:ln w="1905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曲线连接符 92">
              <a:extLst>
                <a:ext uri="{FF2B5EF4-FFF2-40B4-BE49-F238E27FC236}">
                  <a16:creationId xmlns:a16="http://schemas.microsoft.com/office/drawing/2014/main" id="{84EDD21F-1F59-4F99-B073-2B931710EA51}"/>
                </a:ext>
              </a:extLst>
            </p:cNvPr>
            <p:cNvCxnSpPr>
              <a:cxnSpLocks/>
              <a:stCxn id="22" idx="0"/>
              <a:endCxn id="23" idx="0"/>
            </p:cNvCxnSpPr>
            <p:nvPr/>
          </p:nvCxnSpPr>
          <p:spPr>
            <a:xfrm rot="5400000" flipH="1" flipV="1">
              <a:off x="8379484" y="3974276"/>
              <a:ext cx="12700" cy="1902760"/>
            </a:xfrm>
            <a:prstGeom prst="curvedConnector3">
              <a:avLst>
                <a:gd name="adj1" fmla="val 3611047"/>
              </a:avLst>
            </a:prstGeom>
            <a:ln w="1905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曲线连接符 98">
              <a:extLst>
                <a:ext uri="{FF2B5EF4-FFF2-40B4-BE49-F238E27FC236}">
                  <a16:creationId xmlns:a16="http://schemas.microsoft.com/office/drawing/2014/main" id="{BA811673-CDBC-46B2-89BE-CD21D8DC61BA}"/>
                </a:ext>
              </a:extLst>
            </p:cNvPr>
            <p:cNvCxnSpPr>
              <a:cxnSpLocks/>
              <a:stCxn id="23" idx="4"/>
              <a:endCxn id="22" idx="4"/>
            </p:cNvCxnSpPr>
            <p:nvPr/>
          </p:nvCxnSpPr>
          <p:spPr>
            <a:xfrm rot="5400000">
              <a:off x="8379484" y="4766276"/>
              <a:ext cx="12700" cy="1902760"/>
            </a:xfrm>
            <a:prstGeom prst="curvedConnector3">
              <a:avLst>
                <a:gd name="adj1" fmla="val 3346008"/>
              </a:avLst>
            </a:prstGeom>
            <a:ln w="1905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曲线连接符 91">
              <a:extLst>
                <a:ext uri="{FF2B5EF4-FFF2-40B4-BE49-F238E27FC236}">
                  <a16:creationId xmlns:a16="http://schemas.microsoft.com/office/drawing/2014/main" id="{518BBF1F-3960-46A9-B9F7-6CAAFF7CFD46}"/>
                </a:ext>
              </a:extLst>
            </p:cNvPr>
            <p:cNvCxnSpPr>
              <a:cxnSpLocks/>
              <a:stCxn id="23" idx="7"/>
              <a:endCxn id="23" idx="5"/>
            </p:cNvCxnSpPr>
            <p:nvPr/>
          </p:nvCxnSpPr>
          <p:spPr>
            <a:xfrm rot="16200000" flipH="1">
              <a:off x="9330864" y="5321656"/>
              <a:ext cx="560028" cy="12700"/>
            </a:xfrm>
            <a:prstGeom prst="curvedConnector5">
              <a:avLst>
                <a:gd name="adj1" fmla="val -24792"/>
                <a:gd name="adj2" fmla="val 5223559"/>
                <a:gd name="adj3" fmla="val 124792"/>
              </a:avLst>
            </a:prstGeom>
            <a:ln w="1905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矩形 27">
                  <a:extLst>
                    <a:ext uri="{FF2B5EF4-FFF2-40B4-BE49-F238E27FC236}">
                      <a16:creationId xmlns:a16="http://schemas.microsoft.com/office/drawing/2014/main" id="{6894D1DF-897F-4D3B-AA28-CD1A56ED2D0A}"/>
                    </a:ext>
                  </a:extLst>
                </p:cNvPr>
                <p:cNvSpPr/>
                <p:nvPr/>
              </p:nvSpPr>
              <p:spPr>
                <a:xfrm>
                  <a:off x="5531406" y="5143340"/>
                  <a:ext cx="96770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𝐸𝑛</m:t>
                        </m:r>
                        <m:r>
                          <a:rPr lang="en-US" altLang="zh-CN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altLang="zh-CN" sz="1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8" name="矩形 27">
                  <a:extLst>
                    <a:ext uri="{FF2B5EF4-FFF2-40B4-BE49-F238E27FC236}">
                      <a16:creationId xmlns:a16="http://schemas.microsoft.com/office/drawing/2014/main" id="{6894D1DF-897F-4D3B-AA28-CD1A56ED2D0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31406" y="5143340"/>
                  <a:ext cx="967701" cy="369332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矩形 28">
                  <a:extLst>
                    <a:ext uri="{FF2B5EF4-FFF2-40B4-BE49-F238E27FC236}">
                      <a16:creationId xmlns:a16="http://schemas.microsoft.com/office/drawing/2014/main" id="{7CA4896D-3193-4AFA-BBE8-192080CEA1F9}"/>
                    </a:ext>
                  </a:extLst>
                </p:cNvPr>
                <p:cNvSpPr/>
                <p:nvPr/>
              </p:nvSpPr>
              <p:spPr>
                <a:xfrm>
                  <a:off x="10286892" y="5136990"/>
                  <a:ext cx="96770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𝐸𝑛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en-US" altLang="zh-CN" sz="1800" dirty="0"/>
                </a:p>
              </p:txBody>
            </p:sp>
          </mc:Choice>
          <mc:Fallback xmlns="">
            <p:sp>
              <p:nvSpPr>
                <p:cNvPr id="29" name="矩形 28">
                  <a:extLst>
                    <a:ext uri="{FF2B5EF4-FFF2-40B4-BE49-F238E27FC236}">
                      <a16:creationId xmlns:a16="http://schemas.microsoft.com/office/drawing/2014/main" id="{7CA4896D-3193-4AFA-BBE8-192080CEA1F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86892" y="5136990"/>
                  <a:ext cx="967701" cy="369332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矩形 29">
                  <a:extLst>
                    <a:ext uri="{FF2B5EF4-FFF2-40B4-BE49-F238E27FC236}">
                      <a16:creationId xmlns:a16="http://schemas.microsoft.com/office/drawing/2014/main" id="{FE063399-48FC-4D23-A6B1-A24E6E671772}"/>
                    </a:ext>
                  </a:extLst>
                </p:cNvPr>
                <p:cNvSpPr/>
                <p:nvPr/>
              </p:nvSpPr>
              <p:spPr>
                <a:xfrm>
                  <a:off x="7572149" y="4086317"/>
                  <a:ext cx="1782347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800" i="1" smtClean="0">
                            <a:latin typeface="Cambria Math" panose="02040503050406030204" pitchFamily="18" charset="0"/>
                          </a:rPr>
                          <m:t>𝐸𝑛</m:t>
                        </m:r>
                        <m:r>
                          <a:rPr lang="en-US" altLang="zh-CN" sz="1800" i="1" smtClean="0">
                            <a:latin typeface="Cambria Math" panose="02040503050406030204" pitchFamily="18" charset="0"/>
                          </a:rPr>
                          <m:t>=1</m:t>
                        </m:r>
                        <m:r>
                          <a:rPr lang="zh-CN" altLang="en-US" sz="1800" i="1">
                            <a:latin typeface="Cambria Math" panose="02040503050406030204" pitchFamily="18" charset="0"/>
                          </a:rPr>
                          <m:t>，</m:t>
                        </m:r>
                        <m:r>
                          <a:rPr lang="en-US" altLang="zh-CN" sz="180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zh-CN" altLang="en-US" sz="1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0" name="矩形 29">
                  <a:extLst>
                    <a:ext uri="{FF2B5EF4-FFF2-40B4-BE49-F238E27FC236}">
                      <a16:creationId xmlns:a16="http://schemas.microsoft.com/office/drawing/2014/main" id="{FE063399-48FC-4D23-A6B1-A24E6E67177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72149" y="4086317"/>
                  <a:ext cx="1782347" cy="369332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矩形 30">
                  <a:extLst>
                    <a:ext uri="{FF2B5EF4-FFF2-40B4-BE49-F238E27FC236}">
                      <a16:creationId xmlns:a16="http://schemas.microsoft.com/office/drawing/2014/main" id="{9597580F-E7AB-482D-954B-BA5B5A782A61}"/>
                    </a:ext>
                  </a:extLst>
                </p:cNvPr>
                <p:cNvSpPr/>
                <p:nvPr/>
              </p:nvSpPr>
              <p:spPr>
                <a:xfrm>
                  <a:off x="7572149" y="6111833"/>
                  <a:ext cx="179517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𝐸𝑛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=1</m:t>
                        </m:r>
                        <m:r>
                          <a:rPr lang="zh-CN" altLang="en-US" sz="1800" i="1">
                            <a:latin typeface="Cambria Math" panose="02040503050406030204" pitchFamily="18" charset="0"/>
                          </a:rPr>
                          <m:t>，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zh-CN" altLang="en-US" sz="1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1" name="矩形 30">
                  <a:extLst>
                    <a:ext uri="{FF2B5EF4-FFF2-40B4-BE49-F238E27FC236}">
                      <a16:creationId xmlns:a16="http://schemas.microsoft.com/office/drawing/2014/main" id="{9597580F-E7AB-482D-954B-BA5B5A782A6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72149" y="6111833"/>
                  <a:ext cx="1795171" cy="369332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C624353-7974-4517-9A59-0351366D32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8E7B1-3FC2-4821-B144-3AA6EF938D0A}" type="slidenum">
              <a:rPr lang="zh-CN" altLang="en-US" sz="1400" b="1" smtClean="0"/>
              <a:pPr/>
              <a:t>27</a:t>
            </a:fld>
            <a:r>
              <a:rPr lang="zh-CN" altLang="en-US"/>
              <a:t> </a:t>
            </a:r>
            <a:r>
              <a:rPr lang="en-US" altLang="zh-CN"/>
              <a:t>/ 52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25420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>
                <a:solidFill>
                  <a:schemeClr val="bg1">
                    <a:lumMod val="50000"/>
                  </a:schemeClr>
                </a:solidFill>
              </a:rPr>
              <a:t>【</a:t>
            </a:r>
            <a:r>
              <a:rPr lang="zh-CN" altLang="en-US" sz="3600" dirty="0">
                <a:solidFill>
                  <a:schemeClr val="bg1">
                    <a:lumMod val="50000"/>
                  </a:schemeClr>
                </a:solidFill>
              </a:rPr>
              <a:t>例</a:t>
            </a:r>
            <a:r>
              <a:rPr lang="en-US" altLang="zh-CN" sz="3600" dirty="0">
                <a:solidFill>
                  <a:schemeClr val="bg1">
                    <a:lumMod val="50000"/>
                  </a:schemeClr>
                </a:solidFill>
              </a:rPr>
              <a:t>4】</a:t>
            </a:r>
            <a:r>
              <a:rPr lang="zh-CN" altLang="en-US" sz="3600" dirty="0"/>
              <a:t>画出</a:t>
            </a:r>
            <a:r>
              <a:rPr lang="zh-CN" altLang="en-US" sz="3600" b="1" dirty="0"/>
              <a:t>门控</a:t>
            </a:r>
            <a:r>
              <a:rPr lang="en-US" altLang="zh-CN" sz="3600" b="1" dirty="0"/>
              <a:t>D</a:t>
            </a:r>
            <a:r>
              <a:rPr lang="zh-CN" altLang="en-US" sz="3600" b="1" dirty="0"/>
              <a:t>锁存器</a:t>
            </a:r>
            <a:r>
              <a:rPr lang="zh-CN" altLang="en-US" sz="3600" dirty="0"/>
              <a:t>的输出波形图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表格 11">
                <a:extLst>
                  <a:ext uri="{FF2B5EF4-FFF2-40B4-BE49-F238E27FC236}">
                    <a16:creationId xmlns:a16="http://schemas.microsoft.com/office/drawing/2014/main" id="{9C422C7F-8E6E-4C9E-A85B-557D5E6C557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69568154"/>
                  </p:ext>
                </p:extLst>
              </p:nvPr>
            </p:nvGraphicFramePr>
            <p:xfrm>
              <a:off x="386119" y="1592768"/>
              <a:ext cx="2448272" cy="2088232"/>
            </p:xfrm>
            <a:graphic>
              <a:graphicData uri="http://schemas.openxmlformats.org/drawingml/2006/table">
                <a:tbl>
                  <a:tblPr firstRow="1" bandRow="1">
                    <a:tableStyleId>{5FD0F851-EC5A-4D38-B0AD-8093EC10F338}</a:tableStyleId>
                  </a:tblPr>
                  <a:tblGrid>
                    <a:gridCol w="1338343">
                      <a:extLst>
                        <a:ext uri="{9D8B030D-6E8A-4147-A177-3AD203B41FA5}">
                          <a16:colId xmlns:a16="http://schemas.microsoft.com/office/drawing/2014/main" val="3266605460"/>
                        </a:ext>
                      </a:extLst>
                    </a:gridCol>
                    <a:gridCol w="1109929">
                      <a:extLst>
                        <a:ext uri="{9D8B030D-6E8A-4147-A177-3AD203B41FA5}">
                          <a16:colId xmlns:a16="http://schemas.microsoft.com/office/drawing/2014/main" val="3752913309"/>
                        </a:ext>
                      </a:extLst>
                    </a:gridCol>
                  </a:tblGrid>
                  <a:tr h="540931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30000"/>
                            </a:lnSpc>
                          </a:pPr>
                          <a14:m>
                            <m:oMath xmlns:m="http://schemas.openxmlformats.org/officeDocument/2006/math">
                              <m:r>
                                <a:rPr lang="en-US" altLang="zh-CN" sz="2000" b="1" smtClean="0">
                                  <a:latin typeface="Cambria Math" panose="02040503050406030204" pitchFamily="18" charset="0"/>
                                </a:rPr>
                                <m:t>𝑬𝒏</m:t>
                              </m:r>
                            </m:oMath>
                          </a14:m>
                          <a:r>
                            <a:rPr lang="zh-CN" altLang="en-US" sz="2000" dirty="0"/>
                            <a:t>     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000" b="1" smtClean="0">
                                  <a:latin typeface="Cambria Math" panose="02040503050406030204" pitchFamily="18" charset="0"/>
                                </a:rPr>
                                <m:t>𝑫</m:t>
                              </m:r>
                            </m:oMath>
                          </a14:m>
                          <a:endParaRPr lang="zh-CN" altLang="en-US" sz="2000" dirty="0"/>
                        </a:p>
                      </a:txBody>
                      <a:tcPr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3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CN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000" smtClean="0"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</m:e>
                                  <m:sup>
                                    <m:r>
                                      <a:rPr lang="en-US" altLang="zh-CN" sz="2000" b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altLang="zh-CN" sz="2000" b="0" smtClean="0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val="4019668442"/>
                      </a:ext>
                    </a:extLst>
                  </a:tr>
                  <a:tr h="51546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r>
                            <a:rPr lang="en-US" altLang="zh-CN" sz="2000" b="1" dirty="0">
                              <a:solidFill>
                                <a:srgbClr val="FF0000"/>
                              </a:solidFill>
                            </a:rPr>
                            <a:t> </a:t>
                          </a:r>
                          <a:r>
                            <a:rPr lang="en-US" altLang="zh-CN" sz="2000" dirty="0"/>
                            <a:t>       </a:t>
                          </a:r>
                          <a:r>
                            <a:rPr lang="en-US" altLang="zh-CN" sz="2000" b="1" dirty="0"/>
                            <a:t>0</a:t>
                          </a:r>
                          <a:endParaRPr lang="zh-CN" altLang="en-US" sz="2000" b="1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buFontTx/>
                            <a:buNone/>
                          </a:pPr>
                          <a:r>
                            <a:rPr lang="en-US" altLang="zh-CN" sz="2000" b="1" dirty="0"/>
                            <a:t>0</a:t>
                          </a:r>
                          <a:r>
                            <a:rPr lang="en-US" altLang="zh-CN" sz="2000" dirty="0"/>
                            <a:t> </a:t>
                          </a:r>
                          <a:endParaRPr lang="zh-CN" altLang="en-US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val="1139670858"/>
                      </a:ext>
                    </a:extLst>
                  </a:tr>
                  <a:tr h="51546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        </a:t>
                          </a:r>
                          <a:r>
                            <a:rPr lang="en-US" altLang="zh-CN" sz="2000" b="1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20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/>
                            <a:t>1</a:t>
                          </a:r>
                          <a:endParaRPr lang="zh-CN" altLang="en-US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val="2009134970"/>
                      </a:ext>
                    </a:extLst>
                  </a:tr>
                  <a:tr h="51637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        X</a:t>
                          </a:r>
                          <a:endParaRPr lang="zh-CN" alt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CN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000" smtClean="0"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</m:e>
                                  <m:sup>
                                    <m:r>
                                      <a:rPr lang="en-US" altLang="zh-CN" sz="2000" b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val="67612401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表格 11">
                <a:extLst>
                  <a:ext uri="{FF2B5EF4-FFF2-40B4-BE49-F238E27FC236}">
                    <a16:creationId xmlns:a16="http://schemas.microsoft.com/office/drawing/2014/main" id="{9C422C7F-8E6E-4C9E-A85B-557D5E6C557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69568154"/>
                  </p:ext>
                </p:extLst>
              </p:nvPr>
            </p:nvGraphicFramePr>
            <p:xfrm>
              <a:off x="386119" y="1592768"/>
              <a:ext cx="2448272" cy="2088232"/>
            </p:xfrm>
            <a:graphic>
              <a:graphicData uri="http://schemas.openxmlformats.org/drawingml/2006/table">
                <a:tbl>
                  <a:tblPr firstRow="1" bandRow="1">
                    <a:tableStyleId>{5FD0F851-EC5A-4D38-B0AD-8093EC10F338}</a:tableStyleId>
                  </a:tblPr>
                  <a:tblGrid>
                    <a:gridCol w="1338343">
                      <a:extLst>
                        <a:ext uri="{9D8B030D-6E8A-4147-A177-3AD203B41FA5}">
                          <a16:colId xmlns:a16="http://schemas.microsoft.com/office/drawing/2014/main" val="3266605460"/>
                        </a:ext>
                      </a:extLst>
                    </a:gridCol>
                    <a:gridCol w="1109929">
                      <a:extLst>
                        <a:ext uri="{9D8B030D-6E8A-4147-A177-3AD203B41FA5}">
                          <a16:colId xmlns:a16="http://schemas.microsoft.com/office/drawing/2014/main" val="3752913309"/>
                        </a:ext>
                      </a:extLst>
                    </a:gridCol>
                  </a:tblGrid>
                  <a:tr h="540931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3"/>
                          <a:stretch>
                            <a:fillRect t="-1124" r="-83182" b="-2943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3"/>
                          <a:stretch>
                            <a:fillRect l="-120879" t="-1124" r="-549" b="-29438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19668442"/>
                      </a:ext>
                    </a:extLst>
                  </a:tr>
                  <a:tr h="51546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r>
                            <a:rPr lang="en-US" altLang="zh-CN" sz="2000" b="1" dirty="0">
                              <a:solidFill>
                                <a:srgbClr val="FF0000"/>
                              </a:solidFill>
                            </a:rPr>
                            <a:t> </a:t>
                          </a:r>
                          <a:r>
                            <a:rPr lang="en-US" altLang="zh-CN" sz="2000" dirty="0"/>
                            <a:t>       </a:t>
                          </a:r>
                          <a:r>
                            <a:rPr lang="en-US" altLang="zh-CN" sz="2000" b="1" dirty="0"/>
                            <a:t>0</a:t>
                          </a:r>
                          <a:endParaRPr lang="zh-CN" altLang="en-US" sz="2000" b="1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buFontTx/>
                            <a:buNone/>
                          </a:pPr>
                          <a:r>
                            <a:rPr lang="en-US" altLang="zh-CN" sz="2000" b="1" dirty="0"/>
                            <a:t>0</a:t>
                          </a:r>
                          <a:r>
                            <a:rPr lang="en-US" altLang="zh-CN" sz="2000" dirty="0"/>
                            <a:t> </a:t>
                          </a:r>
                          <a:endParaRPr lang="zh-CN" altLang="en-US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val="1139670858"/>
                      </a:ext>
                    </a:extLst>
                  </a:tr>
                  <a:tr h="51546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        </a:t>
                          </a:r>
                          <a:r>
                            <a:rPr lang="en-US" altLang="zh-CN" sz="2000" b="1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20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/>
                            <a:t>1</a:t>
                          </a:r>
                          <a:endParaRPr lang="zh-CN" altLang="en-US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val="2009134970"/>
                      </a:ext>
                    </a:extLst>
                  </a:tr>
                  <a:tr h="51637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        X</a:t>
                          </a:r>
                          <a:endParaRPr lang="zh-CN" alt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3"/>
                          <a:stretch>
                            <a:fillRect l="-120879" t="-304706" r="-549" b="-941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7612401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矩形 4">
            <a:extLst>
              <a:ext uri="{FF2B5EF4-FFF2-40B4-BE49-F238E27FC236}">
                <a16:creationId xmlns:a16="http://schemas.microsoft.com/office/drawing/2014/main" id="{4195E047-2808-49C3-B90F-04EA1FBB9E1F}"/>
              </a:ext>
            </a:extLst>
          </p:cNvPr>
          <p:cNvSpPr/>
          <p:nvPr/>
        </p:nvSpPr>
        <p:spPr>
          <a:xfrm>
            <a:off x="7086494" y="1268760"/>
            <a:ext cx="2934002" cy="4249233"/>
          </a:xfrm>
          <a:prstGeom prst="rect">
            <a:avLst/>
          </a:prstGeom>
          <a:solidFill>
            <a:schemeClr val="accent6">
              <a:lumMod val="40000"/>
              <a:lumOff val="6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61BC541-F8A1-4A57-BCE9-5344C40C98F9}"/>
              </a:ext>
            </a:extLst>
          </p:cNvPr>
          <p:cNvSpPr/>
          <p:nvPr/>
        </p:nvSpPr>
        <p:spPr>
          <a:xfrm>
            <a:off x="5099108" y="1268760"/>
            <a:ext cx="953722" cy="4249234"/>
          </a:xfrm>
          <a:prstGeom prst="rect">
            <a:avLst/>
          </a:prstGeom>
          <a:solidFill>
            <a:schemeClr val="accent6">
              <a:lumMod val="40000"/>
              <a:lumOff val="6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53643704-746D-419E-9C8D-B7EBDA448D3B}"/>
              </a:ext>
            </a:extLst>
          </p:cNvPr>
          <p:cNvCxnSpPr>
            <a:cxnSpLocks/>
          </p:cNvCxnSpPr>
          <p:nvPr/>
        </p:nvCxnSpPr>
        <p:spPr>
          <a:xfrm>
            <a:off x="4839126" y="2979064"/>
            <a:ext cx="0" cy="2520000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144ED157-607D-480B-A7F1-2D040F31D497}"/>
              </a:ext>
            </a:extLst>
          </p:cNvPr>
          <p:cNvCxnSpPr>
            <a:cxnSpLocks/>
          </p:cNvCxnSpPr>
          <p:nvPr/>
        </p:nvCxnSpPr>
        <p:spPr>
          <a:xfrm>
            <a:off x="5829246" y="2979064"/>
            <a:ext cx="0" cy="2520000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17310850-CDB5-4E31-B35E-16A90B529829}"/>
              </a:ext>
            </a:extLst>
          </p:cNvPr>
          <p:cNvCxnSpPr>
            <a:cxnSpLocks/>
          </p:cNvCxnSpPr>
          <p:nvPr/>
        </p:nvCxnSpPr>
        <p:spPr>
          <a:xfrm>
            <a:off x="6819366" y="2979064"/>
            <a:ext cx="0" cy="2520000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740BCFE7-7B09-4A06-A956-A3BC7AB6D35E}"/>
              </a:ext>
            </a:extLst>
          </p:cNvPr>
          <p:cNvCxnSpPr>
            <a:cxnSpLocks/>
          </p:cNvCxnSpPr>
          <p:nvPr/>
        </p:nvCxnSpPr>
        <p:spPr>
          <a:xfrm>
            <a:off x="7809486" y="2979064"/>
            <a:ext cx="0" cy="2520000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C54B9924-E989-48A4-95CB-2CCA30E2B90A}"/>
              </a:ext>
            </a:extLst>
          </p:cNvPr>
          <p:cNvCxnSpPr>
            <a:cxnSpLocks/>
          </p:cNvCxnSpPr>
          <p:nvPr/>
        </p:nvCxnSpPr>
        <p:spPr>
          <a:xfrm>
            <a:off x="8799606" y="2979064"/>
            <a:ext cx="0" cy="2520000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B63ED79C-1896-4833-BE7F-6DE5758FD9DD}"/>
              </a:ext>
            </a:extLst>
          </p:cNvPr>
          <p:cNvCxnSpPr>
            <a:cxnSpLocks/>
          </p:cNvCxnSpPr>
          <p:nvPr/>
        </p:nvCxnSpPr>
        <p:spPr>
          <a:xfrm>
            <a:off x="9789726" y="2979064"/>
            <a:ext cx="0" cy="2520000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7053DD6A-7A7A-4081-B665-FA049E44054F}"/>
              </a:ext>
            </a:extLst>
          </p:cNvPr>
          <p:cNvCxnSpPr>
            <a:cxnSpLocks/>
          </p:cNvCxnSpPr>
          <p:nvPr/>
        </p:nvCxnSpPr>
        <p:spPr>
          <a:xfrm>
            <a:off x="10757406" y="2997786"/>
            <a:ext cx="0" cy="2520000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连接符: 肘形 15">
            <a:extLst>
              <a:ext uri="{FF2B5EF4-FFF2-40B4-BE49-F238E27FC236}">
                <a16:creationId xmlns:a16="http://schemas.microsoft.com/office/drawing/2014/main" id="{75C20981-09B2-4610-ADC3-292E965B3E8B}"/>
              </a:ext>
            </a:extLst>
          </p:cNvPr>
          <p:cNvCxnSpPr>
            <a:cxnSpLocks/>
          </p:cNvCxnSpPr>
          <p:nvPr/>
        </p:nvCxnSpPr>
        <p:spPr>
          <a:xfrm flipV="1">
            <a:off x="4295800" y="2348888"/>
            <a:ext cx="1080000" cy="648000"/>
          </a:xfrm>
          <a:prstGeom prst="bentConnector3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连接符: 肘形 16">
            <a:extLst>
              <a:ext uri="{FF2B5EF4-FFF2-40B4-BE49-F238E27FC236}">
                <a16:creationId xmlns:a16="http://schemas.microsoft.com/office/drawing/2014/main" id="{6EFA2B45-3C44-4F20-9E59-2F1A8B57250C}"/>
              </a:ext>
            </a:extLst>
          </p:cNvPr>
          <p:cNvCxnSpPr>
            <a:cxnSpLocks/>
          </p:cNvCxnSpPr>
          <p:nvPr/>
        </p:nvCxnSpPr>
        <p:spPr>
          <a:xfrm>
            <a:off x="5294996" y="2348888"/>
            <a:ext cx="1080000" cy="648000"/>
          </a:xfrm>
          <a:prstGeom prst="bentConnector3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连接符: 肘形 17">
            <a:extLst>
              <a:ext uri="{FF2B5EF4-FFF2-40B4-BE49-F238E27FC236}">
                <a16:creationId xmlns:a16="http://schemas.microsoft.com/office/drawing/2014/main" id="{7A13C832-8970-49E1-B1C7-809F82ADA639}"/>
              </a:ext>
            </a:extLst>
          </p:cNvPr>
          <p:cNvCxnSpPr>
            <a:cxnSpLocks/>
          </p:cNvCxnSpPr>
          <p:nvPr/>
        </p:nvCxnSpPr>
        <p:spPr>
          <a:xfrm flipV="1">
            <a:off x="6275058" y="2348888"/>
            <a:ext cx="1080000" cy="648000"/>
          </a:xfrm>
          <a:prstGeom prst="bentConnector3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连接符: 肘形 18">
            <a:extLst>
              <a:ext uri="{FF2B5EF4-FFF2-40B4-BE49-F238E27FC236}">
                <a16:creationId xmlns:a16="http://schemas.microsoft.com/office/drawing/2014/main" id="{27F7ECB7-F496-4D67-AC52-C0A4AE67ECFF}"/>
              </a:ext>
            </a:extLst>
          </p:cNvPr>
          <p:cNvCxnSpPr>
            <a:cxnSpLocks/>
          </p:cNvCxnSpPr>
          <p:nvPr/>
        </p:nvCxnSpPr>
        <p:spPr>
          <a:xfrm>
            <a:off x="9249826" y="2348888"/>
            <a:ext cx="1080000" cy="648000"/>
          </a:xfrm>
          <a:prstGeom prst="bentConnector3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连接符: 肘形 19">
            <a:extLst>
              <a:ext uri="{FF2B5EF4-FFF2-40B4-BE49-F238E27FC236}">
                <a16:creationId xmlns:a16="http://schemas.microsoft.com/office/drawing/2014/main" id="{F5BBCAE8-699E-45A0-A5DE-DB04CED7B72C}"/>
              </a:ext>
            </a:extLst>
          </p:cNvPr>
          <p:cNvCxnSpPr>
            <a:cxnSpLocks/>
          </p:cNvCxnSpPr>
          <p:nvPr/>
        </p:nvCxnSpPr>
        <p:spPr>
          <a:xfrm flipV="1">
            <a:off x="8252012" y="2348888"/>
            <a:ext cx="1080000" cy="648000"/>
          </a:xfrm>
          <a:prstGeom prst="bentConnector3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C460210E-17FB-4E36-9E69-3CE213F30F72}"/>
                  </a:ext>
                </a:extLst>
              </p:cNvPr>
              <p:cNvSpPr txBox="1"/>
              <p:nvPr/>
            </p:nvSpPr>
            <p:spPr>
              <a:xfrm>
                <a:off x="3647728" y="2473668"/>
                <a:ext cx="432048" cy="5241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1" i="1" smtClean="0">
                          <a:latin typeface="Cambria Math" panose="02040503050406030204" pitchFamily="18" charset="0"/>
                        </a:rPr>
                        <m:t>𝑫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C460210E-17FB-4E36-9E69-3CE213F30F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7728" y="2473668"/>
                <a:ext cx="432048" cy="52411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连接符: 肘形 23">
            <a:extLst>
              <a:ext uri="{FF2B5EF4-FFF2-40B4-BE49-F238E27FC236}">
                <a16:creationId xmlns:a16="http://schemas.microsoft.com/office/drawing/2014/main" id="{1594D240-616D-4CE1-BD86-BD747224F747}"/>
              </a:ext>
            </a:extLst>
          </p:cNvPr>
          <p:cNvCxnSpPr>
            <a:cxnSpLocks/>
          </p:cNvCxnSpPr>
          <p:nvPr/>
        </p:nvCxnSpPr>
        <p:spPr>
          <a:xfrm>
            <a:off x="7266340" y="2348816"/>
            <a:ext cx="1080000" cy="648000"/>
          </a:xfrm>
          <a:prstGeom prst="bentConnector3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连接符: 肘形 34">
            <a:extLst>
              <a:ext uri="{FF2B5EF4-FFF2-40B4-BE49-F238E27FC236}">
                <a16:creationId xmlns:a16="http://schemas.microsoft.com/office/drawing/2014/main" id="{3F2DC14D-575D-48D7-B8F3-E3CEDA33053F}"/>
              </a:ext>
            </a:extLst>
          </p:cNvPr>
          <p:cNvCxnSpPr>
            <a:cxnSpLocks/>
          </p:cNvCxnSpPr>
          <p:nvPr/>
        </p:nvCxnSpPr>
        <p:spPr>
          <a:xfrm>
            <a:off x="4295800" y="1912453"/>
            <a:ext cx="468000" cy="0"/>
          </a:xfrm>
          <a:prstGeom prst="straightConnector1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4DAED619-D355-492E-898B-37552B44199A}"/>
                  </a:ext>
                </a:extLst>
              </p:cNvPr>
              <p:cNvSpPr txBox="1"/>
              <p:nvPr/>
            </p:nvSpPr>
            <p:spPr>
              <a:xfrm>
                <a:off x="3647728" y="3880693"/>
                <a:ext cx="43204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𝑸</m:t>
                      </m:r>
                    </m:oMath>
                  </m:oMathPara>
                </a14:m>
                <a:endParaRPr lang="zh-CN" altLang="en-US" sz="2800" i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4DAED619-D355-492E-898B-37552B4419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7728" y="3880693"/>
                <a:ext cx="432048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E2ED25E1-EE3C-4E0C-8AE8-38A12109EDE0}"/>
                  </a:ext>
                </a:extLst>
              </p:cNvPr>
              <p:cNvSpPr txBox="1"/>
              <p:nvPr/>
            </p:nvSpPr>
            <p:spPr>
              <a:xfrm>
                <a:off x="3650157" y="4979740"/>
                <a:ext cx="432048" cy="5241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altLang="zh-CN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𝑸</m:t>
                          </m:r>
                        </m:e>
                      </m:acc>
                    </m:oMath>
                  </m:oMathPara>
                </a14:m>
                <a:endParaRPr lang="zh-CN" altLang="en-US" sz="2800" i="1" dirty="0"/>
              </a:p>
            </p:txBody>
          </p:sp>
        </mc:Choice>
        <mc:Fallback xmlns="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E2ED25E1-EE3C-4E0C-8AE8-38A12109ED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0157" y="4979740"/>
                <a:ext cx="432048" cy="52411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文本框 29">
            <a:extLst>
              <a:ext uri="{FF2B5EF4-FFF2-40B4-BE49-F238E27FC236}">
                <a16:creationId xmlns:a16="http://schemas.microsoft.com/office/drawing/2014/main" id="{BC6D79A1-2148-4BCD-B626-15EE78940A53}"/>
              </a:ext>
            </a:extLst>
          </p:cNvPr>
          <p:cNvSpPr txBox="1"/>
          <p:nvPr/>
        </p:nvSpPr>
        <p:spPr>
          <a:xfrm>
            <a:off x="4223792" y="3719520"/>
            <a:ext cx="69762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</a:rPr>
              <a:t>初态</a:t>
            </a:r>
            <a:endParaRPr lang="en-US" altLang="zh-CN" dirty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0</a:t>
            </a:r>
            <a:endParaRPr lang="zh-CN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33" name="连接符: 肘形 32">
            <a:extLst>
              <a:ext uri="{FF2B5EF4-FFF2-40B4-BE49-F238E27FC236}">
                <a16:creationId xmlns:a16="http://schemas.microsoft.com/office/drawing/2014/main" id="{5C78BDDC-16EC-423C-BCB7-DE9529EF6CE7}"/>
              </a:ext>
            </a:extLst>
          </p:cNvPr>
          <p:cNvCxnSpPr>
            <a:cxnSpLocks/>
          </p:cNvCxnSpPr>
          <p:nvPr/>
        </p:nvCxnSpPr>
        <p:spPr>
          <a:xfrm flipV="1">
            <a:off x="4537570" y="1268768"/>
            <a:ext cx="1080000" cy="648000"/>
          </a:xfrm>
          <a:prstGeom prst="bentConnector3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连接符: 肘形 33">
            <a:extLst>
              <a:ext uri="{FF2B5EF4-FFF2-40B4-BE49-F238E27FC236}">
                <a16:creationId xmlns:a16="http://schemas.microsoft.com/office/drawing/2014/main" id="{0C693ADF-4E3C-48B1-953D-5CB509C31342}"/>
              </a:ext>
            </a:extLst>
          </p:cNvPr>
          <p:cNvCxnSpPr>
            <a:cxnSpLocks/>
          </p:cNvCxnSpPr>
          <p:nvPr/>
        </p:nvCxnSpPr>
        <p:spPr>
          <a:xfrm>
            <a:off x="5536766" y="1268768"/>
            <a:ext cx="1080000" cy="648000"/>
          </a:xfrm>
          <a:prstGeom prst="bentConnector3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连接符: 肘形 34">
            <a:extLst>
              <a:ext uri="{FF2B5EF4-FFF2-40B4-BE49-F238E27FC236}">
                <a16:creationId xmlns:a16="http://schemas.microsoft.com/office/drawing/2014/main" id="{D572E3AB-C8E4-40E0-9A36-A00671A6EF81}"/>
              </a:ext>
            </a:extLst>
          </p:cNvPr>
          <p:cNvCxnSpPr>
            <a:cxnSpLocks/>
          </p:cNvCxnSpPr>
          <p:nvPr/>
        </p:nvCxnSpPr>
        <p:spPr>
          <a:xfrm flipV="1">
            <a:off x="6516828" y="1268768"/>
            <a:ext cx="1080000" cy="648000"/>
          </a:xfrm>
          <a:prstGeom prst="bentConnector3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连接符: 肘形 35">
            <a:extLst>
              <a:ext uri="{FF2B5EF4-FFF2-40B4-BE49-F238E27FC236}">
                <a16:creationId xmlns:a16="http://schemas.microsoft.com/office/drawing/2014/main" id="{5D1BAE9E-5054-42C8-B10F-6CEDA7942F0D}"/>
              </a:ext>
            </a:extLst>
          </p:cNvPr>
          <p:cNvCxnSpPr>
            <a:cxnSpLocks/>
          </p:cNvCxnSpPr>
          <p:nvPr/>
        </p:nvCxnSpPr>
        <p:spPr>
          <a:xfrm>
            <a:off x="9491596" y="1268768"/>
            <a:ext cx="1080000" cy="648000"/>
          </a:xfrm>
          <a:prstGeom prst="bentConnector3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F3B10B97-FC11-4E46-8B15-AA1545A57736}"/>
                  </a:ext>
                </a:extLst>
              </p:cNvPr>
              <p:cNvSpPr txBox="1"/>
              <p:nvPr/>
            </p:nvSpPr>
            <p:spPr>
              <a:xfrm>
                <a:off x="3575720" y="1393548"/>
                <a:ext cx="56765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i="1" dirty="0" smtClean="0">
                          <a:latin typeface="Cambria Math" panose="02040503050406030204" pitchFamily="18" charset="0"/>
                        </a:rPr>
                        <m:t>𝐸𝑛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F3B10B97-FC11-4E46-8B15-AA1545A577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5720" y="1393548"/>
                <a:ext cx="567650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连接符: 肘形 34">
            <a:extLst>
              <a:ext uri="{FF2B5EF4-FFF2-40B4-BE49-F238E27FC236}">
                <a16:creationId xmlns:a16="http://schemas.microsoft.com/office/drawing/2014/main" id="{9DC1C1D0-51C3-4C77-A477-1C2820FDF3F1}"/>
              </a:ext>
            </a:extLst>
          </p:cNvPr>
          <p:cNvCxnSpPr>
            <a:cxnSpLocks/>
          </p:cNvCxnSpPr>
          <p:nvPr/>
        </p:nvCxnSpPr>
        <p:spPr>
          <a:xfrm>
            <a:off x="7525600" y="1268768"/>
            <a:ext cx="2016000" cy="0"/>
          </a:xfrm>
          <a:prstGeom prst="straightConnector1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连接符: 肘形 34">
            <a:extLst>
              <a:ext uri="{FF2B5EF4-FFF2-40B4-BE49-F238E27FC236}">
                <a16:creationId xmlns:a16="http://schemas.microsoft.com/office/drawing/2014/main" id="{50B287D3-805F-4B6E-8011-365FB7956F42}"/>
              </a:ext>
            </a:extLst>
          </p:cNvPr>
          <p:cNvCxnSpPr>
            <a:cxnSpLocks/>
          </p:cNvCxnSpPr>
          <p:nvPr/>
        </p:nvCxnSpPr>
        <p:spPr>
          <a:xfrm>
            <a:off x="10560616" y="1912453"/>
            <a:ext cx="1080000" cy="0"/>
          </a:xfrm>
          <a:prstGeom prst="straightConnector1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连接符: 肘形 34">
            <a:extLst>
              <a:ext uri="{FF2B5EF4-FFF2-40B4-BE49-F238E27FC236}">
                <a16:creationId xmlns:a16="http://schemas.microsoft.com/office/drawing/2014/main" id="{AEEB31B7-44A2-4DB8-A48D-EDEDC3B301C9}"/>
              </a:ext>
            </a:extLst>
          </p:cNvPr>
          <p:cNvCxnSpPr>
            <a:cxnSpLocks/>
          </p:cNvCxnSpPr>
          <p:nvPr/>
        </p:nvCxnSpPr>
        <p:spPr>
          <a:xfrm>
            <a:off x="11280576" y="2348888"/>
            <a:ext cx="360000" cy="0"/>
          </a:xfrm>
          <a:prstGeom prst="straightConnector1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连接符: 肘形 56">
            <a:extLst>
              <a:ext uri="{FF2B5EF4-FFF2-40B4-BE49-F238E27FC236}">
                <a16:creationId xmlns:a16="http://schemas.microsoft.com/office/drawing/2014/main" id="{6ABED276-AFA1-413D-8C6F-A4FF9A573E0F}"/>
              </a:ext>
            </a:extLst>
          </p:cNvPr>
          <p:cNvCxnSpPr>
            <a:cxnSpLocks/>
          </p:cNvCxnSpPr>
          <p:nvPr/>
        </p:nvCxnSpPr>
        <p:spPr>
          <a:xfrm flipV="1">
            <a:off x="10215157" y="2347592"/>
            <a:ext cx="1080000" cy="648000"/>
          </a:xfrm>
          <a:prstGeom prst="bentConnector3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组合 2">
            <a:extLst>
              <a:ext uri="{FF2B5EF4-FFF2-40B4-BE49-F238E27FC236}">
                <a16:creationId xmlns:a16="http://schemas.microsoft.com/office/drawing/2014/main" id="{26431895-B516-4897-857D-4EDB678AD2FD}"/>
              </a:ext>
            </a:extLst>
          </p:cNvPr>
          <p:cNvGrpSpPr/>
          <p:nvPr/>
        </p:nvGrpSpPr>
        <p:grpSpPr>
          <a:xfrm>
            <a:off x="4295800" y="3836265"/>
            <a:ext cx="7330026" cy="650599"/>
            <a:chOff x="4295800" y="4627519"/>
            <a:chExt cx="7330026" cy="650599"/>
          </a:xfrm>
        </p:grpSpPr>
        <p:cxnSp>
          <p:nvCxnSpPr>
            <p:cNvPr id="40" name="连接符: 肘形 39">
              <a:extLst>
                <a:ext uri="{FF2B5EF4-FFF2-40B4-BE49-F238E27FC236}">
                  <a16:creationId xmlns:a16="http://schemas.microsoft.com/office/drawing/2014/main" id="{061B6D7B-99A2-4221-99F4-2FB73EB6992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39874" y="4627526"/>
              <a:ext cx="1080000" cy="648000"/>
            </a:xfrm>
            <a:prstGeom prst="bentConnector3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连接符: 肘形 34">
              <a:extLst>
                <a:ext uri="{FF2B5EF4-FFF2-40B4-BE49-F238E27FC236}">
                  <a16:creationId xmlns:a16="http://schemas.microsoft.com/office/drawing/2014/main" id="{5F6D9534-E7DF-4976-BACD-568726A87781}"/>
                </a:ext>
              </a:extLst>
            </p:cNvPr>
            <p:cNvCxnSpPr>
              <a:cxnSpLocks/>
            </p:cNvCxnSpPr>
            <p:nvPr/>
          </p:nvCxnSpPr>
          <p:spPr>
            <a:xfrm>
              <a:off x="4295800" y="5275526"/>
              <a:ext cx="324000" cy="0"/>
            </a:xfrm>
            <a:prstGeom prst="straightConnector1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连接符: 肘形 34">
              <a:extLst>
                <a:ext uri="{FF2B5EF4-FFF2-40B4-BE49-F238E27FC236}">
                  <a16:creationId xmlns:a16="http://schemas.microsoft.com/office/drawing/2014/main" id="{19A06020-9997-4D4F-9EC0-5FD8ECE8ED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12024" y="5275526"/>
              <a:ext cx="432000" cy="0"/>
            </a:xfrm>
            <a:prstGeom prst="straightConnector1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连接符: 肘形 34">
              <a:extLst>
                <a:ext uri="{FF2B5EF4-FFF2-40B4-BE49-F238E27FC236}">
                  <a16:creationId xmlns:a16="http://schemas.microsoft.com/office/drawing/2014/main" id="{1408C49E-1B65-4900-ACB6-37EA6DCD027F}"/>
                </a:ext>
              </a:extLst>
            </p:cNvPr>
            <p:cNvCxnSpPr>
              <a:cxnSpLocks/>
            </p:cNvCxnSpPr>
            <p:nvPr/>
          </p:nvCxnSpPr>
          <p:spPr>
            <a:xfrm>
              <a:off x="10329826" y="5275519"/>
              <a:ext cx="1296000" cy="0"/>
            </a:xfrm>
            <a:prstGeom prst="straightConnector1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连接符: 肘形 43">
              <a:extLst>
                <a:ext uri="{FF2B5EF4-FFF2-40B4-BE49-F238E27FC236}">
                  <a16:creationId xmlns:a16="http://schemas.microsoft.com/office/drawing/2014/main" id="{757C626F-1502-4EEF-ABE7-D6C968424247}"/>
                </a:ext>
              </a:extLst>
            </p:cNvPr>
            <p:cNvCxnSpPr>
              <a:cxnSpLocks/>
            </p:cNvCxnSpPr>
            <p:nvPr/>
          </p:nvCxnSpPr>
          <p:spPr>
            <a:xfrm>
              <a:off x="5287082" y="4627526"/>
              <a:ext cx="1080000" cy="648000"/>
            </a:xfrm>
            <a:prstGeom prst="bentConnector3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连接符: 肘形 44">
              <a:extLst>
                <a:ext uri="{FF2B5EF4-FFF2-40B4-BE49-F238E27FC236}">
                  <a16:creationId xmlns:a16="http://schemas.microsoft.com/office/drawing/2014/main" id="{5024C40D-8242-40F8-B337-72D47698DA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16828" y="4627526"/>
              <a:ext cx="1080000" cy="648000"/>
            </a:xfrm>
            <a:prstGeom prst="bentConnector3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连接符: 肘形 57">
              <a:extLst>
                <a:ext uri="{FF2B5EF4-FFF2-40B4-BE49-F238E27FC236}">
                  <a16:creationId xmlns:a16="http://schemas.microsoft.com/office/drawing/2014/main" id="{EAAF52F9-C467-4798-A87E-BC5649549D5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63915" y="4627526"/>
              <a:ext cx="1080000" cy="648000"/>
            </a:xfrm>
            <a:prstGeom prst="bentConnector3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连接符: 肘形 58">
              <a:extLst>
                <a:ext uri="{FF2B5EF4-FFF2-40B4-BE49-F238E27FC236}">
                  <a16:creationId xmlns:a16="http://schemas.microsoft.com/office/drawing/2014/main" id="{262AA2BE-FF29-45A9-AB89-F88DF5CE84C2}"/>
                </a:ext>
              </a:extLst>
            </p:cNvPr>
            <p:cNvCxnSpPr>
              <a:cxnSpLocks/>
            </p:cNvCxnSpPr>
            <p:nvPr/>
          </p:nvCxnSpPr>
          <p:spPr>
            <a:xfrm>
              <a:off x="7266649" y="4627519"/>
              <a:ext cx="1080000" cy="648000"/>
            </a:xfrm>
            <a:prstGeom prst="bentConnector3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连接符: 肘形 59">
              <a:extLst>
                <a:ext uri="{FF2B5EF4-FFF2-40B4-BE49-F238E27FC236}">
                  <a16:creationId xmlns:a16="http://schemas.microsoft.com/office/drawing/2014/main" id="{52926332-C531-494C-8430-A34E0A691EAE}"/>
                </a:ext>
              </a:extLst>
            </p:cNvPr>
            <p:cNvCxnSpPr>
              <a:cxnSpLocks/>
            </p:cNvCxnSpPr>
            <p:nvPr/>
          </p:nvCxnSpPr>
          <p:spPr>
            <a:xfrm>
              <a:off x="9250963" y="4630118"/>
              <a:ext cx="1080000" cy="648000"/>
            </a:xfrm>
            <a:prstGeom prst="bentConnector3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组合 61">
            <a:extLst>
              <a:ext uri="{FF2B5EF4-FFF2-40B4-BE49-F238E27FC236}">
                <a16:creationId xmlns:a16="http://schemas.microsoft.com/office/drawing/2014/main" id="{11110BD9-21BA-49A5-B376-DC4AFFE86695}"/>
              </a:ext>
            </a:extLst>
          </p:cNvPr>
          <p:cNvGrpSpPr/>
          <p:nvPr/>
        </p:nvGrpSpPr>
        <p:grpSpPr>
          <a:xfrm flipV="1">
            <a:off x="4294590" y="4867467"/>
            <a:ext cx="7330026" cy="650599"/>
            <a:chOff x="4295800" y="4627519"/>
            <a:chExt cx="7330026" cy="650599"/>
          </a:xfrm>
        </p:grpSpPr>
        <p:cxnSp>
          <p:nvCxnSpPr>
            <p:cNvPr id="63" name="连接符: 肘形 62">
              <a:extLst>
                <a:ext uri="{FF2B5EF4-FFF2-40B4-BE49-F238E27FC236}">
                  <a16:creationId xmlns:a16="http://schemas.microsoft.com/office/drawing/2014/main" id="{943B0FAA-E998-46DC-AB18-BEB0023D9AB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39874" y="4627526"/>
              <a:ext cx="1080000" cy="648000"/>
            </a:xfrm>
            <a:prstGeom prst="bentConnector3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连接符: 肘形 34">
              <a:extLst>
                <a:ext uri="{FF2B5EF4-FFF2-40B4-BE49-F238E27FC236}">
                  <a16:creationId xmlns:a16="http://schemas.microsoft.com/office/drawing/2014/main" id="{E114D728-5F8D-4CD0-B3AB-836067968AB3}"/>
                </a:ext>
              </a:extLst>
            </p:cNvPr>
            <p:cNvCxnSpPr>
              <a:cxnSpLocks/>
            </p:cNvCxnSpPr>
            <p:nvPr/>
          </p:nvCxnSpPr>
          <p:spPr>
            <a:xfrm>
              <a:off x="4295800" y="5275526"/>
              <a:ext cx="324000" cy="0"/>
            </a:xfrm>
            <a:prstGeom prst="straightConnector1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连接符: 肘形 34">
              <a:extLst>
                <a:ext uri="{FF2B5EF4-FFF2-40B4-BE49-F238E27FC236}">
                  <a16:creationId xmlns:a16="http://schemas.microsoft.com/office/drawing/2014/main" id="{337A2978-F1DF-4AE5-AEA3-170E012D1A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12024" y="5275526"/>
              <a:ext cx="432000" cy="0"/>
            </a:xfrm>
            <a:prstGeom prst="straightConnector1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连接符: 肘形 34">
              <a:extLst>
                <a:ext uri="{FF2B5EF4-FFF2-40B4-BE49-F238E27FC236}">
                  <a16:creationId xmlns:a16="http://schemas.microsoft.com/office/drawing/2014/main" id="{31CD846B-06B7-4BBC-8E78-0196072EA5A1}"/>
                </a:ext>
              </a:extLst>
            </p:cNvPr>
            <p:cNvCxnSpPr>
              <a:cxnSpLocks/>
            </p:cNvCxnSpPr>
            <p:nvPr/>
          </p:nvCxnSpPr>
          <p:spPr>
            <a:xfrm>
              <a:off x="10329826" y="5275519"/>
              <a:ext cx="1296000" cy="0"/>
            </a:xfrm>
            <a:prstGeom prst="straightConnector1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连接符: 肘形 66">
              <a:extLst>
                <a:ext uri="{FF2B5EF4-FFF2-40B4-BE49-F238E27FC236}">
                  <a16:creationId xmlns:a16="http://schemas.microsoft.com/office/drawing/2014/main" id="{98435801-8F9C-4B20-956B-EAAF863126F4}"/>
                </a:ext>
              </a:extLst>
            </p:cNvPr>
            <p:cNvCxnSpPr>
              <a:cxnSpLocks/>
            </p:cNvCxnSpPr>
            <p:nvPr/>
          </p:nvCxnSpPr>
          <p:spPr>
            <a:xfrm>
              <a:off x="5287082" y="4627526"/>
              <a:ext cx="1080000" cy="648000"/>
            </a:xfrm>
            <a:prstGeom prst="bentConnector3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连接符: 肘形 67">
              <a:extLst>
                <a:ext uri="{FF2B5EF4-FFF2-40B4-BE49-F238E27FC236}">
                  <a16:creationId xmlns:a16="http://schemas.microsoft.com/office/drawing/2014/main" id="{EA3877CD-4608-4745-8931-C386F38312A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16828" y="4627526"/>
              <a:ext cx="1080000" cy="648000"/>
            </a:xfrm>
            <a:prstGeom prst="bentConnector3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连接符: 肘形 68">
              <a:extLst>
                <a:ext uri="{FF2B5EF4-FFF2-40B4-BE49-F238E27FC236}">
                  <a16:creationId xmlns:a16="http://schemas.microsoft.com/office/drawing/2014/main" id="{132A479E-D3E2-49F2-ABC9-32D6E5F792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63915" y="4627526"/>
              <a:ext cx="1080000" cy="648000"/>
            </a:xfrm>
            <a:prstGeom prst="bentConnector3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连接符: 肘形 69">
              <a:extLst>
                <a:ext uri="{FF2B5EF4-FFF2-40B4-BE49-F238E27FC236}">
                  <a16:creationId xmlns:a16="http://schemas.microsoft.com/office/drawing/2014/main" id="{EAFC2CE3-1AAC-4B78-A154-BE82BE1DE855}"/>
                </a:ext>
              </a:extLst>
            </p:cNvPr>
            <p:cNvCxnSpPr>
              <a:cxnSpLocks/>
            </p:cNvCxnSpPr>
            <p:nvPr/>
          </p:nvCxnSpPr>
          <p:spPr>
            <a:xfrm>
              <a:off x="7266649" y="4627519"/>
              <a:ext cx="1080000" cy="648000"/>
            </a:xfrm>
            <a:prstGeom prst="bentConnector3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连接符: 肘形 70">
              <a:extLst>
                <a:ext uri="{FF2B5EF4-FFF2-40B4-BE49-F238E27FC236}">
                  <a16:creationId xmlns:a16="http://schemas.microsoft.com/office/drawing/2014/main" id="{0F21D82B-E7D1-4E26-93EA-E9A13EE76984}"/>
                </a:ext>
              </a:extLst>
            </p:cNvPr>
            <p:cNvCxnSpPr>
              <a:cxnSpLocks/>
            </p:cNvCxnSpPr>
            <p:nvPr/>
          </p:nvCxnSpPr>
          <p:spPr>
            <a:xfrm>
              <a:off x="9250963" y="4630118"/>
              <a:ext cx="1080000" cy="648000"/>
            </a:xfrm>
            <a:prstGeom prst="bentConnector3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79CED898-58FB-458D-A4A1-66F873DFD406}"/>
              </a:ext>
            </a:extLst>
          </p:cNvPr>
          <p:cNvGrpSpPr/>
          <p:nvPr/>
        </p:nvGrpSpPr>
        <p:grpSpPr>
          <a:xfrm>
            <a:off x="1090210" y="3426416"/>
            <a:ext cx="10873208" cy="2846735"/>
            <a:chOff x="1090210" y="3426416"/>
            <a:chExt cx="10873208" cy="2846735"/>
          </a:xfrm>
        </p:grpSpPr>
        <p:sp>
          <p:nvSpPr>
            <p:cNvPr id="72" name="椭圆 71">
              <a:extLst>
                <a:ext uri="{FF2B5EF4-FFF2-40B4-BE49-F238E27FC236}">
                  <a16:creationId xmlns:a16="http://schemas.microsoft.com/office/drawing/2014/main" id="{CF667936-59E2-40F1-B573-1B6B02AD15A9}"/>
                </a:ext>
              </a:extLst>
            </p:cNvPr>
            <p:cNvSpPr/>
            <p:nvPr/>
          </p:nvSpPr>
          <p:spPr>
            <a:xfrm>
              <a:off x="6675294" y="3426416"/>
              <a:ext cx="3381146" cy="1391422"/>
            </a:xfrm>
            <a:custGeom>
              <a:avLst/>
              <a:gdLst>
                <a:gd name="connsiteX0" fmla="*/ 0 w 3381146"/>
                <a:gd name="connsiteY0" fmla="*/ 695711 h 1391422"/>
                <a:gd name="connsiteX1" fmla="*/ 1690573 w 3381146"/>
                <a:gd name="connsiteY1" fmla="*/ 0 h 1391422"/>
                <a:gd name="connsiteX2" fmla="*/ 3381146 w 3381146"/>
                <a:gd name="connsiteY2" fmla="*/ 695711 h 1391422"/>
                <a:gd name="connsiteX3" fmla="*/ 1690573 w 3381146"/>
                <a:gd name="connsiteY3" fmla="*/ 1391422 h 1391422"/>
                <a:gd name="connsiteX4" fmla="*/ 0 w 3381146"/>
                <a:gd name="connsiteY4" fmla="*/ 695711 h 1391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81146" h="1391422" extrusionOk="0">
                  <a:moveTo>
                    <a:pt x="0" y="695711"/>
                  </a:moveTo>
                  <a:cubicBezTo>
                    <a:pt x="-38431" y="236712"/>
                    <a:pt x="736488" y="21845"/>
                    <a:pt x="1690573" y="0"/>
                  </a:cubicBezTo>
                  <a:cubicBezTo>
                    <a:pt x="2635457" y="6747"/>
                    <a:pt x="3352323" y="256778"/>
                    <a:pt x="3381146" y="695711"/>
                  </a:cubicBezTo>
                  <a:cubicBezTo>
                    <a:pt x="3342411" y="1071803"/>
                    <a:pt x="2631451" y="1333747"/>
                    <a:pt x="1690573" y="1391422"/>
                  </a:cubicBezTo>
                  <a:cubicBezTo>
                    <a:pt x="752690" y="1385626"/>
                    <a:pt x="14729" y="1059777"/>
                    <a:pt x="0" y="695711"/>
                  </a:cubicBezTo>
                  <a:close/>
                </a:path>
              </a:pathLst>
            </a:custGeom>
            <a:noFill/>
            <a:ln>
              <a:solidFill>
                <a:srgbClr val="FF0000"/>
              </a:solidFill>
              <a:prstDash val="dash"/>
              <a:extLst>
                <a:ext uri="{C807C97D-BFC1-408E-A445-0C87EB9F89A2}">
                  <ask:lineSketchStyleProps xmlns:ask="http://schemas.microsoft.com/office/drawing/2018/sketchyshapes" sd="4172447036">
                    <a:prstGeom prst="ellipse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800" b="1" dirty="0">
                  <a:solidFill>
                    <a:schemeClr val="accent6"/>
                  </a:solidFill>
                </a:rPr>
                <a:t>空 翻</a:t>
              </a:r>
              <a:endParaRPr lang="zh-CN" altLang="en-US" sz="2800" dirty="0">
                <a:solidFill>
                  <a:schemeClr val="accent6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文本框 72">
                  <a:extLst>
                    <a:ext uri="{FF2B5EF4-FFF2-40B4-BE49-F238E27FC236}">
                      <a16:creationId xmlns:a16="http://schemas.microsoft.com/office/drawing/2014/main" id="{F00327FF-B913-4210-AD4B-4FEB58CF1DD7}"/>
                    </a:ext>
                  </a:extLst>
                </p:cNvPr>
                <p:cNvSpPr txBox="1"/>
                <p:nvPr/>
              </p:nvSpPr>
              <p:spPr>
                <a:xfrm>
                  <a:off x="1090210" y="5749931"/>
                  <a:ext cx="10873208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zh-CN" altLang="en-US" sz="2800" b="1" dirty="0">
                      <a:solidFill>
                        <a:srgbClr val="FF0000"/>
                      </a:solidFill>
                    </a:rPr>
                    <a:t>空翻</a:t>
                  </a:r>
                  <a:r>
                    <a:rPr lang="zh-CN" altLang="en-US" dirty="0"/>
                    <a:t>：同一个</a:t>
                  </a:r>
                  <a14:m>
                    <m:oMath xmlns:m="http://schemas.openxmlformats.org/officeDocument/2006/math"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𝐸𝑛</m:t>
                      </m:r>
                    </m:oMath>
                  </a14:m>
                  <a:r>
                    <a:rPr lang="zh-CN" altLang="en-US" dirty="0"/>
                    <a:t>有效作用期间，锁存器状态发生两次或两次以上变化的现象。</a:t>
                  </a:r>
                </a:p>
              </p:txBody>
            </p:sp>
          </mc:Choice>
          <mc:Fallback xmlns="">
            <p:sp>
              <p:nvSpPr>
                <p:cNvPr id="73" name="文本框 72">
                  <a:extLst>
                    <a:ext uri="{FF2B5EF4-FFF2-40B4-BE49-F238E27FC236}">
                      <a16:creationId xmlns:a16="http://schemas.microsoft.com/office/drawing/2014/main" id="{F00327FF-B913-4210-AD4B-4FEB58CF1DD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0210" y="5749931"/>
                  <a:ext cx="10873208" cy="523220"/>
                </a:xfrm>
                <a:prstGeom prst="rect">
                  <a:avLst/>
                </a:prstGeom>
                <a:blipFill>
                  <a:blip r:embed="rId8"/>
                  <a:stretch>
                    <a:fillRect l="-504" t="-12791" r="-112" b="-302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2" name="灯片编号占位符 21">
            <a:extLst>
              <a:ext uri="{FF2B5EF4-FFF2-40B4-BE49-F238E27FC236}">
                <a16:creationId xmlns:a16="http://schemas.microsoft.com/office/drawing/2014/main" id="{5DA0F3DD-BB55-4E51-BE02-3E90404DB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8E7B1-3FC2-4821-B144-3AA6EF938D0A}" type="slidenum">
              <a:rPr lang="zh-CN" altLang="en-US" sz="1400" b="1" smtClean="0"/>
              <a:pPr/>
              <a:t>28</a:t>
            </a:fld>
            <a:r>
              <a:rPr lang="zh-CN" altLang="en-US"/>
              <a:t> </a:t>
            </a:r>
            <a:r>
              <a:rPr lang="en-US" altLang="zh-CN"/>
              <a:t>/ 52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5499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solidFill>
            <a:schemeClr val="accent5">
              <a:lumMod val="20000"/>
              <a:lumOff val="80000"/>
              <a:alpha val="50196"/>
            </a:schemeClr>
          </a:solidFill>
        </p:spPr>
        <p:txBody>
          <a:bodyPr>
            <a:normAutofit/>
          </a:bodyPr>
          <a:lstStyle/>
          <a:p>
            <a:r>
              <a:rPr lang="zh-CN" altLang="en-US" sz="4000" b="1" dirty="0"/>
              <a:t>电平、边沿</a:t>
            </a:r>
            <a:r>
              <a:rPr lang="zh-CN" altLang="en-US" sz="4000" dirty="0"/>
              <a:t>触发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378332" y="925953"/>
                <a:ext cx="8525980" cy="11231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dirty="0"/>
                  <a:t>当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𝐸𝑛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zh-CN" altLang="en-US" dirty="0"/>
                  <a:t>期间，空翻造成状态的不确定和系统工作的混乱！</a:t>
                </a:r>
                <a:br>
                  <a:rPr lang="en-US" altLang="zh-CN" dirty="0"/>
                </a:br>
                <a:r>
                  <a:rPr lang="zh-CN" altLang="en-US" dirty="0"/>
                  <a:t>因为此时输入信号直接控制锁存器状态的变化。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332" y="925953"/>
                <a:ext cx="8525980" cy="1123128"/>
              </a:xfrm>
              <a:prstGeom prst="rect">
                <a:avLst/>
              </a:prstGeom>
              <a:blipFill>
                <a:blip r:embed="rId3"/>
                <a:stretch>
                  <a:fillRect l="-929" r="-429" b="-108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5" descr="AACFLQC0">
            <a:extLst>
              <a:ext uri="{FF2B5EF4-FFF2-40B4-BE49-F238E27FC236}">
                <a16:creationId xmlns:a16="http://schemas.microsoft.com/office/drawing/2014/main" id="{3D407613-6EB6-45B5-9C7B-8DB67457FE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70" t="5367" r="3807" b="39431"/>
          <a:stretch/>
        </p:blipFill>
        <p:spPr bwMode="auto">
          <a:xfrm>
            <a:off x="1343472" y="2420888"/>
            <a:ext cx="6256468" cy="6040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92344" y="1844824"/>
            <a:ext cx="2583587" cy="1330900"/>
          </a:xfrm>
          <a:prstGeom prst="rect">
            <a:avLst/>
          </a:prstGeom>
        </p:spPr>
      </p:pic>
      <p:pic>
        <p:nvPicPr>
          <p:cNvPr id="19" name="Picture 2">
            <a:extLst>
              <a:ext uri="{FF2B5EF4-FFF2-40B4-BE49-F238E27FC236}">
                <a16:creationId xmlns:a16="http://schemas.microsoft.com/office/drawing/2014/main" id="{040EE1C5-C244-4032-A5C4-B77A6D572A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08" r="4742" b="22031"/>
          <a:stretch/>
        </p:blipFill>
        <p:spPr bwMode="auto">
          <a:xfrm>
            <a:off x="1343472" y="4725144"/>
            <a:ext cx="6294710" cy="9671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F73B145C-266C-45F8-9E5D-F7A663EB2C34}"/>
              </a:ext>
            </a:extLst>
          </p:cNvPr>
          <p:cNvSpPr txBox="1"/>
          <p:nvPr/>
        </p:nvSpPr>
        <p:spPr>
          <a:xfrm>
            <a:off x="378332" y="3569909"/>
            <a:ext cx="8525980" cy="11231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为了提高锁存器工作的</a:t>
            </a:r>
            <a:r>
              <a:rPr lang="zh-CN" altLang="en-US" b="1" dirty="0">
                <a:solidFill>
                  <a:srgbClr val="0070C0"/>
                </a:solidFill>
              </a:rPr>
              <a:t>可靠性</a:t>
            </a:r>
            <a:r>
              <a:rPr lang="zh-CN" altLang="en-US" dirty="0"/>
              <a:t>，改用</a:t>
            </a:r>
            <a:r>
              <a:rPr lang="zh-CN" altLang="en-US" b="1" dirty="0">
                <a:solidFill>
                  <a:srgbClr val="FF0000"/>
                </a:solidFill>
              </a:rPr>
              <a:t>边沿触发</a:t>
            </a:r>
            <a:r>
              <a:rPr lang="zh-CN" altLang="en-US" dirty="0"/>
              <a:t>方式。</a:t>
            </a:r>
            <a:br>
              <a:rPr lang="en-US" altLang="zh-CN" dirty="0"/>
            </a:br>
            <a:r>
              <a:rPr lang="zh-CN" altLang="en-US" dirty="0"/>
              <a:t>缩短时钟有效时间</a:t>
            </a:r>
            <a:endParaRPr lang="en-US" altLang="zh-CN" dirty="0"/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0BA3F4B9-C2A7-4D6C-BC22-6A13620525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90105" y="4595956"/>
            <a:ext cx="2583586" cy="1268326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1C923626-18D3-49AB-993D-10B8D6ACC84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8367"/>
          <a:stretch/>
        </p:blipFill>
        <p:spPr>
          <a:xfrm>
            <a:off x="1343472" y="5827158"/>
            <a:ext cx="4800600" cy="71175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CBA1D41F-8238-440E-8E77-CFCD21BA2150}"/>
                  </a:ext>
                </a:extLst>
              </p:cNvPr>
              <p:cNvSpPr txBox="1"/>
              <p:nvPr/>
            </p:nvSpPr>
            <p:spPr>
              <a:xfrm>
                <a:off x="647432" y="5311104"/>
                <a:ext cx="62850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𝐶𝐿𝐾</m:t>
                      </m:r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CBA1D41F-8238-440E-8E77-CFCD21BA21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432" y="5311104"/>
                <a:ext cx="628505" cy="33855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D446E9C-D16A-4416-99F0-5FEC5A77F5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8E7B1-3FC2-4821-B144-3AA6EF938D0A}" type="slidenum">
              <a:rPr lang="zh-CN" altLang="en-US" sz="1400" b="1" smtClean="0"/>
              <a:pPr/>
              <a:t>29</a:t>
            </a:fld>
            <a:r>
              <a:rPr lang="zh-CN" altLang="en-US"/>
              <a:t> </a:t>
            </a:r>
            <a:r>
              <a:rPr lang="en-US" altLang="zh-CN"/>
              <a:t>/ 52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43171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锁存器</a:t>
            </a:r>
            <a:r>
              <a:rPr lang="zh-CN" altLang="en-US" b="1" dirty="0">
                <a:solidFill>
                  <a:schemeClr val="bg1">
                    <a:lumMod val="50000"/>
                  </a:schemeClr>
                </a:solidFill>
              </a:rPr>
              <a:t>、</a:t>
            </a:r>
            <a:r>
              <a:rPr lang="zh-CN" altLang="en-US" b="1" dirty="0"/>
              <a:t>触发器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8328248" y="1206716"/>
                <a:ext cx="229684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000" b="1" dirty="0"/>
                  <a:t>③</a:t>
                </a:r>
                <a:r>
                  <a:rPr lang="en-US" altLang="zh-CN" b="1" dirty="0"/>
                  <a:t> 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门控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zh-CN" altLang="en-US" dirty="0">
                    <a:solidFill>
                      <a:srgbClr val="FF0000"/>
                    </a:solidFill>
                  </a:rPr>
                  <a:t>锁存器</a:t>
                </a: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8248" y="1206716"/>
                <a:ext cx="2296847" cy="461665"/>
              </a:xfrm>
              <a:prstGeom prst="rect">
                <a:avLst/>
              </a:prstGeom>
              <a:blipFill>
                <a:blip r:embed="rId3"/>
                <a:stretch>
                  <a:fillRect l="-2653" t="-14474" r="-3183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767408" y="1196752"/>
                <a:ext cx="188006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000" b="1" dirty="0"/>
                  <a:t>①</a:t>
                </a:r>
                <a:r>
                  <a:rPr lang="en-US" altLang="zh-CN" b="0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b="0" i="1" dirty="0">
                        <a:solidFill>
                          <a:srgbClr val="FF0000"/>
                        </a:solidFill>
                        <a:latin typeface="Cambria Math"/>
                      </a:rPr>
                      <m:t>𝑆𝑅</m:t>
                    </m:r>
                  </m:oMath>
                </a14:m>
                <a:r>
                  <a:rPr lang="zh-CN" altLang="en-US" dirty="0">
                    <a:solidFill>
                      <a:srgbClr val="FF0000"/>
                    </a:solidFill>
                  </a:rPr>
                  <a:t>锁存器</a:t>
                </a: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408" y="1196752"/>
                <a:ext cx="1880066" cy="461665"/>
              </a:xfrm>
              <a:prstGeom prst="rect">
                <a:avLst/>
              </a:prstGeom>
              <a:blipFill>
                <a:blip r:embed="rId4"/>
                <a:stretch>
                  <a:fillRect l="-3571" t="-14474" r="-1623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5078812" y="1213368"/>
                <a:ext cx="1881284" cy="4624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000" b="1"/>
                  <a:t>②</a:t>
                </a:r>
                <a:r>
                  <a:rPr lang="en-US" altLang="zh-CN" b="1"/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CN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0" i="1" dirty="0">
                            <a:solidFill>
                              <a:srgbClr val="FF0000"/>
                            </a:solidFill>
                            <a:latin typeface="Cambria Math"/>
                          </a:rPr>
                          <m:t>𝑆</m:t>
                        </m:r>
                      </m:e>
                    </m:acc>
                    <m:acc>
                      <m:accPr>
                        <m:chr m:val="̅"/>
                        <m:ctrlPr>
                          <a:rPr lang="en-US" altLang="zh-CN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acc>
                  </m:oMath>
                </a14:m>
                <a:r>
                  <a:rPr lang="zh-CN" altLang="en-US" dirty="0">
                    <a:solidFill>
                      <a:srgbClr val="FF0000"/>
                    </a:solidFill>
                  </a:rPr>
                  <a:t>锁存器</a:t>
                </a:r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8812" y="1213368"/>
                <a:ext cx="1881284" cy="462434"/>
              </a:xfrm>
              <a:prstGeom prst="rect">
                <a:avLst/>
              </a:prstGeom>
              <a:blipFill>
                <a:blip r:embed="rId5"/>
                <a:stretch>
                  <a:fillRect l="-3236" t="-14474" r="-1618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6">
                <a:extLst>
                  <a:ext uri="{FF2B5EF4-FFF2-40B4-BE49-F238E27FC236}">
                    <a16:creationId xmlns:a16="http://schemas.microsoft.com/office/drawing/2014/main" id="{DCA52A7E-8E7F-4DC5-ADCC-D98D63307F12}"/>
                  </a:ext>
                </a:extLst>
              </p:cNvPr>
              <p:cNvSpPr txBox="1"/>
              <p:nvPr/>
            </p:nvSpPr>
            <p:spPr>
              <a:xfrm>
                <a:off x="3575720" y="4307825"/>
                <a:ext cx="187743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000" b="1" dirty="0"/>
                  <a:t>⑥</a:t>
                </a:r>
                <a:r>
                  <a:rPr lang="en-US" altLang="zh-CN" b="1" dirty="0"/>
                  <a:t> 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𝑱𝑲</m:t>
                    </m:r>
                  </m:oMath>
                </a14:m>
                <a:r>
                  <a:rPr lang="zh-CN" altLang="en-US" b="1" dirty="0">
                    <a:solidFill>
                      <a:srgbClr val="FF0000"/>
                    </a:solidFill>
                  </a:rPr>
                  <a:t>触发器</a:t>
                </a:r>
              </a:p>
            </p:txBody>
          </p:sp>
        </mc:Choice>
        <mc:Fallback xmlns="">
          <p:sp>
            <p:nvSpPr>
              <p:cNvPr id="18" name="TextBox 6">
                <a:extLst>
                  <a:ext uri="{FF2B5EF4-FFF2-40B4-BE49-F238E27FC236}">
                    <a16:creationId xmlns:a16="http://schemas.microsoft.com/office/drawing/2014/main" id="{DCA52A7E-8E7F-4DC5-ADCC-D98D63307F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5720" y="4307825"/>
                <a:ext cx="1877437" cy="461665"/>
              </a:xfrm>
              <a:prstGeom prst="rect">
                <a:avLst/>
              </a:prstGeom>
              <a:blipFill>
                <a:blip r:embed="rId6"/>
                <a:stretch>
                  <a:fillRect l="-3571" t="-14667" r="-1948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2">
                <a:extLst>
                  <a:ext uri="{FF2B5EF4-FFF2-40B4-BE49-F238E27FC236}">
                    <a16:creationId xmlns:a16="http://schemas.microsoft.com/office/drawing/2014/main" id="{BAABD323-1996-4653-855A-F9C8A8DF046E}"/>
                  </a:ext>
                </a:extLst>
              </p:cNvPr>
              <p:cNvSpPr txBox="1"/>
              <p:nvPr/>
            </p:nvSpPr>
            <p:spPr>
              <a:xfrm>
                <a:off x="8752887" y="4307825"/>
                <a:ext cx="1742785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000" b="1" dirty="0"/>
                  <a:t>⑤</a:t>
                </a:r>
                <a:r>
                  <a:rPr lang="en-US" altLang="zh-CN" b="1" dirty="0"/>
                  <a:t> 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𝑫</m:t>
                    </m:r>
                  </m:oMath>
                </a14:m>
                <a:r>
                  <a:rPr lang="zh-CN" altLang="en-US" b="1" dirty="0">
                    <a:solidFill>
                      <a:srgbClr val="FF0000"/>
                    </a:solidFill>
                  </a:rPr>
                  <a:t>触发器</a:t>
                </a:r>
              </a:p>
            </p:txBody>
          </p:sp>
        </mc:Choice>
        <mc:Fallback xmlns="">
          <p:sp>
            <p:nvSpPr>
              <p:cNvPr id="20" name="TextBox 12">
                <a:extLst>
                  <a:ext uri="{FF2B5EF4-FFF2-40B4-BE49-F238E27FC236}">
                    <a16:creationId xmlns:a16="http://schemas.microsoft.com/office/drawing/2014/main" id="{BAABD323-1996-4653-855A-F9C8A8DF04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2887" y="4307825"/>
                <a:ext cx="1742785" cy="461665"/>
              </a:xfrm>
              <a:prstGeom prst="rect">
                <a:avLst/>
              </a:prstGeom>
              <a:blipFill>
                <a:blip r:embed="rId7"/>
                <a:stretch>
                  <a:fillRect l="-3846" t="-14667" r="-2448" b="-2666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19">
                <a:extLst>
                  <a:ext uri="{FF2B5EF4-FFF2-40B4-BE49-F238E27FC236}">
                    <a16:creationId xmlns:a16="http://schemas.microsoft.com/office/drawing/2014/main" id="{40B99C91-03E1-4CF8-AF19-D0201297B6EA}"/>
                  </a:ext>
                </a:extLst>
              </p:cNvPr>
              <p:cNvSpPr txBox="1"/>
              <p:nvPr/>
            </p:nvSpPr>
            <p:spPr>
              <a:xfrm>
                <a:off x="6241625" y="4307825"/>
                <a:ext cx="170431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000" b="1" dirty="0"/>
                  <a:t>⑦</a:t>
                </a:r>
                <a:r>
                  <a:rPr lang="en-US" altLang="zh-CN" b="1" dirty="0"/>
                  <a:t> 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𝑻</m:t>
                    </m:r>
                  </m:oMath>
                </a14:m>
                <a:r>
                  <a:rPr lang="zh-CN" altLang="en-US" b="1" dirty="0">
                    <a:solidFill>
                      <a:srgbClr val="FF0000"/>
                    </a:solidFill>
                  </a:rPr>
                  <a:t>触发器</a:t>
                </a:r>
              </a:p>
            </p:txBody>
          </p:sp>
        </mc:Choice>
        <mc:Fallback xmlns="">
          <p:sp>
            <p:nvSpPr>
              <p:cNvPr id="27" name="TextBox 19">
                <a:extLst>
                  <a:ext uri="{FF2B5EF4-FFF2-40B4-BE49-F238E27FC236}">
                    <a16:creationId xmlns:a16="http://schemas.microsoft.com/office/drawing/2014/main" id="{40B99C91-03E1-4CF8-AF19-D0201297B6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1625" y="4307825"/>
                <a:ext cx="1704313" cy="461665"/>
              </a:xfrm>
              <a:prstGeom prst="rect">
                <a:avLst/>
              </a:prstGeom>
              <a:blipFill>
                <a:blip r:embed="rId8"/>
                <a:stretch>
                  <a:fillRect l="-3943" t="-14667" r="-2509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文本框 1">
            <a:extLst>
              <a:ext uri="{FF2B5EF4-FFF2-40B4-BE49-F238E27FC236}">
                <a16:creationId xmlns:a16="http://schemas.microsoft.com/office/drawing/2014/main" id="{CEE814A1-E5AB-48E8-863C-1304B040AD60}"/>
              </a:ext>
            </a:extLst>
          </p:cNvPr>
          <p:cNvSpPr txBox="1"/>
          <p:nvPr/>
        </p:nvSpPr>
        <p:spPr>
          <a:xfrm>
            <a:off x="10572781" y="4221088"/>
            <a:ext cx="1427875" cy="950833"/>
          </a:xfrm>
          <a:prstGeom prst="irregularSeal1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sz="1600" b="1">
                <a:latin typeface="楷体" panose="02010609060101010101" pitchFamily="49" charset="-122"/>
                <a:ea typeface="楷体" panose="02010609060101010101" pitchFamily="49" charset="-122"/>
              </a:rPr>
              <a:t>最常用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6">
                <a:extLst>
                  <a:ext uri="{FF2B5EF4-FFF2-40B4-BE49-F238E27FC236}">
                    <a16:creationId xmlns:a16="http://schemas.microsoft.com/office/drawing/2014/main" id="{2A74F3AA-E6AB-48D0-877C-673C60B8974A}"/>
                  </a:ext>
                </a:extLst>
              </p:cNvPr>
              <p:cNvSpPr txBox="1"/>
              <p:nvPr/>
            </p:nvSpPr>
            <p:spPr>
              <a:xfrm>
                <a:off x="802092" y="4307825"/>
                <a:ext cx="187525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000" b="1" dirty="0"/>
                  <a:t>④</a:t>
                </a:r>
                <a:r>
                  <a:rPr lang="en-US" altLang="zh-CN" b="1" dirty="0"/>
                  <a:t> </a:t>
                </a:r>
                <a14:m>
                  <m:oMath xmlns:m="http://schemas.openxmlformats.org/officeDocument/2006/math">
                    <m:r>
                      <a:rPr lang="en-US" altLang="zh-CN" b="0" i="1" dirty="0">
                        <a:solidFill>
                          <a:srgbClr val="FF0000"/>
                        </a:solidFill>
                        <a:latin typeface="Cambria Math"/>
                      </a:rPr>
                      <m:t>𝑆𝑅</m:t>
                    </m:r>
                  </m:oMath>
                </a14:m>
                <a:r>
                  <a:rPr lang="zh-CN" altLang="en-US" dirty="0">
                    <a:solidFill>
                      <a:srgbClr val="FF0000"/>
                    </a:solidFill>
                  </a:rPr>
                  <a:t>触发器</a:t>
                </a:r>
              </a:p>
            </p:txBody>
          </p:sp>
        </mc:Choice>
        <mc:Fallback xmlns="">
          <p:sp>
            <p:nvSpPr>
              <p:cNvPr id="28" name="TextBox 6">
                <a:extLst>
                  <a:ext uri="{FF2B5EF4-FFF2-40B4-BE49-F238E27FC236}">
                    <a16:creationId xmlns:a16="http://schemas.microsoft.com/office/drawing/2014/main" id="{2A74F3AA-E6AB-48D0-877C-673C60B897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092" y="4307825"/>
                <a:ext cx="1875257" cy="461665"/>
              </a:xfrm>
              <a:prstGeom prst="rect">
                <a:avLst/>
              </a:prstGeom>
              <a:blipFill>
                <a:blip r:embed="rId9"/>
                <a:stretch>
                  <a:fillRect l="-3583" t="-14667" r="-1629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1680" name="组合 71679">
            <a:extLst>
              <a:ext uri="{FF2B5EF4-FFF2-40B4-BE49-F238E27FC236}">
                <a16:creationId xmlns:a16="http://schemas.microsoft.com/office/drawing/2014/main" id="{E3E9F93F-7D94-414B-9970-165B4A7BFA71}"/>
              </a:ext>
            </a:extLst>
          </p:cNvPr>
          <p:cNvGrpSpPr/>
          <p:nvPr/>
        </p:nvGrpSpPr>
        <p:grpSpPr>
          <a:xfrm>
            <a:off x="946108" y="5099913"/>
            <a:ext cx="1701366" cy="1080120"/>
            <a:chOff x="1765766" y="5085184"/>
            <a:chExt cx="1701366" cy="1080120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8FA9D581-7992-4DD6-A2B2-913EF24B347E}"/>
                </a:ext>
              </a:extLst>
            </p:cNvPr>
            <p:cNvSpPr/>
            <p:nvPr/>
          </p:nvSpPr>
          <p:spPr bwMode="auto">
            <a:xfrm>
              <a:off x="2135560" y="5085184"/>
              <a:ext cx="720080" cy="1080120"/>
            </a:xfrm>
            <a:prstGeom prst="rect">
              <a:avLst/>
            </a:prstGeom>
            <a:noFill/>
            <a:ln w="19050" cap="flat" cmpd="sng" algn="ctr">
              <a:solidFill>
                <a:schemeClr val="bg1">
                  <a:lumMod val="7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  <a:ea typeface="宋体" pitchFamily="2" charset="-122"/>
              </a:endParaRPr>
            </a:p>
          </p:txBody>
        </p:sp>
        <p:sp>
          <p:nvSpPr>
            <p:cNvPr id="7" name="直角三角形 6">
              <a:extLst>
                <a:ext uri="{FF2B5EF4-FFF2-40B4-BE49-F238E27FC236}">
                  <a16:creationId xmlns:a16="http://schemas.microsoft.com/office/drawing/2014/main" id="{1B2BB065-6D7D-4047-B57A-B948D8BE568E}"/>
                </a:ext>
              </a:extLst>
            </p:cNvPr>
            <p:cNvSpPr/>
            <p:nvPr/>
          </p:nvSpPr>
          <p:spPr bwMode="auto">
            <a:xfrm rot="13581506">
              <a:off x="2056352" y="5553236"/>
              <a:ext cx="158418" cy="144016"/>
            </a:xfrm>
            <a:prstGeom prst="rtTriangle">
              <a:avLst/>
            </a:prstGeom>
            <a:noFill/>
            <a:ln w="9525" cap="flat" cmpd="sng" algn="ctr">
              <a:solidFill>
                <a:schemeClr val="bg1">
                  <a:lumMod val="7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  <a:ea typeface="宋体" pitchFamily="2" charset="-122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矩形 10">
                  <a:extLst>
                    <a:ext uri="{FF2B5EF4-FFF2-40B4-BE49-F238E27FC236}">
                      <a16:creationId xmlns:a16="http://schemas.microsoft.com/office/drawing/2014/main" id="{91F9A2D7-E0AC-41F9-8F33-61B1F3F90F77}"/>
                    </a:ext>
                  </a:extLst>
                </p:cNvPr>
                <p:cNvSpPr/>
                <p:nvPr/>
              </p:nvSpPr>
              <p:spPr>
                <a:xfrm>
                  <a:off x="2150197" y="5085184"/>
                  <a:ext cx="177163" cy="338554"/>
                </a:xfrm>
                <a:prstGeom prst="rect">
                  <a:avLst/>
                </a:prstGeom>
              </p:spPr>
              <p:txBody>
                <a:bodyPr wrap="none" lIns="0" rIns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/>
                          </a:rPr>
                          <m:t>𝑆</m:t>
                        </m:r>
                      </m:oMath>
                    </m:oMathPara>
                  </a14:m>
                  <a:endParaRPr lang="zh-CN" altLang="en-US" sz="160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1" name="矩形 10">
                  <a:extLst>
                    <a:ext uri="{FF2B5EF4-FFF2-40B4-BE49-F238E27FC236}">
                      <a16:creationId xmlns:a16="http://schemas.microsoft.com/office/drawing/2014/main" id="{91F9A2D7-E0AC-41F9-8F33-61B1F3F90F7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50197" y="5085184"/>
                  <a:ext cx="177163" cy="338554"/>
                </a:xfrm>
                <a:prstGeom prst="rect">
                  <a:avLst/>
                </a:prstGeom>
                <a:blipFill>
                  <a:blip r:embed="rId10"/>
                  <a:stretch>
                    <a:fillRect l="-20000" r="-13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矩形 28">
                  <a:extLst>
                    <a:ext uri="{FF2B5EF4-FFF2-40B4-BE49-F238E27FC236}">
                      <a16:creationId xmlns:a16="http://schemas.microsoft.com/office/drawing/2014/main" id="{81792A8A-CD62-49C0-8F38-E5CA130CA97A}"/>
                    </a:ext>
                  </a:extLst>
                </p:cNvPr>
                <p:cNvSpPr/>
                <p:nvPr/>
              </p:nvSpPr>
              <p:spPr>
                <a:xfrm>
                  <a:off x="2149990" y="5825039"/>
                  <a:ext cx="201594" cy="338554"/>
                </a:xfrm>
                <a:prstGeom prst="rect">
                  <a:avLst/>
                </a:prstGeom>
              </p:spPr>
              <p:txBody>
                <a:bodyPr wrap="none" lIns="0" rIns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oMath>
                    </m:oMathPara>
                  </a14:m>
                  <a:endParaRPr lang="zh-CN" altLang="en-US" sz="160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29" name="矩形 28">
                  <a:extLst>
                    <a:ext uri="{FF2B5EF4-FFF2-40B4-BE49-F238E27FC236}">
                      <a16:creationId xmlns:a16="http://schemas.microsoft.com/office/drawing/2014/main" id="{81792A8A-CD62-49C0-8F38-E5CA130CA97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49990" y="5825039"/>
                  <a:ext cx="201594" cy="338554"/>
                </a:xfrm>
                <a:prstGeom prst="rect">
                  <a:avLst/>
                </a:prstGeom>
                <a:blipFill>
                  <a:blip r:embed="rId11"/>
                  <a:stretch>
                    <a:fillRect l="-18182" r="-1515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5B54FE92-E521-4880-8BC1-E31E3AA0C960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1765766" y="5254461"/>
              <a:ext cx="360000" cy="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>
                  <a:lumMod val="7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30" name="直接连接符 29">
              <a:extLst>
                <a:ext uri="{FF2B5EF4-FFF2-40B4-BE49-F238E27FC236}">
                  <a16:creationId xmlns:a16="http://schemas.microsoft.com/office/drawing/2014/main" id="{F6449BB6-B5ED-4DBE-9959-5BBDB6C0CB94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1775520" y="5991464"/>
              <a:ext cx="350246" cy="6265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>
                  <a:lumMod val="7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id="{6D3B874D-1213-4800-9A13-722FC31D92D1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1765766" y="5625244"/>
              <a:ext cx="360000" cy="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>
                  <a:lumMod val="7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id="{D9CBAF31-CDC1-45E9-9400-ED6DBFA28C85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2855640" y="5254461"/>
              <a:ext cx="360000" cy="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>
                  <a:lumMod val="7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33" name="直接连接符 32">
              <a:extLst>
                <a:ext uri="{FF2B5EF4-FFF2-40B4-BE49-F238E27FC236}">
                  <a16:creationId xmlns:a16="http://schemas.microsoft.com/office/drawing/2014/main" id="{B652B230-498C-4B59-839F-57AB64F9B8A1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2855640" y="5994596"/>
              <a:ext cx="360000" cy="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>
                  <a:lumMod val="7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矩形 33">
                  <a:extLst>
                    <a:ext uri="{FF2B5EF4-FFF2-40B4-BE49-F238E27FC236}">
                      <a16:creationId xmlns:a16="http://schemas.microsoft.com/office/drawing/2014/main" id="{E0552B86-49B1-476B-B8E1-F451175112E2}"/>
                    </a:ext>
                  </a:extLst>
                </p:cNvPr>
                <p:cNvSpPr/>
                <p:nvPr/>
              </p:nvSpPr>
              <p:spPr>
                <a:xfrm>
                  <a:off x="3257523" y="5085184"/>
                  <a:ext cx="209609" cy="338554"/>
                </a:xfrm>
                <a:prstGeom prst="rect">
                  <a:avLst/>
                </a:prstGeom>
              </p:spPr>
              <p:txBody>
                <a:bodyPr wrap="none" lIns="0" rIns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oMath>
                    </m:oMathPara>
                  </a14:m>
                  <a:endParaRPr lang="zh-CN" altLang="en-US" sz="160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34" name="矩形 33">
                  <a:extLst>
                    <a:ext uri="{FF2B5EF4-FFF2-40B4-BE49-F238E27FC236}">
                      <a16:creationId xmlns:a16="http://schemas.microsoft.com/office/drawing/2014/main" id="{E0552B86-49B1-476B-B8E1-F451175112E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57523" y="5085184"/>
                  <a:ext cx="209609" cy="338554"/>
                </a:xfrm>
                <a:prstGeom prst="rect">
                  <a:avLst/>
                </a:prstGeom>
                <a:blipFill>
                  <a:blip r:embed="rId12"/>
                  <a:stretch>
                    <a:fillRect l="-26471" r="-23529" b="-892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矩形 34">
                  <a:extLst>
                    <a:ext uri="{FF2B5EF4-FFF2-40B4-BE49-F238E27FC236}">
                      <a16:creationId xmlns:a16="http://schemas.microsoft.com/office/drawing/2014/main" id="{EAD21E0F-1D95-4D12-A83A-164122423919}"/>
                    </a:ext>
                  </a:extLst>
                </p:cNvPr>
                <p:cNvSpPr/>
                <p:nvPr/>
              </p:nvSpPr>
              <p:spPr>
                <a:xfrm>
                  <a:off x="3245526" y="5824750"/>
                  <a:ext cx="209609" cy="339132"/>
                </a:xfrm>
                <a:prstGeom prst="rect">
                  <a:avLst/>
                </a:prstGeom>
              </p:spPr>
              <p:txBody>
                <a:bodyPr wrap="none" lIns="0" rIns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altLang="zh-CN" sz="1600" i="1" dirty="0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1600" b="0" i="1" dirty="0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</m:acc>
                      </m:oMath>
                    </m:oMathPara>
                  </a14:m>
                  <a:endParaRPr lang="zh-CN" altLang="en-US" sz="160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5" name="矩形 34">
                  <a:extLst>
                    <a:ext uri="{FF2B5EF4-FFF2-40B4-BE49-F238E27FC236}">
                      <a16:creationId xmlns:a16="http://schemas.microsoft.com/office/drawing/2014/main" id="{EAD21E0F-1D95-4D12-A83A-16412242391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45526" y="5824750"/>
                  <a:ext cx="209609" cy="339132"/>
                </a:xfrm>
                <a:prstGeom prst="rect">
                  <a:avLst/>
                </a:prstGeom>
                <a:blipFill>
                  <a:blip r:embed="rId13"/>
                  <a:stretch>
                    <a:fillRect l="-25714" r="-45714" b="-892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B5B6FB50-2BE7-4DF5-A362-83E99ECEC7D6}"/>
                </a:ext>
              </a:extLst>
            </p:cNvPr>
            <p:cNvSpPr/>
            <p:nvPr/>
          </p:nvSpPr>
          <p:spPr bwMode="auto">
            <a:xfrm>
              <a:off x="2853643" y="5958596"/>
              <a:ext cx="72000" cy="72000"/>
            </a:xfrm>
            <a:prstGeom prst="ellipse">
              <a:avLst/>
            </a:prstGeom>
            <a:solidFill>
              <a:schemeClr val="bg1"/>
            </a:solidFill>
            <a:ln w="12700" cap="flat" cmpd="sng" algn="ctr">
              <a:solidFill>
                <a:schemeClr val="bg1">
                  <a:lumMod val="7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  <a:ea typeface="宋体" pitchFamily="2" charset="-122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矩形 36">
                  <a:extLst>
                    <a:ext uri="{FF2B5EF4-FFF2-40B4-BE49-F238E27FC236}">
                      <a16:creationId xmlns:a16="http://schemas.microsoft.com/office/drawing/2014/main" id="{846DFA35-EDAC-47C4-ACE3-F007C889BD2E}"/>
                    </a:ext>
                  </a:extLst>
                </p:cNvPr>
                <p:cNvSpPr/>
                <p:nvPr/>
              </p:nvSpPr>
              <p:spPr>
                <a:xfrm>
                  <a:off x="2245196" y="5453409"/>
                  <a:ext cx="194989" cy="338554"/>
                </a:xfrm>
                <a:prstGeom prst="rect">
                  <a:avLst/>
                </a:prstGeom>
              </p:spPr>
              <p:txBody>
                <a:bodyPr wrap="none" lIns="0" rIns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zh-CN" altLang="en-US" sz="160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37" name="矩形 36">
                  <a:extLst>
                    <a:ext uri="{FF2B5EF4-FFF2-40B4-BE49-F238E27FC236}">
                      <a16:creationId xmlns:a16="http://schemas.microsoft.com/office/drawing/2014/main" id="{846DFA35-EDAC-47C4-ACE3-F007C889BD2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45196" y="5453409"/>
                  <a:ext cx="194989" cy="338554"/>
                </a:xfrm>
                <a:prstGeom prst="rect">
                  <a:avLst/>
                </a:prstGeom>
                <a:blipFill>
                  <a:blip r:embed="rId14"/>
                  <a:stretch>
                    <a:fillRect l="-18750" r="-1562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1682" name="组合 71681">
            <a:extLst>
              <a:ext uri="{FF2B5EF4-FFF2-40B4-BE49-F238E27FC236}">
                <a16:creationId xmlns:a16="http://schemas.microsoft.com/office/drawing/2014/main" id="{AABA8845-7A9B-4353-A0AF-52EC0CE1DA20}"/>
              </a:ext>
            </a:extLst>
          </p:cNvPr>
          <p:cNvGrpSpPr/>
          <p:nvPr/>
        </p:nvGrpSpPr>
        <p:grpSpPr>
          <a:xfrm>
            <a:off x="946108" y="1956741"/>
            <a:ext cx="1701366" cy="1080120"/>
            <a:chOff x="3612380" y="2348252"/>
            <a:chExt cx="1701366" cy="1080120"/>
          </a:xfrm>
        </p:grpSpPr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BB41ABD3-2452-4FE0-BB43-65493908E68C}"/>
                </a:ext>
              </a:extLst>
            </p:cNvPr>
            <p:cNvSpPr/>
            <p:nvPr/>
          </p:nvSpPr>
          <p:spPr bwMode="auto">
            <a:xfrm>
              <a:off x="3982174" y="2348252"/>
              <a:ext cx="720080" cy="1080120"/>
            </a:xfrm>
            <a:prstGeom prst="rect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  <a:ea typeface="宋体" pitchFamily="2" charset="-122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矩形 41">
                  <a:extLst>
                    <a:ext uri="{FF2B5EF4-FFF2-40B4-BE49-F238E27FC236}">
                      <a16:creationId xmlns:a16="http://schemas.microsoft.com/office/drawing/2014/main" id="{5446D3C9-F4BF-4279-B350-B7A12AB9AA50}"/>
                    </a:ext>
                  </a:extLst>
                </p:cNvPr>
                <p:cNvSpPr/>
                <p:nvPr/>
              </p:nvSpPr>
              <p:spPr>
                <a:xfrm>
                  <a:off x="3996811" y="2348252"/>
                  <a:ext cx="177163" cy="338554"/>
                </a:xfrm>
                <a:prstGeom prst="rect">
                  <a:avLst/>
                </a:prstGeom>
              </p:spPr>
              <p:txBody>
                <a:bodyPr wrap="none" lIns="0" rIns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b="0" i="1" dirty="0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𝑆</m:t>
                        </m:r>
                      </m:oMath>
                    </m:oMathPara>
                  </a14:m>
                  <a:endParaRPr lang="zh-CN" altLang="en-US" sz="160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2" name="矩形 41">
                  <a:extLst>
                    <a:ext uri="{FF2B5EF4-FFF2-40B4-BE49-F238E27FC236}">
                      <a16:creationId xmlns:a16="http://schemas.microsoft.com/office/drawing/2014/main" id="{5446D3C9-F4BF-4279-B350-B7A12AB9AA5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96811" y="2348252"/>
                  <a:ext cx="177163" cy="338554"/>
                </a:xfrm>
                <a:prstGeom prst="rect">
                  <a:avLst/>
                </a:prstGeom>
                <a:blipFill>
                  <a:blip r:embed="rId15"/>
                  <a:stretch>
                    <a:fillRect l="-20000" r="-13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矩形 42">
                  <a:extLst>
                    <a:ext uri="{FF2B5EF4-FFF2-40B4-BE49-F238E27FC236}">
                      <a16:creationId xmlns:a16="http://schemas.microsoft.com/office/drawing/2014/main" id="{885221C8-A6B0-44BA-96B9-8FDE9E1E38D2}"/>
                    </a:ext>
                  </a:extLst>
                </p:cNvPr>
                <p:cNvSpPr/>
                <p:nvPr/>
              </p:nvSpPr>
              <p:spPr>
                <a:xfrm>
                  <a:off x="3996604" y="3088107"/>
                  <a:ext cx="201594" cy="338554"/>
                </a:xfrm>
                <a:prstGeom prst="rect">
                  <a:avLst/>
                </a:prstGeom>
              </p:spPr>
              <p:txBody>
                <a:bodyPr wrap="none" lIns="0" rIns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oMath>
                    </m:oMathPara>
                  </a14:m>
                  <a:endParaRPr lang="zh-CN" altLang="en-US" sz="160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3" name="矩形 42">
                  <a:extLst>
                    <a:ext uri="{FF2B5EF4-FFF2-40B4-BE49-F238E27FC236}">
                      <a16:creationId xmlns:a16="http://schemas.microsoft.com/office/drawing/2014/main" id="{885221C8-A6B0-44BA-96B9-8FDE9E1E38D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96604" y="3088107"/>
                  <a:ext cx="201594" cy="338554"/>
                </a:xfrm>
                <a:prstGeom prst="rect">
                  <a:avLst/>
                </a:prstGeom>
                <a:blipFill>
                  <a:blip r:embed="rId16"/>
                  <a:stretch>
                    <a:fillRect l="-18182" r="-1515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4" name="直接连接符 43">
              <a:extLst>
                <a:ext uri="{FF2B5EF4-FFF2-40B4-BE49-F238E27FC236}">
                  <a16:creationId xmlns:a16="http://schemas.microsoft.com/office/drawing/2014/main" id="{CA341800-64A7-4478-ADF4-161B2E47CBC4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3612380" y="2517529"/>
              <a:ext cx="360000" cy="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45" name="直接连接符 44">
              <a:extLst>
                <a:ext uri="{FF2B5EF4-FFF2-40B4-BE49-F238E27FC236}">
                  <a16:creationId xmlns:a16="http://schemas.microsoft.com/office/drawing/2014/main" id="{B887E00E-013B-45FB-A7D3-61573703B010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3622134" y="3254532"/>
              <a:ext cx="350246" cy="6265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47" name="直接连接符 46">
              <a:extLst>
                <a:ext uri="{FF2B5EF4-FFF2-40B4-BE49-F238E27FC236}">
                  <a16:creationId xmlns:a16="http://schemas.microsoft.com/office/drawing/2014/main" id="{EDF5CE02-DA33-476C-95FA-C0E2551BC176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4702254" y="2517529"/>
              <a:ext cx="360000" cy="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48" name="直接连接符 47">
              <a:extLst>
                <a:ext uri="{FF2B5EF4-FFF2-40B4-BE49-F238E27FC236}">
                  <a16:creationId xmlns:a16="http://schemas.microsoft.com/office/drawing/2014/main" id="{C70E96D8-B159-4F72-82AC-72123D67A09B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4702254" y="3257664"/>
              <a:ext cx="360000" cy="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矩形 48">
                  <a:extLst>
                    <a:ext uri="{FF2B5EF4-FFF2-40B4-BE49-F238E27FC236}">
                      <a16:creationId xmlns:a16="http://schemas.microsoft.com/office/drawing/2014/main" id="{31217090-CFC7-4292-B2A1-A16778AAEACA}"/>
                    </a:ext>
                  </a:extLst>
                </p:cNvPr>
                <p:cNvSpPr/>
                <p:nvPr/>
              </p:nvSpPr>
              <p:spPr>
                <a:xfrm>
                  <a:off x="5104137" y="2348252"/>
                  <a:ext cx="209609" cy="338554"/>
                </a:xfrm>
                <a:prstGeom prst="rect">
                  <a:avLst/>
                </a:prstGeom>
              </p:spPr>
              <p:txBody>
                <a:bodyPr wrap="none" lIns="0" rIns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𝑸</m:t>
                        </m:r>
                      </m:oMath>
                    </m:oMathPara>
                  </a14:m>
                  <a:endParaRPr lang="zh-CN" altLang="en-US" sz="1600" b="1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9" name="矩形 48">
                  <a:extLst>
                    <a:ext uri="{FF2B5EF4-FFF2-40B4-BE49-F238E27FC236}">
                      <a16:creationId xmlns:a16="http://schemas.microsoft.com/office/drawing/2014/main" id="{31217090-CFC7-4292-B2A1-A16778AAEAC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04137" y="2348252"/>
                  <a:ext cx="209609" cy="338554"/>
                </a:xfrm>
                <a:prstGeom prst="rect">
                  <a:avLst/>
                </a:prstGeom>
                <a:blipFill>
                  <a:blip r:embed="rId17"/>
                  <a:stretch>
                    <a:fillRect l="-26471" r="-29412" b="-1090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矩形 49">
                  <a:extLst>
                    <a:ext uri="{FF2B5EF4-FFF2-40B4-BE49-F238E27FC236}">
                      <a16:creationId xmlns:a16="http://schemas.microsoft.com/office/drawing/2014/main" id="{E02F99B7-6971-4A71-929A-E29E656FD488}"/>
                    </a:ext>
                  </a:extLst>
                </p:cNvPr>
                <p:cNvSpPr/>
                <p:nvPr/>
              </p:nvSpPr>
              <p:spPr>
                <a:xfrm>
                  <a:off x="5092140" y="3087818"/>
                  <a:ext cx="209609" cy="339132"/>
                </a:xfrm>
                <a:prstGeom prst="rect">
                  <a:avLst/>
                </a:prstGeom>
              </p:spPr>
              <p:txBody>
                <a:bodyPr wrap="none" lIns="0" rIns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altLang="zh-CN" sz="16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16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𝑸</m:t>
                            </m:r>
                          </m:e>
                        </m:acc>
                      </m:oMath>
                    </m:oMathPara>
                  </a14:m>
                  <a:endParaRPr lang="zh-CN" altLang="en-US" sz="1600" b="1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0" name="矩形 49">
                  <a:extLst>
                    <a:ext uri="{FF2B5EF4-FFF2-40B4-BE49-F238E27FC236}">
                      <a16:creationId xmlns:a16="http://schemas.microsoft.com/office/drawing/2014/main" id="{E02F99B7-6971-4A71-929A-E29E656FD48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92140" y="3087818"/>
                  <a:ext cx="209609" cy="339132"/>
                </a:xfrm>
                <a:prstGeom prst="rect">
                  <a:avLst/>
                </a:prstGeom>
                <a:blipFill>
                  <a:blip r:embed="rId18"/>
                  <a:stretch>
                    <a:fillRect l="-25714" r="-34286" b="-892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1" name="椭圆 50">
              <a:extLst>
                <a:ext uri="{FF2B5EF4-FFF2-40B4-BE49-F238E27FC236}">
                  <a16:creationId xmlns:a16="http://schemas.microsoft.com/office/drawing/2014/main" id="{62CF80BE-9369-4402-A201-A89B1ACBF8FD}"/>
                </a:ext>
              </a:extLst>
            </p:cNvPr>
            <p:cNvSpPr/>
            <p:nvPr/>
          </p:nvSpPr>
          <p:spPr bwMode="auto">
            <a:xfrm>
              <a:off x="4700257" y="3221664"/>
              <a:ext cx="72000" cy="72000"/>
            </a:xfrm>
            <a:prstGeom prst="ellipse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  <a:ea typeface="宋体" pitchFamily="2" charset="-122"/>
              </a:endParaRPr>
            </a:p>
          </p:txBody>
        </p:sp>
      </p:grpSp>
      <p:grpSp>
        <p:nvGrpSpPr>
          <p:cNvPr id="71683" name="组合 71682">
            <a:extLst>
              <a:ext uri="{FF2B5EF4-FFF2-40B4-BE49-F238E27FC236}">
                <a16:creationId xmlns:a16="http://schemas.microsoft.com/office/drawing/2014/main" id="{A127C15C-29E8-4C28-A357-9487B6BF3EBA}"/>
              </a:ext>
            </a:extLst>
          </p:cNvPr>
          <p:cNvGrpSpPr/>
          <p:nvPr/>
        </p:nvGrpSpPr>
        <p:grpSpPr>
          <a:xfrm>
            <a:off x="5231904" y="1955030"/>
            <a:ext cx="1701366" cy="1080120"/>
            <a:chOff x="4323460" y="2251776"/>
            <a:chExt cx="1701366" cy="1080120"/>
          </a:xfrm>
        </p:grpSpPr>
        <p:sp>
          <p:nvSpPr>
            <p:cNvPr id="69" name="矩形 68">
              <a:extLst>
                <a:ext uri="{FF2B5EF4-FFF2-40B4-BE49-F238E27FC236}">
                  <a16:creationId xmlns:a16="http://schemas.microsoft.com/office/drawing/2014/main" id="{66773D73-EBD6-4D2A-976C-88F62036039B}"/>
                </a:ext>
              </a:extLst>
            </p:cNvPr>
            <p:cNvSpPr/>
            <p:nvPr/>
          </p:nvSpPr>
          <p:spPr bwMode="auto">
            <a:xfrm>
              <a:off x="4693254" y="2251776"/>
              <a:ext cx="720080" cy="1080120"/>
            </a:xfrm>
            <a:prstGeom prst="rect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  <a:ea typeface="宋体" pitchFamily="2" charset="-122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矩形 69">
                  <a:extLst>
                    <a:ext uri="{FF2B5EF4-FFF2-40B4-BE49-F238E27FC236}">
                      <a16:creationId xmlns:a16="http://schemas.microsoft.com/office/drawing/2014/main" id="{176D0DB0-9EA7-4ED6-9462-FEAF20DE0141}"/>
                    </a:ext>
                  </a:extLst>
                </p:cNvPr>
                <p:cNvSpPr/>
                <p:nvPr/>
              </p:nvSpPr>
              <p:spPr>
                <a:xfrm>
                  <a:off x="4707891" y="2251776"/>
                  <a:ext cx="177163" cy="338554"/>
                </a:xfrm>
                <a:prstGeom prst="rect">
                  <a:avLst/>
                </a:prstGeom>
              </p:spPr>
              <p:txBody>
                <a:bodyPr wrap="none" lIns="0" rIns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b="0" i="1" dirty="0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𝑆</m:t>
                        </m:r>
                      </m:oMath>
                    </m:oMathPara>
                  </a14:m>
                  <a:endParaRPr lang="zh-CN" altLang="en-US" sz="160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0" name="矩形 69">
                  <a:extLst>
                    <a:ext uri="{FF2B5EF4-FFF2-40B4-BE49-F238E27FC236}">
                      <a16:creationId xmlns:a16="http://schemas.microsoft.com/office/drawing/2014/main" id="{176D0DB0-9EA7-4ED6-9462-FEAF20DE014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07891" y="2251776"/>
                  <a:ext cx="177163" cy="338554"/>
                </a:xfrm>
                <a:prstGeom prst="rect">
                  <a:avLst/>
                </a:prstGeom>
                <a:blipFill>
                  <a:blip r:embed="rId19"/>
                  <a:stretch>
                    <a:fillRect l="-20690" r="-1724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矩形 70">
                  <a:extLst>
                    <a:ext uri="{FF2B5EF4-FFF2-40B4-BE49-F238E27FC236}">
                      <a16:creationId xmlns:a16="http://schemas.microsoft.com/office/drawing/2014/main" id="{E38A2AF0-BED0-4563-B2F5-624705743EC5}"/>
                    </a:ext>
                  </a:extLst>
                </p:cNvPr>
                <p:cNvSpPr/>
                <p:nvPr/>
              </p:nvSpPr>
              <p:spPr>
                <a:xfrm>
                  <a:off x="4707684" y="2991631"/>
                  <a:ext cx="201594" cy="338554"/>
                </a:xfrm>
                <a:prstGeom prst="rect">
                  <a:avLst/>
                </a:prstGeom>
              </p:spPr>
              <p:txBody>
                <a:bodyPr wrap="none" lIns="0" rIns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oMath>
                    </m:oMathPara>
                  </a14:m>
                  <a:endParaRPr lang="zh-CN" altLang="en-US" sz="160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1" name="矩形 70">
                  <a:extLst>
                    <a:ext uri="{FF2B5EF4-FFF2-40B4-BE49-F238E27FC236}">
                      <a16:creationId xmlns:a16="http://schemas.microsoft.com/office/drawing/2014/main" id="{E38A2AF0-BED0-4563-B2F5-624705743EC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07684" y="2991631"/>
                  <a:ext cx="201594" cy="338554"/>
                </a:xfrm>
                <a:prstGeom prst="rect">
                  <a:avLst/>
                </a:prstGeom>
                <a:blipFill>
                  <a:blip r:embed="rId20"/>
                  <a:stretch>
                    <a:fillRect l="-18182" r="-1515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2" name="直接连接符 71">
              <a:extLst>
                <a:ext uri="{FF2B5EF4-FFF2-40B4-BE49-F238E27FC236}">
                  <a16:creationId xmlns:a16="http://schemas.microsoft.com/office/drawing/2014/main" id="{8501DFA0-B996-493A-989D-71781549D355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4323460" y="2421053"/>
              <a:ext cx="360000" cy="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73" name="直接连接符 72">
              <a:extLst>
                <a:ext uri="{FF2B5EF4-FFF2-40B4-BE49-F238E27FC236}">
                  <a16:creationId xmlns:a16="http://schemas.microsoft.com/office/drawing/2014/main" id="{2BFE6E0F-E157-492A-899F-4F0903D63AA0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4333214" y="3158056"/>
              <a:ext cx="350246" cy="6265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74" name="直接连接符 73">
              <a:extLst>
                <a:ext uri="{FF2B5EF4-FFF2-40B4-BE49-F238E27FC236}">
                  <a16:creationId xmlns:a16="http://schemas.microsoft.com/office/drawing/2014/main" id="{6083D937-442F-4365-800C-8A6FD028FF8D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5413334" y="2421053"/>
              <a:ext cx="360000" cy="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75" name="直接连接符 74">
              <a:extLst>
                <a:ext uri="{FF2B5EF4-FFF2-40B4-BE49-F238E27FC236}">
                  <a16:creationId xmlns:a16="http://schemas.microsoft.com/office/drawing/2014/main" id="{54943358-A4BD-4F77-8E16-688F124AD4D4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5413334" y="3161188"/>
              <a:ext cx="360000" cy="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矩形 75">
                  <a:extLst>
                    <a:ext uri="{FF2B5EF4-FFF2-40B4-BE49-F238E27FC236}">
                      <a16:creationId xmlns:a16="http://schemas.microsoft.com/office/drawing/2014/main" id="{782C0C16-4C8C-4216-8864-C8A8ED63FC29}"/>
                    </a:ext>
                  </a:extLst>
                </p:cNvPr>
                <p:cNvSpPr/>
                <p:nvPr/>
              </p:nvSpPr>
              <p:spPr>
                <a:xfrm>
                  <a:off x="5815217" y="2251776"/>
                  <a:ext cx="209609" cy="338554"/>
                </a:xfrm>
                <a:prstGeom prst="rect">
                  <a:avLst/>
                </a:prstGeom>
              </p:spPr>
              <p:txBody>
                <a:bodyPr wrap="none" lIns="0" rIns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𝑸</m:t>
                        </m:r>
                      </m:oMath>
                    </m:oMathPara>
                  </a14:m>
                  <a:endParaRPr lang="zh-CN" altLang="en-US" sz="1600" b="1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6" name="矩形 75">
                  <a:extLst>
                    <a:ext uri="{FF2B5EF4-FFF2-40B4-BE49-F238E27FC236}">
                      <a16:creationId xmlns:a16="http://schemas.microsoft.com/office/drawing/2014/main" id="{782C0C16-4C8C-4216-8864-C8A8ED63FC2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15217" y="2251776"/>
                  <a:ext cx="209609" cy="338554"/>
                </a:xfrm>
                <a:prstGeom prst="rect">
                  <a:avLst/>
                </a:prstGeom>
                <a:blipFill>
                  <a:blip r:embed="rId21"/>
                  <a:stretch>
                    <a:fillRect l="-29412" r="-26471" b="-892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矩形 76">
                  <a:extLst>
                    <a:ext uri="{FF2B5EF4-FFF2-40B4-BE49-F238E27FC236}">
                      <a16:creationId xmlns:a16="http://schemas.microsoft.com/office/drawing/2014/main" id="{E61289EF-1F58-4F37-B839-B63A823BC99E}"/>
                    </a:ext>
                  </a:extLst>
                </p:cNvPr>
                <p:cNvSpPr/>
                <p:nvPr/>
              </p:nvSpPr>
              <p:spPr>
                <a:xfrm>
                  <a:off x="5803220" y="2991342"/>
                  <a:ext cx="209609" cy="339132"/>
                </a:xfrm>
                <a:prstGeom prst="rect">
                  <a:avLst/>
                </a:prstGeom>
              </p:spPr>
              <p:txBody>
                <a:bodyPr wrap="none" lIns="0" rIns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altLang="zh-CN" sz="16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16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𝑸</m:t>
                            </m:r>
                          </m:e>
                        </m:acc>
                      </m:oMath>
                    </m:oMathPara>
                  </a14:m>
                  <a:endParaRPr lang="zh-CN" altLang="en-US" sz="1600" b="1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7" name="矩形 76">
                  <a:extLst>
                    <a:ext uri="{FF2B5EF4-FFF2-40B4-BE49-F238E27FC236}">
                      <a16:creationId xmlns:a16="http://schemas.microsoft.com/office/drawing/2014/main" id="{E61289EF-1F58-4F37-B839-B63A823BC99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03220" y="2991342"/>
                  <a:ext cx="209609" cy="339132"/>
                </a:xfrm>
                <a:prstGeom prst="rect">
                  <a:avLst/>
                </a:prstGeom>
                <a:blipFill>
                  <a:blip r:embed="rId22"/>
                  <a:stretch>
                    <a:fillRect l="-29412" r="-35294" b="-1090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8" name="椭圆 77">
              <a:extLst>
                <a:ext uri="{FF2B5EF4-FFF2-40B4-BE49-F238E27FC236}">
                  <a16:creationId xmlns:a16="http://schemas.microsoft.com/office/drawing/2014/main" id="{111B0BF7-E194-4A2B-8685-9E516011C4AF}"/>
                </a:ext>
              </a:extLst>
            </p:cNvPr>
            <p:cNvSpPr/>
            <p:nvPr/>
          </p:nvSpPr>
          <p:spPr bwMode="auto">
            <a:xfrm>
              <a:off x="5411337" y="3125188"/>
              <a:ext cx="72000" cy="72000"/>
            </a:xfrm>
            <a:prstGeom prst="ellipse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  <a:ea typeface="宋体" pitchFamily="2" charset="-122"/>
              </a:endParaRPr>
            </a:p>
          </p:txBody>
        </p:sp>
        <p:sp>
          <p:nvSpPr>
            <p:cNvPr id="79" name="椭圆 78">
              <a:extLst>
                <a:ext uri="{FF2B5EF4-FFF2-40B4-BE49-F238E27FC236}">
                  <a16:creationId xmlns:a16="http://schemas.microsoft.com/office/drawing/2014/main" id="{F42C213E-0AB7-4290-BA84-DBAEF5270816}"/>
                </a:ext>
              </a:extLst>
            </p:cNvPr>
            <p:cNvSpPr/>
            <p:nvPr/>
          </p:nvSpPr>
          <p:spPr bwMode="auto">
            <a:xfrm>
              <a:off x="4615448" y="3123944"/>
              <a:ext cx="72000" cy="72000"/>
            </a:xfrm>
            <a:prstGeom prst="ellipse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  <a:ea typeface="宋体" pitchFamily="2" charset="-122"/>
              </a:endParaRPr>
            </a:p>
          </p:txBody>
        </p:sp>
        <p:sp>
          <p:nvSpPr>
            <p:cNvPr id="80" name="椭圆 79">
              <a:extLst>
                <a:ext uri="{FF2B5EF4-FFF2-40B4-BE49-F238E27FC236}">
                  <a16:creationId xmlns:a16="http://schemas.microsoft.com/office/drawing/2014/main" id="{C26906E6-1E19-4718-8684-8348BFB5BE43}"/>
                </a:ext>
              </a:extLst>
            </p:cNvPr>
            <p:cNvSpPr/>
            <p:nvPr/>
          </p:nvSpPr>
          <p:spPr bwMode="auto">
            <a:xfrm>
              <a:off x="4615448" y="2386848"/>
              <a:ext cx="72000" cy="72000"/>
            </a:xfrm>
            <a:prstGeom prst="ellipse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  <a:ea typeface="宋体" pitchFamily="2" charset="-122"/>
              </a:endParaRPr>
            </a:p>
          </p:txBody>
        </p:sp>
      </p:grpSp>
      <p:grpSp>
        <p:nvGrpSpPr>
          <p:cNvPr id="82" name="组合 81">
            <a:extLst>
              <a:ext uri="{FF2B5EF4-FFF2-40B4-BE49-F238E27FC236}">
                <a16:creationId xmlns:a16="http://schemas.microsoft.com/office/drawing/2014/main" id="{ADDC2433-0954-4826-9CC0-2A652D2088C6}"/>
              </a:ext>
            </a:extLst>
          </p:cNvPr>
          <p:cNvGrpSpPr/>
          <p:nvPr/>
        </p:nvGrpSpPr>
        <p:grpSpPr>
          <a:xfrm>
            <a:off x="8730191" y="1956741"/>
            <a:ext cx="1701366" cy="1080120"/>
            <a:chOff x="3612380" y="2348252"/>
            <a:chExt cx="1701366" cy="1080120"/>
          </a:xfrm>
        </p:grpSpPr>
        <p:sp>
          <p:nvSpPr>
            <p:cNvPr id="83" name="矩形 82">
              <a:extLst>
                <a:ext uri="{FF2B5EF4-FFF2-40B4-BE49-F238E27FC236}">
                  <a16:creationId xmlns:a16="http://schemas.microsoft.com/office/drawing/2014/main" id="{A4F70F0B-7454-4DB9-8D6D-33C2691B9151}"/>
                </a:ext>
              </a:extLst>
            </p:cNvPr>
            <p:cNvSpPr/>
            <p:nvPr/>
          </p:nvSpPr>
          <p:spPr bwMode="auto">
            <a:xfrm>
              <a:off x="3982174" y="2348252"/>
              <a:ext cx="720080" cy="1080120"/>
            </a:xfrm>
            <a:prstGeom prst="rect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  <a:ea typeface="宋体" pitchFamily="2" charset="-122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矩形 83">
                  <a:extLst>
                    <a:ext uri="{FF2B5EF4-FFF2-40B4-BE49-F238E27FC236}">
                      <a16:creationId xmlns:a16="http://schemas.microsoft.com/office/drawing/2014/main" id="{C589C02F-C3AC-45DF-A7D8-46EC656C5198}"/>
                    </a:ext>
                  </a:extLst>
                </p:cNvPr>
                <p:cNvSpPr/>
                <p:nvPr/>
              </p:nvSpPr>
              <p:spPr>
                <a:xfrm>
                  <a:off x="3996811" y="2348252"/>
                  <a:ext cx="212815" cy="338554"/>
                </a:xfrm>
                <a:prstGeom prst="rect">
                  <a:avLst/>
                </a:prstGeom>
              </p:spPr>
              <p:txBody>
                <a:bodyPr wrap="none" lIns="0" rIns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oMath>
                    </m:oMathPara>
                  </a14:m>
                  <a:endParaRPr lang="zh-CN" altLang="en-US" sz="160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84" name="矩形 83">
                  <a:extLst>
                    <a:ext uri="{FF2B5EF4-FFF2-40B4-BE49-F238E27FC236}">
                      <a16:creationId xmlns:a16="http://schemas.microsoft.com/office/drawing/2014/main" id="{C589C02F-C3AC-45DF-A7D8-46EC656C519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96811" y="2348252"/>
                  <a:ext cx="212815" cy="338554"/>
                </a:xfrm>
                <a:prstGeom prst="rect">
                  <a:avLst/>
                </a:prstGeom>
                <a:blipFill>
                  <a:blip r:embed="rId23"/>
                  <a:stretch>
                    <a:fillRect l="-17143" r="-1428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矩形 84">
                  <a:extLst>
                    <a:ext uri="{FF2B5EF4-FFF2-40B4-BE49-F238E27FC236}">
                      <a16:creationId xmlns:a16="http://schemas.microsoft.com/office/drawing/2014/main" id="{8C0FEF89-F2D4-4C40-AD04-A7A63CB831F2}"/>
                    </a:ext>
                  </a:extLst>
                </p:cNvPr>
                <p:cNvSpPr/>
                <p:nvPr/>
              </p:nvSpPr>
              <p:spPr>
                <a:xfrm>
                  <a:off x="3996604" y="3088107"/>
                  <a:ext cx="312906" cy="338554"/>
                </a:xfrm>
                <a:prstGeom prst="rect">
                  <a:avLst/>
                </a:prstGeom>
              </p:spPr>
              <p:txBody>
                <a:bodyPr wrap="none" lIns="0" rIns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𝐸𝑛</m:t>
                        </m:r>
                      </m:oMath>
                    </m:oMathPara>
                  </a14:m>
                  <a:endParaRPr lang="zh-CN" altLang="en-US" sz="160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85" name="矩形 84">
                  <a:extLst>
                    <a:ext uri="{FF2B5EF4-FFF2-40B4-BE49-F238E27FC236}">
                      <a16:creationId xmlns:a16="http://schemas.microsoft.com/office/drawing/2014/main" id="{8C0FEF89-F2D4-4C40-AD04-A7A63CB831F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96604" y="3088107"/>
                  <a:ext cx="312906" cy="338554"/>
                </a:xfrm>
                <a:prstGeom prst="rect">
                  <a:avLst/>
                </a:prstGeom>
                <a:blipFill>
                  <a:blip r:embed="rId24"/>
                  <a:stretch>
                    <a:fillRect l="-11765" r="-1176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6" name="直接连接符 85">
              <a:extLst>
                <a:ext uri="{FF2B5EF4-FFF2-40B4-BE49-F238E27FC236}">
                  <a16:creationId xmlns:a16="http://schemas.microsoft.com/office/drawing/2014/main" id="{70E19F8E-A032-4473-9F25-B89DFAD1FAD9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3612380" y="2517529"/>
              <a:ext cx="360000" cy="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87" name="直接连接符 86">
              <a:extLst>
                <a:ext uri="{FF2B5EF4-FFF2-40B4-BE49-F238E27FC236}">
                  <a16:creationId xmlns:a16="http://schemas.microsoft.com/office/drawing/2014/main" id="{6CDCA512-B418-41B2-AD96-121DDC76E308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3622134" y="3254532"/>
              <a:ext cx="350246" cy="6265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88" name="直接连接符 87">
              <a:extLst>
                <a:ext uri="{FF2B5EF4-FFF2-40B4-BE49-F238E27FC236}">
                  <a16:creationId xmlns:a16="http://schemas.microsoft.com/office/drawing/2014/main" id="{F9C4D2FA-18FB-4E1C-80B0-9FE9FC873A48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4702254" y="2517529"/>
              <a:ext cx="360000" cy="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89" name="直接连接符 88">
              <a:extLst>
                <a:ext uri="{FF2B5EF4-FFF2-40B4-BE49-F238E27FC236}">
                  <a16:creationId xmlns:a16="http://schemas.microsoft.com/office/drawing/2014/main" id="{83BF8DD0-AD9F-4175-8E82-7733A2454B30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4702254" y="3257664"/>
              <a:ext cx="360000" cy="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矩形 89">
                  <a:extLst>
                    <a:ext uri="{FF2B5EF4-FFF2-40B4-BE49-F238E27FC236}">
                      <a16:creationId xmlns:a16="http://schemas.microsoft.com/office/drawing/2014/main" id="{3D8F66C1-815B-4825-93BF-DFF3F24168B6}"/>
                    </a:ext>
                  </a:extLst>
                </p:cNvPr>
                <p:cNvSpPr/>
                <p:nvPr/>
              </p:nvSpPr>
              <p:spPr>
                <a:xfrm>
                  <a:off x="5104137" y="2348252"/>
                  <a:ext cx="209609" cy="338554"/>
                </a:xfrm>
                <a:prstGeom prst="rect">
                  <a:avLst/>
                </a:prstGeom>
              </p:spPr>
              <p:txBody>
                <a:bodyPr wrap="none" lIns="0" rIns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𝑸</m:t>
                        </m:r>
                      </m:oMath>
                    </m:oMathPara>
                  </a14:m>
                  <a:endParaRPr lang="zh-CN" altLang="en-US" sz="1600" b="1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90" name="矩形 89">
                  <a:extLst>
                    <a:ext uri="{FF2B5EF4-FFF2-40B4-BE49-F238E27FC236}">
                      <a16:creationId xmlns:a16="http://schemas.microsoft.com/office/drawing/2014/main" id="{3D8F66C1-815B-4825-93BF-DFF3F24168B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04137" y="2348252"/>
                  <a:ext cx="209609" cy="338554"/>
                </a:xfrm>
                <a:prstGeom prst="rect">
                  <a:avLst/>
                </a:prstGeom>
                <a:blipFill>
                  <a:blip r:embed="rId25"/>
                  <a:stretch>
                    <a:fillRect l="-29412" r="-26471" b="-1090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矩形 90">
                  <a:extLst>
                    <a:ext uri="{FF2B5EF4-FFF2-40B4-BE49-F238E27FC236}">
                      <a16:creationId xmlns:a16="http://schemas.microsoft.com/office/drawing/2014/main" id="{DA6DADF7-7535-4473-90B8-455A69DC7E4F}"/>
                    </a:ext>
                  </a:extLst>
                </p:cNvPr>
                <p:cNvSpPr/>
                <p:nvPr/>
              </p:nvSpPr>
              <p:spPr>
                <a:xfrm>
                  <a:off x="5092140" y="3087818"/>
                  <a:ext cx="209609" cy="339132"/>
                </a:xfrm>
                <a:prstGeom prst="rect">
                  <a:avLst/>
                </a:prstGeom>
              </p:spPr>
              <p:txBody>
                <a:bodyPr wrap="none" lIns="0" rIns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altLang="zh-CN" sz="16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16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𝑸</m:t>
                            </m:r>
                          </m:e>
                        </m:acc>
                      </m:oMath>
                    </m:oMathPara>
                  </a14:m>
                  <a:endParaRPr lang="zh-CN" altLang="en-US" sz="1600" b="1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91" name="矩形 90">
                  <a:extLst>
                    <a:ext uri="{FF2B5EF4-FFF2-40B4-BE49-F238E27FC236}">
                      <a16:creationId xmlns:a16="http://schemas.microsoft.com/office/drawing/2014/main" id="{DA6DADF7-7535-4473-90B8-455A69DC7E4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92140" y="3087818"/>
                  <a:ext cx="209609" cy="339132"/>
                </a:xfrm>
                <a:prstGeom prst="rect">
                  <a:avLst/>
                </a:prstGeom>
                <a:blipFill>
                  <a:blip r:embed="rId26"/>
                  <a:stretch>
                    <a:fillRect l="-29412" r="-35294" b="-892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2" name="椭圆 91">
              <a:extLst>
                <a:ext uri="{FF2B5EF4-FFF2-40B4-BE49-F238E27FC236}">
                  <a16:creationId xmlns:a16="http://schemas.microsoft.com/office/drawing/2014/main" id="{0A9A84BF-FDDE-4CEA-902A-78461FD08876}"/>
                </a:ext>
              </a:extLst>
            </p:cNvPr>
            <p:cNvSpPr/>
            <p:nvPr/>
          </p:nvSpPr>
          <p:spPr bwMode="auto">
            <a:xfrm>
              <a:off x="4700257" y="3221664"/>
              <a:ext cx="72000" cy="72000"/>
            </a:xfrm>
            <a:prstGeom prst="ellipse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  <a:ea typeface="宋体" pitchFamily="2" charset="-122"/>
              </a:endParaRPr>
            </a:p>
          </p:txBody>
        </p:sp>
      </p:grpSp>
      <p:grpSp>
        <p:nvGrpSpPr>
          <p:cNvPr id="71684" name="组合 71683">
            <a:extLst>
              <a:ext uri="{FF2B5EF4-FFF2-40B4-BE49-F238E27FC236}">
                <a16:creationId xmlns:a16="http://schemas.microsoft.com/office/drawing/2014/main" id="{15486265-01D1-47F7-9405-C4088E9ED347}"/>
              </a:ext>
            </a:extLst>
          </p:cNvPr>
          <p:cNvGrpSpPr/>
          <p:nvPr/>
        </p:nvGrpSpPr>
        <p:grpSpPr>
          <a:xfrm>
            <a:off x="8813760" y="5099913"/>
            <a:ext cx="1701366" cy="1080120"/>
            <a:chOff x="9371823" y="181250"/>
            <a:chExt cx="1701366" cy="1080120"/>
          </a:xfrm>
        </p:grpSpPr>
        <p:sp>
          <p:nvSpPr>
            <p:cNvPr id="94" name="矩形 93">
              <a:extLst>
                <a:ext uri="{FF2B5EF4-FFF2-40B4-BE49-F238E27FC236}">
                  <a16:creationId xmlns:a16="http://schemas.microsoft.com/office/drawing/2014/main" id="{C0361612-A19B-43B1-8AAB-2A765D876C92}"/>
                </a:ext>
              </a:extLst>
            </p:cNvPr>
            <p:cNvSpPr/>
            <p:nvPr/>
          </p:nvSpPr>
          <p:spPr bwMode="auto">
            <a:xfrm>
              <a:off x="9741617" y="181250"/>
              <a:ext cx="720080" cy="1080120"/>
            </a:xfrm>
            <a:prstGeom prst="rect">
              <a:avLst/>
            </a:prstGeom>
            <a:solidFill>
              <a:srgbClr val="FFFFCC"/>
            </a:solidFill>
            <a:ln w="28575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  <a:ea typeface="宋体" pitchFamily="2" charset="-122"/>
              </a:endParaRPr>
            </a:p>
          </p:txBody>
        </p:sp>
        <p:sp>
          <p:nvSpPr>
            <p:cNvPr id="95" name="直角三角形 94">
              <a:extLst>
                <a:ext uri="{FF2B5EF4-FFF2-40B4-BE49-F238E27FC236}">
                  <a16:creationId xmlns:a16="http://schemas.microsoft.com/office/drawing/2014/main" id="{39106FC8-0DC8-4257-901D-64057C2E5974}"/>
                </a:ext>
              </a:extLst>
            </p:cNvPr>
            <p:cNvSpPr/>
            <p:nvPr/>
          </p:nvSpPr>
          <p:spPr bwMode="auto">
            <a:xfrm rot="13581506">
              <a:off x="9662409" y="940613"/>
              <a:ext cx="158418" cy="144016"/>
            </a:xfrm>
            <a:prstGeom prst="rtTriangl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  <a:ea typeface="宋体" pitchFamily="2" charset="-122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矩形 95">
                  <a:extLst>
                    <a:ext uri="{FF2B5EF4-FFF2-40B4-BE49-F238E27FC236}">
                      <a16:creationId xmlns:a16="http://schemas.microsoft.com/office/drawing/2014/main" id="{14103003-6560-418B-A0F0-9C0517967642}"/>
                    </a:ext>
                  </a:extLst>
                </p:cNvPr>
                <p:cNvSpPr/>
                <p:nvPr/>
              </p:nvSpPr>
              <p:spPr>
                <a:xfrm>
                  <a:off x="9756254" y="260648"/>
                  <a:ext cx="212815" cy="338554"/>
                </a:xfrm>
                <a:prstGeom prst="rect">
                  <a:avLst/>
                </a:prstGeom>
              </p:spPr>
              <p:txBody>
                <a:bodyPr wrap="none" lIns="0" rIns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oMath>
                    </m:oMathPara>
                  </a14:m>
                  <a:endParaRPr lang="zh-CN" altLang="en-US" sz="160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96" name="矩形 95">
                  <a:extLst>
                    <a:ext uri="{FF2B5EF4-FFF2-40B4-BE49-F238E27FC236}">
                      <a16:creationId xmlns:a16="http://schemas.microsoft.com/office/drawing/2014/main" id="{14103003-6560-418B-A0F0-9C051796764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56254" y="260648"/>
                  <a:ext cx="212815" cy="338554"/>
                </a:xfrm>
                <a:prstGeom prst="rect">
                  <a:avLst/>
                </a:prstGeom>
                <a:blipFill>
                  <a:blip r:embed="rId27"/>
                  <a:stretch>
                    <a:fillRect l="-20000" r="-1142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8" name="直接连接符 97">
              <a:extLst>
                <a:ext uri="{FF2B5EF4-FFF2-40B4-BE49-F238E27FC236}">
                  <a16:creationId xmlns:a16="http://schemas.microsoft.com/office/drawing/2014/main" id="{5220282C-B9D6-4363-BF4D-3AE53CA04025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9371823" y="429925"/>
              <a:ext cx="360000" cy="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99" name="直接连接符 98">
              <a:extLst>
                <a:ext uri="{FF2B5EF4-FFF2-40B4-BE49-F238E27FC236}">
                  <a16:creationId xmlns:a16="http://schemas.microsoft.com/office/drawing/2014/main" id="{CB1095E3-5A41-4982-9FC3-5CC8DE421DB7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9381577" y="1019374"/>
              <a:ext cx="350246" cy="6265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101" name="直接连接符 100">
              <a:extLst>
                <a:ext uri="{FF2B5EF4-FFF2-40B4-BE49-F238E27FC236}">
                  <a16:creationId xmlns:a16="http://schemas.microsoft.com/office/drawing/2014/main" id="{49C148C7-F91D-4643-BC9D-2F5E34B78CCC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10461697" y="429925"/>
              <a:ext cx="360000" cy="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102" name="直接连接符 101">
              <a:extLst>
                <a:ext uri="{FF2B5EF4-FFF2-40B4-BE49-F238E27FC236}">
                  <a16:creationId xmlns:a16="http://schemas.microsoft.com/office/drawing/2014/main" id="{910F811F-C7F7-4139-99E5-A2D7CA5DF076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10461697" y="1006558"/>
              <a:ext cx="360000" cy="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3" name="矩形 102">
                  <a:extLst>
                    <a:ext uri="{FF2B5EF4-FFF2-40B4-BE49-F238E27FC236}">
                      <a16:creationId xmlns:a16="http://schemas.microsoft.com/office/drawing/2014/main" id="{4EDCE900-6F4B-4CA8-8AD0-26C54E552D6E}"/>
                    </a:ext>
                  </a:extLst>
                </p:cNvPr>
                <p:cNvSpPr/>
                <p:nvPr/>
              </p:nvSpPr>
              <p:spPr>
                <a:xfrm>
                  <a:off x="10863580" y="260648"/>
                  <a:ext cx="209609" cy="338554"/>
                </a:xfrm>
                <a:prstGeom prst="rect">
                  <a:avLst/>
                </a:prstGeom>
              </p:spPr>
              <p:txBody>
                <a:bodyPr wrap="none" lIns="0" rIns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𝑸</m:t>
                        </m:r>
                      </m:oMath>
                    </m:oMathPara>
                  </a14:m>
                  <a:endParaRPr lang="zh-CN" altLang="en-US" sz="1600" b="1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03" name="矩形 102">
                  <a:extLst>
                    <a:ext uri="{FF2B5EF4-FFF2-40B4-BE49-F238E27FC236}">
                      <a16:creationId xmlns:a16="http://schemas.microsoft.com/office/drawing/2014/main" id="{4EDCE900-6F4B-4CA8-8AD0-26C54E552D6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63580" y="260648"/>
                  <a:ext cx="209609" cy="338554"/>
                </a:xfrm>
                <a:prstGeom prst="rect">
                  <a:avLst/>
                </a:prstGeom>
                <a:blipFill>
                  <a:blip r:embed="rId28"/>
                  <a:stretch>
                    <a:fillRect l="-29412" r="-26471" b="-892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4" name="矩形 103">
                  <a:extLst>
                    <a:ext uri="{FF2B5EF4-FFF2-40B4-BE49-F238E27FC236}">
                      <a16:creationId xmlns:a16="http://schemas.microsoft.com/office/drawing/2014/main" id="{02CBF184-C890-4CAC-80A5-3BC6D8A644F8}"/>
                    </a:ext>
                  </a:extLst>
                </p:cNvPr>
                <p:cNvSpPr/>
                <p:nvPr/>
              </p:nvSpPr>
              <p:spPr>
                <a:xfrm>
                  <a:off x="10851583" y="836712"/>
                  <a:ext cx="209609" cy="339132"/>
                </a:xfrm>
                <a:prstGeom prst="rect">
                  <a:avLst/>
                </a:prstGeom>
              </p:spPr>
              <p:txBody>
                <a:bodyPr wrap="none" lIns="0" rIns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altLang="zh-CN" sz="16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16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𝑸</m:t>
                            </m:r>
                          </m:e>
                        </m:acc>
                      </m:oMath>
                    </m:oMathPara>
                  </a14:m>
                  <a:endParaRPr lang="zh-CN" altLang="en-US" sz="1600" b="1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04" name="矩形 103">
                  <a:extLst>
                    <a:ext uri="{FF2B5EF4-FFF2-40B4-BE49-F238E27FC236}">
                      <a16:creationId xmlns:a16="http://schemas.microsoft.com/office/drawing/2014/main" id="{02CBF184-C890-4CAC-80A5-3BC6D8A644F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51583" y="836712"/>
                  <a:ext cx="209609" cy="339132"/>
                </a:xfrm>
                <a:prstGeom prst="rect">
                  <a:avLst/>
                </a:prstGeom>
                <a:blipFill>
                  <a:blip r:embed="rId29"/>
                  <a:stretch>
                    <a:fillRect l="-29412" r="-35294" b="-1090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5" name="椭圆 104">
              <a:extLst>
                <a:ext uri="{FF2B5EF4-FFF2-40B4-BE49-F238E27FC236}">
                  <a16:creationId xmlns:a16="http://schemas.microsoft.com/office/drawing/2014/main" id="{785D7936-365B-416C-A9AD-B6A76E869E1D}"/>
                </a:ext>
              </a:extLst>
            </p:cNvPr>
            <p:cNvSpPr/>
            <p:nvPr/>
          </p:nvSpPr>
          <p:spPr bwMode="auto">
            <a:xfrm>
              <a:off x="10459700" y="970558"/>
              <a:ext cx="72000" cy="72000"/>
            </a:xfrm>
            <a:prstGeom prst="ellipse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  <a:ea typeface="宋体" pitchFamily="2" charset="-122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6" name="矩形 105">
                  <a:extLst>
                    <a:ext uri="{FF2B5EF4-FFF2-40B4-BE49-F238E27FC236}">
                      <a16:creationId xmlns:a16="http://schemas.microsoft.com/office/drawing/2014/main" id="{462562B1-9FEC-4EB5-8829-ED0C27D9E930}"/>
                    </a:ext>
                  </a:extLst>
                </p:cNvPr>
                <p:cNvSpPr/>
                <p:nvPr/>
              </p:nvSpPr>
              <p:spPr>
                <a:xfrm>
                  <a:off x="9851253" y="840786"/>
                  <a:ext cx="194989" cy="338554"/>
                </a:xfrm>
                <a:prstGeom prst="rect">
                  <a:avLst/>
                </a:prstGeom>
              </p:spPr>
              <p:txBody>
                <a:bodyPr wrap="none" lIns="0" rIns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zh-CN" altLang="en-US" sz="160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06" name="矩形 105">
                  <a:extLst>
                    <a:ext uri="{FF2B5EF4-FFF2-40B4-BE49-F238E27FC236}">
                      <a16:creationId xmlns:a16="http://schemas.microsoft.com/office/drawing/2014/main" id="{462562B1-9FEC-4EB5-8829-ED0C27D9E93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51253" y="840786"/>
                  <a:ext cx="194989" cy="338554"/>
                </a:xfrm>
                <a:prstGeom prst="rect">
                  <a:avLst/>
                </a:prstGeom>
                <a:blipFill>
                  <a:blip r:embed="rId30"/>
                  <a:stretch>
                    <a:fillRect l="-18750" r="-1562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8" name="组合 107">
            <a:extLst>
              <a:ext uri="{FF2B5EF4-FFF2-40B4-BE49-F238E27FC236}">
                <a16:creationId xmlns:a16="http://schemas.microsoft.com/office/drawing/2014/main" id="{47BD3A4D-361A-4DBB-9AFB-39C8D3F01CA4}"/>
              </a:ext>
            </a:extLst>
          </p:cNvPr>
          <p:cNvGrpSpPr/>
          <p:nvPr/>
        </p:nvGrpSpPr>
        <p:grpSpPr>
          <a:xfrm>
            <a:off x="3791744" y="5099913"/>
            <a:ext cx="1701366" cy="1080120"/>
            <a:chOff x="1765766" y="5085184"/>
            <a:chExt cx="1701366" cy="1080120"/>
          </a:xfrm>
        </p:grpSpPr>
        <p:sp>
          <p:nvSpPr>
            <p:cNvPr id="109" name="矩形 108">
              <a:extLst>
                <a:ext uri="{FF2B5EF4-FFF2-40B4-BE49-F238E27FC236}">
                  <a16:creationId xmlns:a16="http://schemas.microsoft.com/office/drawing/2014/main" id="{2E8AD723-C78A-40A8-9A17-CD379D182832}"/>
                </a:ext>
              </a:extLst>
            </p:cNvPr>
            <p:cNvSpPr/>
            <p:nvPr/>
          </p:nvSpPr>
          <p:spPr bwMode="auto">
            <a:xfrm>
              <a:off x="2135560" y="5085184"/>
              <a:ext cx="720080" cy="108012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8575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  <a:ea typeface="宋体" pitchFamily="2" charset="-122"/>
              </a:endParaRPr>
            </a:p>
          </p:txBody>
        </p:sp>
        <p:sp>
          <p:nvSpPr>
            <p:cNvPr id="110" name="直角三角形 109">
              <a:extLst>
                <a:ext uri="{FF2B5EF4-FFF2-40B4-BE49-F238E27FC236}">
                  <a16:creationId xmlns:a16="http://schemas.microsoft.com/office/drawing/2014/main" id="{954C8EED-A082-4BD1-A923-11FF30EF3883}"/>
                </a:ext>
              </a:extLst>
            </p:cNvPr>
            <p:cNvSpPr/>
            <p:nvPr/>
          </p:nvSpPr>
          <p:spPr bwMode="auto">
            <a:xfrm rot="13581506">
              <a:off x="2056352" y="5553236"/>
              <a:ext cx="158418" cy="144016"/>
            </a:xfrm>
            <a:prstGeom prst="rtTriangl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  <a:ea typeface="宋体" pitchFamily="2" charset="-122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1" name="矩形 110">
                  <a:extLst>
                    <a:ext uri="{FF2B5EF4-FFF2-40B4-BE49-F238E27FC236}">
                      <a16:creationId xmlns:a16="http://schemas.microsoft.com/office/drawing/2014/main" id="{4EF71390-66D9-4292-88C6-0CE969D0741E}"/>
                    </a:ext>
                  </a:extLst>
                </p:cNvPr>
                <p:cNvSpPr/>
                <p:nvPr/>
              </p:nvSpPr>
              <p:spPr>
                <a:xfrm>
                  <a:off x="2150197" y="5085184"/>
                  <a:ext cx="146707" cy="338554"/>
                </a:xfrm>
                <a:prstGeom prst="rect">
                  <a:avLst/>
                </a:prstGeom>
              </p:spPr>
              <p:txBody>
                <a:bodyPr wrap="none" lIns="0" rIns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</m:oMath>
                    </m:oMathPara>
                  </a14:m>
                  <a:endParaRPr lang="zh-CN" altLang="en-US" sz="160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11" name="矩形 110">
                  <a:extLst>
                    <a:ext uri="{FF2B5EF4-FFF2-40B4-BE49-F238E27FC236}">
                      <a16:creationId xmlns:a16="http://schemas.microsoft.com/office/drawing/2014/main" id="{4EF71390-66D9-4292-88C6-0CE969D0741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50197" y="5085184"/>
                  <a:ext cx="146707" cy="338554"/>
                </a:xfrm>
                <a:prstGeom prst="rect">
                  <a:avLst/>
                </a:prstGeom>
                <a:blipFill>
                  <a:blip r:embed="rId31"/>
                  <a:stretch>
                    <a:fillRect l="-41667" r="-37500" b="-1071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2" name="矩形 111">
                  <a:extLst>
                    <a:ext uri="{FF2B5EF4-FFF2-40B4-BE49-F238E27FC236}">
                      <a16:creationId xmlns:a16="http://schemas.microsoft.com/office/drawing/2014/main" id="{186ED1D7-D4E5-46F9-A7F8-6311B5CB4F09}"/>
                    </a:ext>
                  </a:extLst>
                </p:cNvPr>
                <p:cNvSpPr/>
                <p:nvPr/>
              </p:nvSpPr>
              <p:spPr>
                <a:xfrm>
                  <a:off x="2149990" y="5825039"/>
                  <a:ext cx="213007" cy="338554"/>
                </a:xfrm>
                <a:prstGeom prst="rect">
                  <a:avLst/>
                </a:prstGeom>
              </p:spPr>
              <p:txBody>
                <a:bodyPr wrap="none" lIns="0" rIns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oMath>
                    </m:oMathPara>
                  </a14:m>
                  <a:endParaRPr lang="zh-CN" altLang="en-US" sz="160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12" name="矩形 111">
                  <a:extLst>
                    <a:ext uri="{FF2B5EF4-FFF2-40B4-BE49-F238E27FC236}">
                      <a16:creationId xmlns:a16="http://schemas.microsoft.com/office/drawing/2014/main" id="{186ED1D7-D4E5-46F9-A7F8-6311B5CB4F0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49990" y="5825039"/>
                  <a:ext cx="213007" cy="338554"/>
                </a:xfrm>
                <a:prstGeom prst="rect">
                  <a:avLst/>
                </a:prstGeom>
                <a:blipFill>
                  <a:blip r:embed="rId32"/>
                  <a:stretch>
                    <a:fillRect l="-17143" r="-1428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3" name="直接连接符 112">
              <a:extLst>
                <a:ext uri="{FF2B5EF4-FFF2-40B4-BE49-F238E27FC236}">
                  <a16:creationId xmlns:a16="http://schemas.microsoft.com/office/drawing/2014/main" id="{ECB29F21-BFC4-4EBD-8D2A-1587FCF2348B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1765766" y="5254461"/>
              <a:ext cx="360000" cy="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114" name="直接连接符 113">
              <a:extLst>
                <a:ext uri="{FF2B5EF4-FFF2-40B4-BE49-F238E27FC236}">
                  <a16:creationId xmlns:a16="http://schemas.microsoft.com/office/drawing/2014/main" id="{B2EFF307-BAA2-4826-96A4-67B7C9DCE9D1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1775520" y="5991464"/>
              <a:ext cx="350246" cy="6265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115" name="直接连接符 114">
              <a:extLst>
                <a:ext uri="{FF2B5EF4-FFF2-40B4-BE49-F238E27FC236}">
                  <a16:creationId xmlns:a16="http://schemas.microsoft.com/office/drawing/2014/main" id="{3518EB32-CC86-4F0C-80AA-843EF040F3F5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1765766" y="5625244"/>
              <a:ext cx="360000" cy="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116" name="直接连接符 115">
              <a:extLst>
                <a:ext uri="{FF2B5EF4-FFF2-40B4-BE49-F238E27FC236}">
                  <a16:creationId xmlns:a16="http://schemas.microsoft.com/office/drawing/2014/main" id="{8962B1BA-E839-418E-8B47-5DB70628B5A8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2855640" y="5254461"/>
              <a:ext cx="360000" cy="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117" name="直接连接符 116">
              <a:extLst>
                <a:ext uri="{FF2B5EF4-FFF2-40B4-BE49-F238E27FC236}">
                  <a16:creationId xmlns:a16="http://schemas.microsoft.com/office/drawing/2014/main" id="{79D5D6A6-3B0C-4F8D-8FD6-D338FF2FC728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2855640" y="5994596"/>
              <a:ext cx="360000" cy="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8" name="矩形 117">
                  <a:extLst>
                    <a:ext uri="{FF2B5EF4-FFF2-40B4-BE49-F238E27FC236}">
                      <a16:creationId xmlns:a16="http://schemas.microsoft.com/office/drawing/2014/main" id="{AD1EFE43-DD2A-4C3F-A2E0-F0B1272D848B}"/>
                    </a:ext>
                  </a:extLst>
                </p:cNvPr>
                <p:cNvSpPr/>
                <p:nvPr/>
              </p:nvSpPr>
              <p:spPr>
                <a:xfrm>
                  <a:off x="3257523" y="5085184"/>
                  <a:ext cx="209609" cy="338554"/>
                </a:xfrm>
                <a:prstGeom prst="rect">
                  <a:avLst/>
                </a:prstGeom>
              </p:spPr>
              <p:txBody>
                <a:bodyPr wrap="none" lIns="0" rIns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𝑸</m:t>
                        </m:r>
                      </m:oMath>
                    </m:oMathPara>
                  </a14:m>
                  <a:endParaRPr lang="zh-CN" altLang="en-US" sz="1600" b="1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18" name="矩形 117">
                  <a:extLst>
                    <a:ext uri="{FF2B5EF4-FFF2-40B4-BE49-F238E27FC236}">
                      <a16:creationId xmlns:a16="http://schemas.microsoft.com/office/drawing/2014/main" id="{AD1EFE43-DD2A-4C3F-A2E0-F0B1272D848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57523" y="5085184"/>
                  <a:ext cx="209609" cy="338554"/>
                </a:xfrm>
                <a:prstGeom prst="rect">
                  <a:avLst/>
                </a:prstGeom>
                <a:blipFill>
                  <a:blip r:embed="rId33"/>
                  <a:stretch>
                    <a:fillRect l="-29412" r="-26471" b="-892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9" name="矩形 118">
                  <a:extLst>
                    <a:ext uri="{FF2B5EF4-FFF2-40B4-BE49-F238E27FC236}">
                      <a16:creationId xmlns:a16="http://schemas.microsoft.com/office/drawing/2014/main" id="{08640B9E-5692-4EB7-957F-EF9BEC0C97A6}"/>
                    </a:ext>
                  </a:extLst>
                </p:cNvPr>
                <p:cNvSpPr/>
                <p:nvPr/>
              </p:nvSpPr>
              <p:spPr>
                <a:xfrm>
                  <a:off x="3245526" y="5824750"/>
                  <a:ext cx="209609" cy="339132"/>
                </a:xfrm>
                <a:prstGeom prst="rect">
                  <a:avLst/>
                </a:prstGeom>
              </p:spPr>
              <p:txBody>
                <a:bodyPr wrap="none" lIns="0" rIns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altLang="zh-CN" sz="16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16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𝑸</m:t>
                            </m:r>
                          </m:e>
                        </m:acc>
                      </m:oMath>
                    </m:oMathPara>
                  </a14:m>
                  <a:endParaRPr lang="zh-CN" altLang="en-US" sz="1600" b="1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19" name="矩形 118">
                  <a:extLst>
                    <a:ext uri="{FF2B5EF4-FFF2-40B4-BE49-F238E27FC236}">
                      <a16:creationId xmlns:a16="http://schemas.microsoft.com/office/drawing/2014/main" id="{08640B9E-5692-4EB7-957F-EF9BEC0C97A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45526" y="5824750"/>
                  <a:ext cx="209609" cy="339132"/>
                </a:xfrm>
                <a:prstGeom prst="rect">
                  <a:avLst/>
                </a:prstGeom>
                <a:blipFill>
                  <a:blip r:embed="rId34"/>
                  <a:stretch>
                    <a:fillRect l="-29412" r="-35294" b="-892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0" name="椭圆 119">
              <a:extLst>
                <a:ext uri="{FF2B5EF4-FFF2-40B4-BE49-F238E27FC236}">
                  <a16:creationId xmlns:a16="http://schemas.microsoft.com/office/drawing/2014/main" id="{A1D6B9BC-6BE6-4292-ABA0-475058C73B6C}"/>
                </a:ext>
              </a:extLst>
            </p:cNvPr>
            <p:cNvSpPr/>
            <p:nvPr/>
          </p:nvSpPr>
          <p:spPr bwMode="auto">
            <a:xfrm>
              <a:off x="2853643" y="5958596"/>
              <a:ext cx="72000" cy="72000"/>
            </a:xfrm>
            <a:prstGeom prst="ellipse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  <a:ea typeface="宋体" pitchFamily="2" charset="-122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1" name="矩形 120">
                  <a:extLst>
                    <a:ext uri="{FF2B5EF4-FFF2-40B4-BE49-F238E27FC236}">
                      <a16:creationId xmlns:a16="http://schemas.microsoft.com/office/drawing/2014/main" id="{ACFEEB8C-C141-4CC1-8CC9-4171105D49DE}"/>
                    </a:ext>
                  </a:extLst>
                </p:cNvPr>
                <p:cNvSpPr/>
                <p:nvPr/>
              </p:nvSpPr>
              <p:spPr>
                <a:xfrm>
                  <a:off x="2245196" y="5453409"/>
                  <a:ext cx="194989" cy="338554"/>
                </a:xfrm>
                <a:prstGeom prst="rect">
                  <a:avLst/>
                </a:prstGeom>
              </p:spPr>
              <p:txBody>
                <a:bodyPr wrap="none" lIns="0" rIns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zh-CN" altLang="en-US" sz="160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21" name="矩形 120">
                  <a:extLst>
                    <a:ext uri="{FF2B5EF4-FFF2-40B4-BE49-F238E27FC236}">
                      <a16:creationId xmlns:a16="http://schemas.microsoft.com/office/drawing/2014/main" id="{ACFEEB8C-C141-4CC1-8CC9-4171105D49D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45196" y="5453409"/>
                  <a:ext cx="194989" cy="338554"/>
                </a:xfrm>
                <a:prstGeom prst="rect">
                  <a:avLst/>
                </a:prstGeom>
                <a:blipFill>
                  <a:blip r:embed="rId35"/>
                  <a:stretch>
                    <a:fillRect l="-21875" r="-125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2" name="组合 121">
            <a:extLst>
              <a:ext uri="{FF2B5EF4-FFF2-40B4-BE49-F238E27FC236}">
                <a16:creationId xmlns:a16="http://schemas.microsoft.com/office/drawing/2014/main" id="{2AC677A1-4370-4519-813A-FD6EF04C383C}"/>
              </a:ext>
            </a:extLst>
          </p:cNvPr>
          <p:cNvGrpSpPr/>
          <p:nvPr/>
        </p:nvGrpSpPr>
        <p:grpSpPr>
          <a:xfrm>
            <a:off x="6168008" y="5099913"/>
            <a:ext cx="1701366" cy="1080120"/>
            <a:chOff x="9371823" y="181250"/>
            <a:chExt cx="1701366" cy="1080120"/>
          </a:xfrm>
        </p:grpSpPr>
        <p:sp>
          <p:nvSpPr>
            <p:cNvPr id="123" name="矩形 122">
              <a:extLst>
                <a:ext uri="{FF2B5EF4-FFF2-40B4-BE49-F238E27FC236}">
                  <a16:creationId xmlns:a16="http://schemas.microsoft.com/office/drawing/2014/main" id="{84387807-7992-40B7-83CB-E63A0D6AE54F}"/>
                </a:ext>
              </a:extLst>
            </p:cNvPr>
            <p:cNvSpPr/>
            <p:nvPr/>
          </p:nvSpPr>
          <p:spPr bwMode="auto">
            <a:xfrm>
              <a:off x="9741617" y="181250"/>
              <a:ext cx="720080" cy="108012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8575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  <a:ea typeface="宋体" pitchFamily="2" charset="-122"/>
              </a:endParaRPr>
            </a:p>
          </p:txBody>
        </p:sp>
        <p:sp>
          <p:nvSpPr>
            <p:cNvPr id="124" name="直角三角形 123">
              <a:extLst>
                <a:ext uri="{FF2B5EF4-FFF2-40B4-BE49-F238E27FC236}">
                  <a16:creationId xmlns:a16="http://schemas.microsoft.com/office/drawing/2014/main" id="{21C26C00-4F77-47E5-BF00-18FC414D0D97}"/>
                </a:ext>
              </a:extLst>
            </p:cNvPr>
            <p:cNvSpPr/>
            <p:nvPr/>
          </p:nvSpPr>
          <p:spPr bwMode="auto">
            <a:xfrm rot="13581506">
              <a:off x="9662409" y="940613"/>
              <a:ext cx="158418" cy="144016"/>
            </a:xfrm>
            <a:prstGeom prst="rtTriangl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  <a:ea typeface="宋体" pitchFamily="2" charset="-122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5" name="矩形 124">
                  <a:extLst>
                    <a:ext uri="{FF2B5EF4-FFF2-40B4-BE49-F238E27FC236}">
                      <a16:creationId xmlns:a16="http://schemas.microsoft.com/office/drawing/2014/main" id="{3FD37BA2-FF7A-416A-BA0F-24549DDB6D92}"/>
                    </a:ext>
                  </a:extLst>
                </p:cNvPr>
                <p:cNvSpPr/>
                <p:nvPr/>
              </p:nvSpPr>
              <p:spPr>
                <a:xfrm>
                  <a:off x="9756254" y="260648"/>
                  <a:ext cx="190437" cy="338554"/>
                </a:xfrm>
                <a:prstGeom prst="rect">
                  <a:avLst/>
                </a:prstGeom>
              </p:spPr>
              <p:txBody>
                <a:bodyPr wrap="none" lIns="0" rIns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zh-CN" altLang="en-US" sz="160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25" name="矩形 124">
                  <a:extLst>
                    <a:ext uri="{FF2B5EF4-FFF2-40B4-BE49-F238E27FC236}">
                      <a16:creationId xmlns:a16="http://schemas.microsoft.com/office/drawing/2014/main" id="{3FD37BA2-FF7A-416A-BA0F-24549DDB6D9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56254" y="260648"/>
                  <a:ext cx="190437" cy="338554"/>
                </a:xfrm>
                <a:prstGeom prst="rect">
                  <a:avLst/>
                </a:prstGeom>
                <a:blipFill>
                  <a:blip r:embed="rId36"/>
                  <a:stretch>
                    <a:fillRect l="-22581" r="-1612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6" name="直接连接符 125">
              <a:extLst>
                <a:ext uri="{FF2B5EF4-FFF2-40B4-BE49-F238E27FC236}">
                  <a16:creationId xmlns:a16="http://schemas.microsoft.com/office/drawing/2014/main" id="{16AF2E9B-0A57-4C6C-8E8D-4CC2D02E278F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9371823" y="429925"/>
              <a:ext cx="360000" cy="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127" name="直接连接符 126">
              <a:extLst>
                <a:ext uri="{FF2B5EF4-FFF2-40B4-BE49-F238E27FC236}">
                  <a16:creationId xmlns:a16="http://schemas.microsoft.com/office/drawing/2014/main" id="{976EE3B3-3B43-4971-9278-C902CC5F8672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9381577" y="1019374"/>
              <a:ext cx="350246" cy="6265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128" name="直接连接符 127">
              <a:extLst>
                <a:ext uri="{FF2B5EF4-FFF2-40B4-BE49-F238E27FC236}">
                  <a16:creationId xmlns:a16="http://schemas.microsoft.com/office/drawing/2014/main" id="{9C69A8EC-C418-48A0-ADF7-126520291EA1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10461697" y="429925"/>
              <a:ext cx="360000" cy="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129" name="直接连接符 128">
              <a:extLst>
                <a:ext uri="{FF2B5EF4-FFF2-40B4-BE49-F238E27FC236}">
                  <a16:creationId xmlns:a16="http://schemas.microsoft.com/office/drawing/2014/main" id="{BC233989-EA44-4701-B2D3-3F7A0070DBAA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10461697" y="1006558"/>
              <a:ext cx="360000" cy="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0" name="矩形 129">
                  <a:extLst>
                    <a:ext uri="{FF2B5EF4-FFF2-40B4-BE49-F238E27FC236}">
                      <a16:creationId xmlns:a16="http://schemas.microsoft.com/office/drawing/2014/main" id="{C8DE9ECC-F213-4A22-A638-2E6239F6962C}"/>
                    </a:ext>
                  </a:extLst>
                </p:cNvPr>
                <p:cNvSpPr/>
                <p:nvPr/>
              </p:nvSpPr>
              <p:spPr>
                <a:xfrm>
                  <a:off x="10863580" y="260648"/>
                  <a:ext cx="209609" cy="338554"/>
                </a:xfrm>
                <a:prstGeom prst="rect">
                  <a:avLst/>
                </a:prstGeom>
              </p:spPr>
              <p:txBody>
                <a:bodyPr wrap="none" lIns="0" rIns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𝑸</m:t>
                        </m:r>
                      </m:oMath>
                    </m:oMathPara>
                  </a14:m>
                  <a:endParaRPr lang="zh-CN" altLang="en-US" sz="1600" b="1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30" name="矩形 129">
                  <a:extLst>
                    <a:ext uri="{FF2B5EF4-FFF2-40B4-BE49-F238E27FC236}">
                      <a16:creationId xmlns:a16="http://schemas.microsoft.com/office/drawing/2014/main" id="{C8DE9ECC-F213-4A22-A638-2E6239F6962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63580" y="260648"/>
                  <a:ext cx="209609" cy="338554"/>
                </a:xfrm>
                <a:prstGeom prst="rect">
                  <a:avLst/>
                </a:prstGeom>
                <a:blipFill>
                  <a:blip r:embed="rId37"/>
                  <a:stretch>
                    <a:fillRect l="-29412" r="-26471" b="-892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1" name="矩形 130">
                  <a:extLst>
                    <a:ext uri="{FF2B5EF4-FFF2-40B4-BE49-F238E27FC236}">
                      <a16:creationId xmlns:a16="http://schemas.microsoft.com/office/drawing/2014/main" id="{D9A287CA-EC74-4A04-AC12-DC5165B42C1D}"/>
                    </a:ext>
                  </a:extLst>
                </p:cNvPr>
                <p:cNvSpPr/>
                <p:nvPr/>
              </p:nvSpPr>
              <p:spPr>
                <a:xfrm>
                  <a:off x="10851583" y="836712"/>
                  <a:ext cx="209609" cy="339132"/>
                </a:xfrm>
                <a:prstGeom prst="rect">
                  <a:avLst/>
                </a:prstGeom>
              </p:spPr>
              <p:txBody>
                <a:bodyPr wrap="none" lIns="0" rIns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altLang="zh-CN" sz="16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16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𝑸</m:t>
                            </m:r>
                          </m:e>
                        </m:acc>
                      </m:oMath>
                    </m:oMathPara>
                  </a14:m>
                  <a:endParaRPr lang="zh-CN" altLang="en-US" sz="1600" b="1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31" name="矩形 130">
                  <a:extLst>
                    <a:ext uri="{FF2B5EF4-FFF2-40B4-BE49-F238E27FC236}">
                      <a16:creationId xmlns:a16="http://schemas.microsoft.com/office/drawing/2014/main" id="{D9A287CA-EC74-4A04-AC12-DC5165B42C1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51583" y="836712"/>
                  <a:ext cx="209609" cy="339132"/>
                </a:xfrm>
                <a:prstGeom prst="rect">
                  <a:avLst/>
                </a:prstGeom>
                <a:blipFill>
                  <a:blip r:embed="rId38"/>
                  <a:stretch>
                    <a:fillRect l="-29412" r="-35294" b="-1090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2" name="椭圆 131">
              <a:extLst>
                <a:ext uri="{FF2B5EF4-FFF2-40B4-BE49-F238E27FC236}">
                  <a16:creationId xmlns:a16="http://schemas.microsoft.com/office/drawing/2014/main" id="{9D7E986D-8E45-4886-9308-1A4C6B99324C}"/>
                </a:ext>
              </a:extLst>
            </p:cNvPr>
            <p:cNvSpPr/>
            <p:nvPr/>
          </p:nvSpPr>
          <p:spPr bwMode="auto">
            <a:xfrm>
              <a:off x="10459700" y="970558"/>
              <a:ext cx="72000" cy="72000"/>
            </a:xfrm>
            <a:prstGeom prst="ellipse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  <a:ea typeface="宋体" pitchFamily="2" charset="-122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3" name="矩形 132">
                  <a:extLst>
                    <a:ext uri="{FF2B5EF4-FFF2-40B4-BE49-F238E27FC236}">
                      <a16:creationId xmlns:a16="http://schemas.microsoft.com/office/drawing/2014/main" id="{1A2BC20D-B8C6-4303-8CE5-BE49B3A16EF3}"/>
                    </a:ext>
                  </a:extLst>
                </p:cNvPr>
                <p:cNvSpPr/>
                <p:nvPr/>
              </p:nvSpPr>
              <p:spPr>
                <a:xfrm>
                  <a:off x="9851253" y="840786"/>
                  <a:ext cx="194989" cy="338554"/>
                </a:xfrm>
                <a:prstGeom prst="rect">
                  <a:avLst/>
                </a:prstGeom>
              </p:spPr>
              <p:txBody>
                <a:bodyPr wrap="none" lIns="0" rIns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zh-CN" altLang="en-US" sz="160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33" name="矩形 132">
                  <a:extLst>
                    <a:ext uri="{FF2B5EF4-FFF2-40B4-BE49-F238E27FC236}">
                      <a16:creationId xmlns:a16="http://schemas.microsoft.com/office/drawing/2014/main" id="{1A2BC20D-B8C6-4303-8CE5-BE49B3A16EF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51253" y="840786"/>
                  <a:ext cx="194989" cy="338554"/>
                </a:xfrm>
                <a:prstGeom prst="rect">
                  <a:avLst/>
                </a:prstGeom>
                <a:blipFill>
                  <a:blip r:embed="rId39"/>
                  <a:stretch>
                    <a:fillRect l="-18750" r="-1562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C2726E1-E2F2-4B72-8CC6-A5ACD81F5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8E7B1-3FC2-4821-B144-3AA6EF938D0A}" type="slidenum">
              <a:rPr lang="zh-CN" altLang="en-US" sz="1400" b="1" smtClean="0"/>
              <a:pPr/>
              <a:t>3</a:t>
            </a:fld>
            <a:r>
              <a:rPr lang="zh-CN" altLang="en-US"/>
              <a:t> </a:t>
            </a:r>
            <a:r>
              <a:rPr lang="en-US" altLang="zh-CN"/>
              <a:t>/ 52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621292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BB86FD74-6744-4B33-B674-F318189170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328072"/>
            <a:ext cx="12192000" cy="3012471"/>
          </a:xfrm>
        </p:spPr>
        <p:txBody>
          <a:bodyPr>
            <a:normAutofit/>
            <a:scene3d>
              <a:camera prst="orthographicFront"/>
              <a:lightRig rig="threePt" dir="t"/>
            </a:scene3d>
            <a:sp3d extrusionH="57150">
              <a:bevelT w="57150" h="38100" prst="artDeco"/>
            </a:sp3d>
          </a:bodyPr>
          <a:lstStyle/>
          <a:p>
            <a:r>
              <a:rPr lang="zh-CN" altLang="en-US" sz="15000" b="1" dirty="0">
                <a:solidFill>
                  <a:schemeClr val="accent1"/>
                </a:solidFill>
                <a:effectLst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触 发 器</a:t>
            </a:r>
            <a:endParaRPr lang="zh-CN" altLang="en-US" sz="15000" b="1" dirty="0">
              <a:solidFill>
                <a:schemeClr val="accent1"/>
              </a:solidFill>
              <a:effectLst>
                <a:outerShdw blurRad="60007" dist="200025" dir="15000000" sy="30000" kx="-1800000" algn="bl" rotWithShape="0">
                  <a:prstClr val="black">
                    <a:alpha val="32000"/>
                  </a:prstClr>
                </a:outerShdw>
              </a:effectLst>
              <a:latin typeface="Verdana" panose="020B0604030504040204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B2310B6-D96F-46D2-A313-BE517FE45D1D}"/>
              </a:ext>
            </a:extLst>
          </p:cNvPr>
          <p:cNvSpPr txBox="1"/>
          <p:nvPr/>
        </p:nvSpPr>
        <p:spPr>
          <a:xfrm>
            <a:off x="5675264" y="314151"/>
            <a:ext cx="699230" cy="1323439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altLang="zh-CN" sz="8000" dirty="0"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Impact" panose="020B0806030902050204" pitchFamily="34" charset="0"/>
              </a:rPr>
              <a:t>2</a:t>
            </a:r>
            <a:endParaRPr lang="zh-CN" altLang="en-US" sz="8000" dirty="0">
              <a:solidFill>
                <a:schemeClr val="accent5">
                  <a:lumMod val="40000"/>
                  <a:lumOff val="60000"/>
                </a:schemeClr>
              </a:solidFill>
              <a:effectLst>
                <a:glow rad="101600">
                  <a:schemeClr val="accent2">
                    <a:satMod val="175000"/>
                    <a:alpha val="40000"/>
                  </a:scheme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29261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solidFill>
            <a:schemeClr val="accent5">
              <a:lumMod val="20000"/>
              <a:lumOff val="80000"/>
              <a:alpha val="50196"/>
            </a:schemeClr>
          </a:solidFill>
        </p:spPr>
        <p:txBody>
          <a:bodyPr>
            <a:normAutofit/>
          </a:bodyPr>
          <a:lstStyle/>
          <a:p>
            <a:r>
              <a:rPr lang="zh-CN" altLang="en-US" sz="4000" b="1" dirty="0">
                <a:solidFill>
                  <a:schemeClr val="bg1">
                    <a:lumMod val="65000"/>
                  </a:schemeClr>
                </a:solidFill>
              </a:rPr>
              <a:t>边沿</a:t>
            </a:r>
            <a:r>
              <a:rPr lang="zh-CN" altLang="en-US" sz="4000" b="1" dirty="0"/>
              <a:t>触发器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002824A4-80D9-4A41-A677-D5D689DADF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03" r="7694" b="25968"/>
          <a:stretch/>
        </p:blipFill>
        <p:spPr bwMode="auto">
          <a:xfrm>
            <a:off x="2855640" y="3645024"/>
            <a:ext cx="5040529" cy="10118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3">
            <a:extLst>
              <a:ext uri="{FF2B5EF4-FFF2-40B4-BE49-F238E27FC236}">
                <a16:creationId xmlns:a16="http://schemas.microsoft.com/office/drawing/2014/main" id="{517512BF-C17E-4118-AD43-FF20255D9A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00" r="7696" b="32157"/>
          <a:stretch/>
        </p:blipFill>
        <p:spPr bwMode="auto">
          <a:xfrm>
            <a:off x="2855640" y="5440098"/>
            <a:ext cx="5040607" cy="8911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Box 15">
            <a:extLst>
              <a:ext uri="{FF2B5EF4-FFF2-40B4-BE49-F238E27FC236}">
                <a16:creationId xmlns:a16="http://schemas.microsoft.com/office/drawing/2014/main" id="{1618A699-D91F-4FD0-A1A2-A2E96723C183}"/>
              </a:ext>
            </a:extLst>
          </p:cNvPr>
          <p:cNvSpPr txBox="1"/>
          <p:nvPr/>
        </p:nvSpPr>
        <p:spPr>
          <a:xfrm>
            <a:off x="695400" y="3950918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0070C0"/>
                </a:solidFill>
              </a:rPr>
              <a:t>上升沿触发</a:t>
            </a:r>
          </a:p>
        </p:txBody>
      </p:sp>
      <p:sp>
        <p:nvSpPr>
          <p:cNvPr id="13" name="TextBox 21">
            <a:extLst>
              <a:ext uri="{FF2B5EF4-FFF2-40B4-BE49-F238E27FC236}">
                <a16:creationId xmlns:a16="http://schemas.microsoft.com/office/drawing/2014/main" id="{3C60B685-9517-4441-B2F5-AAD51EA4F19A}"/>
              </a:ext>
            </a:extLst>
          </p:cNvPr>
          <p:cNvSpPr txBox="1"/>
          <p:nvPr/>
        </p:nvSpPr>
        <p:spPr>
          <a:xfrm>
            <a:off x="695400" y="5654824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0070C0"/>
                </a:solidFill>
              </a:rPr>
              <a:t>下降沿触发</a:t>
            </a: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5483C203-71E5-4694-9D9E-664BE9EC6F57}"/>
              </a:ext>
            </a:extLst>
          </p:cNvPr>
          <p:cNvSpPr/>
          <p:nvPr/>
        </p:nvSpPr>
        <p:spPr>
          <a:xfrm>
            <a:off x="3287688" y="4756141"/>
            <a:ext cx="3731029" cy="649188"/>
          </a:xfrm>
          <a:prstGeom prst="ellipse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边沿触发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是瞬间的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72264" y="3429000"/>
            <a:ext cx="2633663" cy="12954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72264" y="5229200"/>
            <a:ext cx="2633663" cy="1295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CF7C4149-1708-45EA-AFAB-CF0B06E97802}"/>
                  </a:ext>
                </a:extLst>
              </p:cNvPr>
              <p:cNvSpPr txBox="1"/>
              <p:nvPr/>
            </p:nvSpPr>
            <p:spPr>
              <a:xfrm>
                <a:off x="1575917" y="1480853"/>
                <a:ext cx="9344619" cy="16771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800100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dirty="0"/>
                  <a:t>仅在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𝑐𝑙𝑘</m:t>
                    </m:r>
                  </m:oMath>
                </a14:m>
                <a:r>
                  <a:rPr lang="zh-CN" altLang="en-US" dirty="0"/>
                  <a:t>某一约定跳变到来时，才接受输入信号；</a:t>
                </a:r>
                <a:endParaRPr lang="en-US" altLang="zh-CN" dirty="0"/>
              </a:p>
              <a:p>
                <a:pPr marL="800100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dirty="0"/>
                  <a:t>在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𝑐𝑙𝑘</m:t>
                    </m:r>
                  </m:oMath>
                </a14:m>
                <a:r>
                  <a:rPr lang="en-US" altLang="zh-CN" dirty="0"/>
                  <a:t>=0</a:t>
                </a:r>
                <a:r>
                  <a:rPr lang="zh-CN" altLang="en-US" dirty="0"/>
                  <a:t>或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𝑐𝑙𝑘</m:t>
                    </m:r>
                  </m:oMath>
                </a14:m>
                <a:r>
                  <a:rPr lang="en-US" altLang="zh-CN" dirty="0"/>
                  <a:t>=1</a:t>
                </a:r>
                <a:r>
                  <a:rPr lang="zh-CN" altLang="en-US" dirty="0"/>
                  <a:t>期间输入信号变化不会引起输出状态的变化。</a:t>
                </a:r>
                <a:endParaRPr lang="en-US" altLang="zh-CN" dirty="0"/>
              </a:p>
              <a:p>
                <a:pPr algn="ctr">
                  <a:lnSpc>
                    <a:spcPct val="150000"/>
                  </a:lnSpc>
                </a:pPr>
                <a:r>
                  <a:rPr lang="zh-CN" altLang="en-US" dirty="0"/>
                  <a:t>不仅克服了空翻现象，且大大提高抗干扰能力。</a:t>
                </a: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CF7C4149-1708-45EA-AFAB-CF0B06E978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5917" y="1480853"/>
                <a:ext cx="9344619" cy="1677126"/>
              </a:xfrm>
              <a:prstGeom prst="rect">
                <a:avLst/>
              </a:prstGeom>
              <a:blipFill>
                <a:blip r:embed="rId7"/>
                <a:stretch>
                  <a:fillRect r="-392" b="-69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文本框 14">
            <a:extLst>
              <a:ext uri="{FF2B5EF4-FFF2-40B4-BE49-F238E27FC236}">
                <a16:creationId xmlns:a16="http://schemas.microsoft.com/office/drawing/2014/main" id="{C0D017DB-7261-4538-9826-6A07D744DF60}"/>
              </a:ext>
            </a:extLst>
          </p:cNvPr>
          <p:cNvSpPr txBox="1"/>
          <p:nvPr/>
        </p:nvSpPr>
        <p:spPr>
          <a:xfrm>
            <a:off x="-1" y="911508"/>
            <a:ext cx="12176977" cy="608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600" b="1" dirty="0"/>
              <a:t>仅在时钟上升沿或下降沿时刻响应输入信号的触发器。</a:t>
            </a:r>
            <a:endParaRPr lang="en-US" altLang="zh-CN" sz="2600" b="1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A7E556A-69BA-4DB8-A039-09DBE1A8BF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8E7B1-3FC2-4821-B144-3AA6EF938D0A}" type="slidenum">
              <a:rPr lang="zh-CN" altLang="en-US" sz="1400" b="1" smtClean="0"/>
              <a:pPr/>
              <a:t>31</a:t>
            </a:fld>
            <a:r>
              <a:rPr lang="zh-CN" altLang="en-US"/>
              <a:t> </a:t>
            </a:r>
            <a:r>
              <a:rPr lang="en-US" altLang="zh-CN"/>
              <a:t>/ 52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34406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">
            <a:extLst>
              <a:ext uri="{FF2B5EF4-FFF2-40B4-BE49-F238E27FC236}">
                <a16:creationId xmlns:a16="http://schemas.microsoft.com/office/drawing/2014/main" id="{DB46E46E-6C7F-4BB3-80A0-B468B9FEC3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/>
              <a:t>SR</a:t>
            </a:r>
            <a:r>
              <a:rPr lang="zh-CN" altLang="en-US" sz="4000" b="1" dirty="0"/>
              <a:t>触发器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E73D2BF6-95D1-4BF4-8BEC-3917AF9ED1E8}"/>
              </a:ext>
            </a:extLst>
          </p:cNvPr>
          <p:cNvSpPr txBox="1"/>
          <p:nvPr/>
        </p:nvSpPr>
        <p:spPr>
          <a:xfrm>
            <a:off x="479376" y="4069781"/>
            <a:ext cx="10402353" cy="1231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rPr>
              <a:t>虽然没有实际的产品，但却是</a:t>
            </a: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rPr>
              <a:t>D</a:t>
            </a: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rPr>
              <a:t>触发器和</a:t>
            </a: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rPr>
              <a:t>JK</a:t>
            </a: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rPr>
              <a:t>触发器的基础。</a:t>
            </a:r>
            <a:endParaRPr kumimoji="0" lang="en-US" altLang="zh-CN" sz="2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rPr>
              <a:t>SR</a:t>
            </a:r>
            <a:r>
              <a:rPr kumimoji="0" lang="zh-CN" altLang="en-US" sz="2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rPr>
              <a:t>触发器</a:t>
            </a: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rPr>
              <a:t>与</a:t>
            </a:r>
            <a:r>
              <a:rPr kumimoji="0" lang="zh-CN" altLang="en-US" sz="2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rPr>
              <a:t>门控</a:t>
            </a:r>
            <a:r>
              <a:rPr kumimoji="0" lang="en-US" altLang="zh-CN" sz="2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rPr>
              <a:t>SR</a:t>
            </a:r>
            <a:r>
              <a:rPr kumimoji="0" lang="zh-CN" altLang="en-US" sz="2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rPr>
              <a:t>锁存器</a:t>
            </a: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rPr>
              <a:t>的不同</a:t>
            </a:r>
            <a:r>
              <a:rPr kumimoji="0" lang="zh-CN" altLang="en-US" sz="2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rPr>
              <a:t>：</a:t>
            </a: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rPr>
              <a:t>前者有一个窄脉冲转换器。</a:t>
            </a:r>
            <a:endParaRPr kumimoji="0" lang="en-US" altLang="zh-CN" sz="2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CAE50486-C802-476D-9425-A0E38BF34D36}"/>
                  </a:ext>
                </a:extLst>
              </p:cNvPr>
              <p:cNvSpPr txBox="1"/>
              <p:nvPr/>
            </p:nvSpPr>
            <p:spPr>
              <a:xfrm>
                <a:off x="2711624" y="5337807"/>
                <a:ext cx="6408712" cy="12314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marR="0" lvl="0" indent="-457200" algn="l" defTabSz="4572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ü"/>
                  <a:tabLst/>
                  <a:defRPr/>
                </a:pPr>
                <a:r>
                  <a:rPr kumimoji="0" lang="zh-CN" altLang="en-US" sz="2600" dirty="0">
                    <a:solidFill>
                      <a:prstClr val="black"/>
                    </a:solidFill>
                    <a:latin typeface="Calibri"/>
                    <a:ea typeface="等线" panose="02010600030101010101" pitchFamily="2" charset="-122"/>
                  </a:rPr>
                  <a:t>时钟 </a:t>
                </a:r>
                <a14:m>
                  <m:oMath xmlns:m="http://schemas.openxmlformats.org/officeDocument/2006/math">
                    <m:r>
                      <a:rPr kumimoji="0" lang="en-US" altLang="zh-CN" sz="260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𝑐𝑙𝑘</m:t>
                    </m:r>
                  </m:oMath>
                </a14:m>
                <a:r>
                  <a:rPr kumimoji="0" lang="zh-CN" altLang="en-US" sz="2600" dirty="0">
                    <a:solidFill>
                      <a:prstClr val="black"/>
                    </a:solidFill>
                    <a:latin typeface="Calibri"/>
                    <a:ea typeface="等线" panose="02010600030101010101" pitchFamily="2" charset="-122"/>
                  </a:rPr>
                  <a:t>  控制</a:t>
                </a:r>
                <a:r>
                  <a:rPr kumimoji="0" lang="zh-CN" altLang="en-US" sz="2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等线" panose="02010600030101010101" pitchFamily="2" charset="-122"/>
                    <a:cs typeface="+mn-cs"/>
                  </a:rPr>
                  <a:t>触发器何时转换状态。</a:t>
                </a:r>
                <a:endParaRPr kumimoji="0" lang="en-US" altLang="zh-CN" sz="2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等线" panose="02010600030101010101" pitchFamily="2" charset="-122"/>
                  <a:cs typeface="+mn-cs"/>
                </a:endParaRPr>
              </a:p>
              <a:p>
                <a:pPr marL="457200" marR="0" lvl="0" indent="-457200" algn="l" defTabSz="4572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ü"/>
                  <a:tabLst/>
                  <a:defRPr/>
                </a:pPr>
                <a:r>
                  <a:rPr kumimoji="0" lang="zh-CN" altLang="en-US" sz="2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等线" panose="02010600030101010101" pitchFamily="2" charset="-122"/>
                    <a:cs typeface="+mn-cs"/>
                  </a:rPr>
                  <a:t>输入信号控制触发器向什么方向转换。</a:t>
                </a:r>
                <a:endParaRPr kumimoji="0" lang="en-US" altLang="zh-CN" sz="2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CAE50486-C802-476D-9425-A0E38BF34D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1624" y="5337807"/>
                <a:ext cx="6408712" cy="1231427"/>
              </a:xfrm>
              <a:prstGeom prst="rect">
                <a:avLst/>
              </a:prstGeom>
              <a:blipFill>
                <a:blip r:embed="rId3"/>
                <a:stretch>
                  <a:fillRect l="-1522" b="-118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" name="组合 23">
            <a:extLst>
              <a:ext uri="{FF2B5EF4-FFF2-40B4-BE49-F238E27FC236}">
                <a16:creationId xmlns:a16="http://schemas.microsoft.com/office/drawing/2014/main" id="{E4F13E55-0EE4-4DF2-8EE9-582C8CFC3AFC}"/>
              </a:ext>
            </a:extLst>
          </p:cNvPr>
          <p:cNvGrpSpPr/>
          <p:nvPr/>
        </p:nvGrpSpPr>
        <p:grpSpPr>
          <a:xfrm>
            <a:off x="9336360" y="1971752"/>
            <a:ext cx="1701366" cy="1080120"/>
            <a:chOff x="1765766" y="5085184"/>
            <a:chExt cx="1701366" cy="1080120"/>
          </a:xfrm>
        </p:grpSpPr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9F5AF1BD-2861-4A41-A23F-4B2C25B0B85A}"/>
                </a:ext>
              </a:extLst>
            </p:cNvPr>
            <p:cNvSpPr/>
            <p:nvPr/>
          </p:nvSpPr>
          <p:spPr bwMode="auto">
            <a:xfrm>
              <a:off x="2135560" y="5085184"/>
              <a:ext cx="720080" cy="108012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9050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  <a:ea typeface="宋体" pitchFamily="2" charset="-122"/>
              </a:endParaRPr>
            </a:p>
          </p:txBody>
        </p:sp>
        <p:sp>
          <p:nvSpPr>
            <p:cNvPr id="30" name="直角三角形 29">
              <a:extLst>
                <a:ext uri="{FF2B5EF4-FFF2-40B4-BE49-F238E27FC236}">
                  <a16:creationId xmlns:a16="http://schemas.microsoft.com/office/drawing/2014/main" id="{5A551AE4-4B8E-4C81-859C-65E9322EFA15}"/>
                </a:ext>
              </a:extLst>
            </p:cNvPr>
            <p:cNvSpPr/>
            <p:nvPr/>
          </p:nvSpPr>
          <p:spPr bwMode="auto">
            <a:xfrm rot="13581506">
              <a:off x="2056352" y="5553236"/>
              <a:ext cx="158418" cy="144016"/>
            </a:xfrm>
            <a:prstGeom prst="rtTriangl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  <a:ea typeface="宋体" pitchFamily="2" charset="-122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矩形 30">
                  <a:extLst>
                    <a:ext uri="{FF2B5EF4-FFF2-40B4-BE49-F238E27FC236}">
                      <a16:creationId xmlns:a16="http://schemas.microsoft.com/office/drawing/2014/main" id="{D4F40E96-7C08-4E0A-89BA-222488C51919}"/>
                    </a:ext>
                  </a:extLst>
                </p:cNvPr>
                <p:cNvSpPr/>
                <p:nvPr/>
              </p:nvSpPr>
              <p:spPr>
                <a:xfrm>
                  <a:off x="2150197" y="5085184"/>
                  <a:ext cx="177163" cy="338554"/>
                </a:xfrm>
                <a:prstGeom prst="rect">
                  <a:avLst/>
                </a:prstGeom>
              </p:spPr>
              <p:txBody>
                <a:bodyPr wrap="none" lIns="0" rIns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b="0" i="1" dirty="0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𝑆</m:t>
                        </m:r>
                      </m:oMath>
                    </m:oMathPara>
                  </a14:m>
                  <a:endParaRPr lang="zh-CN" altLang="en-US" sz="160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1" name="矩形 30">
                  <a:extLst>
                    <a:ext uri="{FF2B5EF4-FFF2-40B4-BE49-F238E27FC236}">
                      <a16:creationId xmlns:a16="http://schemas.microsoft.com/office/drawing/2014/main" id="{D4F40E96-7C08-4E0A-89BA-222488C5191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50197" y="5085184"/>
                  <a:ext cx="177163" cy="338554"/>
                </a:xfrm>
                <a:prstGeom prst="rect">
                  <a:avLst/>
                </a:prstGeom>
                <a:blipFill>
                  <a:blip r:embed="rId4"/>
                  <a:stretch>
                    <a:fillRect l="-24138" r="-1379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矩形 31">
                  <a:extLst>
                    <a:ext uri="{FF2B5EF4-FFF2-40B4-BE49-F238E27FC236}">
                      <a16:creationId xmlns:a16="http://schemas.microsoft.com/office/drawing/2014/main" id="{E78C50FE-17E9-4E80-A174-BA2C5D34AF44}"/>
                    </a:ext>
                  </a:extLst>
                </p:cNvPr>
                <p:cNvSpPr/>
                <p:nvPr/>
              </p:nvSpPr>
              <p:spPr>
                <a:xfrm>
                  <a:off x="2149990" y="5825039"/>
                  <a:ext cx="201594" cy="338554"/>
                </a:xfrm>
                <a:prstGeom prst="rect">
                  <a:avLst/>
                </a:prstGeom>
              </p:spPr>
              <p:txBody>
                <a:bodyPr wrap="none" lIns="0" rIns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oMath>
                    </m:oMathPara>
                  </a14:m>
                  <a:endParaRPr lang="zh-CN" alt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2" name="矩形 31">
                  <a:extLst>
                    <a:ext uri="{FF2B5EF4-FFF2-40B4-BE49-F238E27FC236}">
                      <a16:creationId xmlns:a16="http://schemas.microsoft.com/office/drawing/2014/main" id="{E78C50FE-17E9-4E80-A174-BA2C5D34AF4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49990" y="5825039"/>
                  <a:ext cx="201594" cy="338554"/>
                </a:xfrm>
                <a:prstGeom prst="rect">
                  <a:avLst/>
                </a:prstGeom>
                <a:blipFill>
                  <a:blip r:embed="rId5"/>
                  <a:stretch>
                    <a:fillRect l="-21212" r="-1212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3" name="直接连接符 32">
              <a:extLst>
                <a:ext uri="{FF2B5EF4-FFF2-40B4-BE49-F238E27FC236}">
                  <a16:creationId xmlns:a16="http://schemas.microsoft.com/office/drawing/2014/main" id="{02A7D7C5-16D6-4890-88FB-BDF063E5337E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1765766" y="5254461"/>
              <a:ext cx="360000" cy="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34" name="直接连接符 33">
              <a:extLst>
                <a:ext uri="{FF2B5EF4-FFF2-40B4-BE49-F238E27FC236}">
                  <a16:creationId xmlns:a16="http://schemas.microsoft.com/office/drawing/2014/main" id="{ACCDA0D8-C6E9-457B-8DA7-1CC2C486DF57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1775520" y="5991464"/>
              <a:ext cx="350246" cy="6265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id="{C9E04873-E12E-4B6D-A0CA-261570427BB8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1765766" y="5625244"/>
              <a:ext cx="360000" cy="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36" name="直接连接符 35">
              <a:extLst>
                <a:ext uri="{FF2B5EF4-FFF2-40B4-BE49-F238E27FC236}">
                  <a16:creationId xmlns:a16="http://schemas.microsoft.com/office/drawing/2014/main" id="{CF674785-C38F-4E78-BC4E-EB4B0CF26ECD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2855640" y="5254461"/>
              <a:ext cx="360000" cy="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37" name="直接连接符 36">
              <a:extLst>
                <a:ext uri="{FF2B5EF4-FFF2-40B4-BE49-F238E27FC236}">
                  <a16:creationId xmlns:a16="http://schemas.microsoft.com/office/drawing/2014/main" id="{C2D91351-1FB9-4019-A3F2-14CA98B942A0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2855640" y="5994596"/>
              <a:ext cx="360000" cy="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矩形 37">
                  <a:extLst>
                    <a:ext uri="{FF2B5EF4-FFF2-40B4-BE49-F238E27FC236}">
                      <a16:creationId xmlns:a16="http://schemas.microsoft.com/office/drawing/2014/main" id="{C5E4D06B-D1EF-4ED0-A0C0-66CC94C2FEEB}"/>
                    </a:ext>
                  </a:extLst>
                </p:cNvPr>
                <p:cNvSpPr/>
                <p:nvPr/>
              </p:nvSpPr>
              <p:spPr>
                <a:xfrm>
                  <a:off x="3257523" y="5085184"/>
                  <a:ext cx="209609" cy="338554"/>
                </a:xfrm>
                <a:prstGeom prst="rect">
                  <a:avLst/>
                </a:prstGeom>
              </p:spPr>
              <p:txBody>
                <a:bodyPr wrap="none" lIns="0" rIns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oMath>
                    </m:oMathPara>
                  </a14:m>
                  <a:endParaRPr lang="zh-CN" altLang="en-US" sz="160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8" name="矩形 37">
                  <a:extLst>
                    <a:ext uri="{FF2B5EF4-FFF2-40B4-BE49-F238E27FC236}">
                      <a16:creationId xmlns:a16="http://schemas.microsoft.com/office/drawing/2014/main" id="{C5E4D06B-D1EF-4ED0-A0C0-66CC94C2FEE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57523" y="5085184"/>
                  <a:ext cx="209609" cy="338554"/>
                </a:xfrm>
                <a:prstGeom prst="rect">
                  <a:avLst/>
                </a:prstGeom>
                <a:blipFill>
                  <a:blip r:embed="rId6"/>
                  <a:stretch>
                    <a:fillRect l="-25714" r="-20000" b="-892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矩形 38">
                  <a:extLst>
                    <a:ext uri="{FF2B5EF4-FFF2-40B4-BE49-F238E27FC236}">
                      <a16:creationId xmlns:a16="http://schemas.microsoft.com/office/drawing/2014/main" id="{56BCA29F-EF82-4DD4-B457-4A880FCBCAB3}"/>
                    </a:ext>
                  </a:extLst>
                </p:cNvPr>
                <p:cNvSpPr/>
                <p:nvPr/>
              </p:nvSpPr>
              <p:spPr>
                <a:xfrm>
                  <a:off x="3245526" y="5824750"/>
                  <a:ext cx="209609" cy="339132"/>
                </a:xfrm>
                <a:prstGeom prst="rect">
                  <a:avLst/>
                </a:prstGeom>
              </p:spPr>
              <p:txBody>
                <a:bodyPr wrap="none" lIns="0" rIns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altLang="zh-CN" sz="16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16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</m:acc>
                      </m:oMath>
                    </m:oMathPara>
                  </a14:m>
                  <a:endParaRPr lang="zh-CN" altLang="en-US" sz="160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9" name="矩形 38">
                  <a:extLst>
                    <a:ext uri="{FF2B5EF4-FFF2-40B4-BE49-F238E27FC236}">
                      <a16:creationId xmlns:a16="http://schemas.microsoft.com/office/drawing/2014/main" id="{56BCA29F-EF82-4DD4-B457-4A880FCBCAB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45526" y="5824750"/>
                  <a:ext cx="209609" cy="339132"/>
                </a:xfrm>
                <a:prstGeom prst="rect">
                  <a:avLst/>
                </a:prstGeom>
                <a:blipFill>
                  <a:blip r:embed="rId7"/>
                  <a:stretch>
                    <a:fillRect l="-25714" r="-45714" b="-1090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0" name="椭圆 39">
              <a:extLst>
                <a:ext uri="{FF2B5EF4-FFF2-40B4-BE49-F238E27FC236}">
                  <a16:creationId xmlns:a16="http://schemas.microsoft.com/office/drawing/2014/main" id="{C8B97C0B-8C23-4F74-B7E9-6BE8789270C8}"/>
                </a:ext>
              </a:extLst>
            </p:cNvPr>
            <p:cNvSpPr/>
            <p:nvPr/>
          </p:nvSpPr>
          <p:spPr bwMode="auto">
            <a:xfrm>
              <a:off x="2853643" y="5958596"/>
              <a:ext cx="72000" cy="72000"/>
            </a:xfrm>
            <a:prstGeom prst="ellipse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  <a:ea typeface="宋体" pitchFamily="2" charset="-122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矩形 40">
                  <a:extLst>
                    <a:ext uri="{FF2B5EF4-FFF2-40B4-BE49-F238E27FC236}">
                      <a16:creationId xmlns:a16="http://schemas.microsoft.com/office/drawing/2014/main" id="{72A339F5-6AB1-401B-9652-A09AB14ED791}"/>
                    </a:ext>
                  </a:extLst>
                </p:cNvPr>
                <p:cNvSpPr/>
                <p:nvPr/>
              </p:nvSpPr>
              <p:spPr>
                <a:xfrm>
                  <a:off x="2245196" y="5453409"/>
                  <a:ext cx="194989" cy="338554"/>
                </a:xfrm>
                <a:prstGeom prst="rect">
                  <a:avLst/>
                </a:prstGeom>
              </p:spPr>
              <p:txBody>
                <a:bodyPr wrap="none" lIns="0" rIns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zh-CN" altLang="en-US" sz="160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1" name="矩形 40">
                  <a:extLst>
                    <a:ext uri="{FF2B5EF4-FFF2-40B4-BE49-F238E27FC236}">
                      <a16:creationId xmlns:a16="http://schemas.microsoft.com/office/drawing/2014/main" id="{72A339F5-6AB1-401B-9652-A09AB14ED79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45196" y="5453409"/>
                  <a:ext cx="194989" cy="338554"/>
                </a:xfrm>
                <a:prstGeom prst="rect">
                  <a:avLst/>
                </a:prstGeom>
                <a:blipFill>
                  <a:blip r:embed="rId8"/>
                  <a:stretch>
                    <a:fillRect l="-18750" r="-1562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B60F60AF-569C-4635-8E56-D94E8259CEF0}"/>
              </a:ext>
            </a:extLst>
          </p:cNvPr>
          <p:cNvGrpSpPr/>
          <p:nvPr/>
        </p:nvGrpSpPr>
        <p:grpSpPr>
          <a:xfrm>
            <a:off x="1127448" y="1188746"/>
            <a:ext cx="6965915" cy="2592288"/>
            <a:chOff x="609974" y="1268760"/>
            <a:chExt cx="6965915" cy="2592288"/>
          </a:xfrm>
        </p:grpSpPr>
        <p:pic>
          <p:nvPicPr>
            <p:cNvPr id="54" name="图片 53">
              <a:extLst>
                <a:ext uri="{FF2B5EF4-FFF2-40B4-BE49-F238E27FC236}">
                  <a16:creationId xmlns:a16="http://schemas.microsoft.com/office/drawing/2014/main" id="{2B18B328-19C6-4106-877D-872DB708A43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927648" y="1268760"/>
              <a:ext cx="4648241" cy="2592288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文本框 54">
                  <a:extLst>
                    <a:ext uri="{FF2B5EF4-FFF2-40B4-BE49-F238E27FC236}">
                      <a16:creationId xmlns:a16="http://schemas.microsoft.com/office/drawing/2014/main" id="{690FCA2F-3F20-47EB-A9EB-3ABA56236916}"/>
                    </a:ext>
                  </a:extLst>
                </p:cNvPr>
                <p:cNvSpPr txBox="1"/>
                <p:nvPr/>
              </p:nvSpPr>
              <p:spPr>
                <a:xfrm>
                  <a:off x="3846127" y="1355876"/>
                  <a:ext cx="532902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sz="2000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55" name="文本框 54">
                  <a:extLst>
                    <a:ext uri="{FF2B5EF4-FFF2-40B4-BE49-F238E27FC236}">
                      <a16:creationId xmlns:a16="http://schemas.microsoft.com/office/drawing/2014/main" id="{690FCA2F-3F20-47EB-A9EB-3ABA5623691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46127" y="1355876"/>
                  <a:ext cx="532902" cy="400110"/>
                </a:xfrm>
                <a:prstGeom prst="rect">
                  <a:avLst/>
                </a:prstGeom>
                <a:blipFill>
                  <a:blip r:embed="rId10"/>
                  <a:stretch>
                    <a:fillRect b="-303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文本框 55">
                  <a:extLst>
                    <a:ext uri="{FF2B5EF4-FFF2-40B4-BE49-F238E27FC236}">
                      <a16:creationId xmlns:a16="http://schemas.microsoft.com/office/drawing/2014/main" id="{2489FADB-F0FC-4560-A749-324931490389}"/>
                    </a:ext>
                  </a:extLst>
                </p:cNvPr>
                <p:cNvSpPr txBox="1"/>
                <p:nvPr/>
              </p:nvSpPr>
              <p:spPr>
                <a:xfrm>
                  <a:off x="3884121" y="3316922"/>
                  <a:ext cx="538865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sz="2000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56" name="文本框 55">
                  <a:extLst>
                    <a:ext uri="{FF2B5EF4-FFF2-40B4-BE49-F238E27FC236}">
                      <a16:creationId xmlns:a16="http://schemas.microsoft.com/office/drawing/2014/main" id="{2489FADB-F0FC-4560-A749-3249314903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84121" y="3316922"/>
                  <a:ext cx="538865" cy="400110"/>
                </a:xfrm>
                <a:prstGeom prst="rect">
                  <a:avLst/>
                </a:prstGeom>
                <a:blipFill>
                  <a:blip r:embed="rId11"/>
                  <a:stretch>
                    <a:fillRect b="-303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文本框 56">
                  <a:extLst>
                    <a:ext uri="{FF2B5EF4-FFF2-40B4-BE49-F238E27FC236}">
                      <a16:creationId xmlns:a16="http://schemas.microsoft.com/office/drawing/2014/main" id="{D22D3F75-BAF4-466C-9380-FCF3A98D7D77}"/>
                    </a:ext>
                  </a:extLst>
                </p:cNvPr>
                <p:cNvSpPr txBox="1"/>
                <p:nvPr/>
              </p:nvSpPr>
              <p:spPr>
                <a:xfrm>
                  <a:off x="5663952" y="1518444"/>
                  <a:ext cx="538865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CN" altLang="en-US" sz="2000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57" name="文本框 56">
                  <a:extLst>
                    <a:ext uri="{FF2B5EF4-FFF2-40B4-BE49-F238E27FC236}">
                      <a16:creationId xmlns:a16="http://schemas.microsoft.com/office/drawing/2014/main" id="{D22D3F75-BAF4-466C-9380-FCF3A98D7D7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63952" y="1518444"/>
                  <a:ext cx="538865" cy="400110"/>
                </a:xfrm>
                <a:prstGeom prst="rect">
                  <a:avLst/>
                </a:prstGeom>
                <a:blipFill>
                  <a:blip r:embed="rId12"/>
                  <a:stretch>
                    <a:fillRect b="-303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文本框 57">
                  <a:extLst>
                    <a:ext uri="{FF2B5EF4-FFF2-40B4-BE49-F238E27FC236}">
                      <a16:creationId xmlns:a16="http://schemas.microsoft.com/office/drawing/2014/main" id="{F6F18DD6-3DA4-476F-B295-50CFA072F952}"/>
                    </a:ext>
                  </a:extLst>
                </p:cNvPr>
                <p:cNvSpPr txBox="1"/>
                <p:nvPr/>
              </p:nvSpPr>
              <p:spPr>
                <a:xfrm>
                  <a:off x="5651583" y="3128948"/>
                  <a:ext cx="538865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zh-CN" altLang="en-US" sz="2000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58" name="文本框 57">
                  <a:extLst>
                    <a:ext uri="{FF2B5EF4-FFF2-40B4-BE49-F238E27FC236}">
                      <a16:creationId xmlns:a16="http://schemas.microsoft.com/office/drawing/2014/main" id="{F6F18DD6-3DA4-476F-B295-50CFA072F95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51583" y="3128948"/>
                  <a:ext cx="538865" cy="400110"/>
                </a:xfrm>
                <a:prstGeom prst="rect">
                  <a:avLst/>
                </a:prstGeom>
                <a:blipFill>
                  <a:blip r:embed="rId13"/>
                  <a:stretch>
                    <a:fillRect b="-303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092DA67D-64B5-4C61-A601-7D1FBB89F621}"/>
                </a:ext>
              </a:extLst>
            </p:cNvPr>
            <p:cNvSpPr/>
            <p:nvPr/>
          </p:nvSpPr>
          <p:spPr>
            <a:xfrm>
              <a:off x="1684398" y="2220810"/>
              <a:ext cx="1080120" cy="64807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800" dirty="0">
                  <a:solidFill>
                    <a:schemeClr val="tx1"/>
                  </a:solidFill>
                </a:rPr>
                <a:t>窄脉冲</a:t>
              </a:r>
              <a:endParaRPr lang="en-US" altLang="zh-CN" sz="1800" dirty="0">
                <a:solidFill>
                  <a:schemeClr val="tx1"/>
                </a:solidFill>
              </a:endParaRPr>
            </a:p>
            <a:p>
              <a:pPr algn="ctr"/>
              <a:r>
                <a:rPr lang="zh-CN" altLang="en-US" sz="1800" dirty="0">
                  <a:solidFill>
                    <a:schemeClr val="tx1"/>
                  </a:solidFill>
                </a:rPr>
                <a:t>产生器</a:t>
              </a:r>
            </a:p>
          </p:txBody>
        </p:sp>
        <p:cxnSp>
          <p:nvCxnSpPr>
            <p:cNvPr id="60" name="直接连接符 59">
              <a:extLst>
                <a:ext uri="{FF2B5EF4-FFF2-40B4-BE49-F238E27FC236}">
                  <a16:creationId xmlns:a16="http://schemas.microsoft.com/office/drawing/2014/main" id="{CB5033B8-3F23-47CE-AE40-3EEA3AFD4105}"/>
                </a:ext>
              </a:extLst>
            </p:cNvPr>
            <p:cNvCxnSpPr>
              <a:cxnSpLocks/>
            </p:cNvCxnSpPr>
            <p:nvPr/>
          </p:nvCxnSpPr>
          <p:spPr>
            <a:xfrm>
              <a:off x="2764518" y="2550456"/>
              <a:ext cx="54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接连接符 60">
              <a:extLst>
                <a:ext uri="{FF2B5EF4-FFF2-40B4-BE49-F238E27FC236}">
                  <a16:creationId xmlns:a16="http://schemas.microsoft.com/office/drawing/2014/main" id="{94DEAAAC-6D84-4AC7-8B87-4B50E9FACE4D}"/>
                </a:ext>
              </a:extLst>
            </p:cNvPr>
            <p:cNvCxnSpPr>
              <a:cxnSpLocks/>
            </p:cNvCxnSpPr>
            <p:nvPr/>
          </p:nvCxnSpPr>
          <p:spPr>
            <a:xfrm>
              <a:off x="1144398" y="2564904"/>
              <a:ext cx="54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文本框 61">
                  <a:extLst>
                    <a:ext uri="{FF2B5EF4-FFF2-40B4-BE49-F238E27FC236}">
                      <a16:creationId xmlns:a16="http://schemas.microsoft.com/office/drawing/2014/main" id="{B169F9ED-7619-4EB0-81CE-C57B3C14B140}"/>
                    </a:ext>
                  </a:extLst>
                </p:cNvPr>
                <p:cNvSpPr txBox="1"/>
                <p:nvPr/>
              </p:nvSpPr>
              <p:spPr>
                <a:xfrm>
                  <a:off x="609974" y="2411015"/>
                  <a:ext cx="462755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𝐶𝑙𝑘</m:t>
                        </m:r>
                      </m:oMath>
                    </m:oMathPara>
                  </a14:m>
                  <a:endParaRPr lang="zh-CN" altLang="en-US" sz="2000" dirty="0"/>
                </a:p>
              </p:txBody>
            </p:sp>
          </mc:Choice>
          <mc:Fallback xmlns="">
            <p:sp>
              <p:nvSpPr>
                <p:cNvPr id="62" name="文本框 61">
                  <a:extLst>
                    <a:ext uri="{FF2B5EF4-FFF2-40B4-BE49-F238E27FC236}">
                      <a16:creationId xmlns:a16="http://schemas.microsoft.com/office/drawing/2014/main" id="{B169F9ED-7619-4EB0-81CE-C57B3C14B14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9974" y="2411015"/>
                  <a:ext cx="462755" cy="307777"/>
                </a:xfrm>
                <a:prstGeom prst="rect">
                  <a:avLst/>
                </a:prstGeom>
                <a:blipFill>
                  <a:blip r:embed="rId14"/>
                  <a:stretch>
                    <a:fillRect l="-10526" r="-9211" b="-980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3" name="文本框 62">
              <a:extLst>
                <a:ext uri="{FF2B5EF4-FFF2-40B4-BE49-F238E27FC236}">
                  <a16:creationId xmlns:a16="http://schemas.microsoft.com/office/drawing/2014/main" id="{9075A717-B8FB-4F12-9A31-EFDC4F711AC9}"/>
                </a:ext>
              </a:extLst>
            </p:cNvPr>
            <p:cNvSpPr txBox="1"/>
            <p:nvPr/>
          </p:nvSpPr>
          <p:spPr>
            <a:xfrm>
              <a:off x="668020" y="1949350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↑</a:t>
              </a:r>
            </a:p>
          </p:txBody>
        </p:sp>
      </p:grp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F4755A7-FA3C-4B62-89CB-FC5CB8EC8B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8E7B1-3FC2-4821-B144-3AA6EF938D0A}" type="slidenum">
              <a:rPr lang="zh-CN" altLang="en-US" sz="1400" b="1" smtClean="0"/>
              <a:pPr/>
              <a:t>32</a:t>
            </a:fld>
            <a:r>
              <a:rPr lang="zh-CN" altLang="en-US"/>
              <a:t> </a:t>
            </a:r>
            <a:r>
              <a:rPr lang="en-US" altLang="zh-CN"/>
              <a:t>/ 52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975501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">
            <a:extLst>
              <a:ext uri="{FF2B5EF4-FFF2-40B4-BE49-F238E27FC236}">
                <a16:creationId xmlns:a16="http://schemas.microsoft.com/office/drawing/2014/main" id="{DB46E46E-6C7F-4BB3-80A0-B468B9FEC3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/>
              <a:t>SR</a:t>
            </a:r>
            <a:r>
              <a:rPr lang="zh-CN" altLang="en-US" sz="4000" b="1" dirty="0"/>
              <a:t>触发器</a:t>
            </a:r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9336A9AD-5267-4CA8-9C8C-76343240FCDE}"/>
              </a:ext>
            </a:extLst>
          </p:cNvPr>
          <p:cNvGrpSpPr/>
          <p:nvPr/>
        </p:nvGrpSpPr>
        <p:grpSpPr>
          <a:xfrm>
            <a:off x="191344" y="980728"/>
            <a:ext cx="6965915" cy="2592288"/>
            <a:chOff x="609974" y="1268760"/>
            <a:chExt cx="6965915" cy="2592288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CD8EF361-A93A-4AA1-B2C0-6FB40CDC81C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27648" y="1268760"/>
              <a:ext cx="4648241" cy="2592288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文本框 7">
                  <a:extLst>
                    <a:ext uri="{FF2B5EF4-FFF2-40B4-BE49-F238E27FC236}">
                      <a16:creationId xmlns:a16="http://schemas.microsoft.com/office/drawing/2014/main" id="{640AC50C-BB59-4230-9DE8-F6656CB3185C}"/>
                    </a:ext>
                  </a:extLst>
                </p:cNvPr>
                <p:cNvSpPr txBox="1"/>
                <p:nvPr/>
              </p:nvSpPr>
              <p:spPr>
                <a:xfrm>
                  <a:off x="3846127" y="1355876"/>
                  <a:ext cx="532902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sz="2000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8" name="文本框 7">
                  <a:extLst>
                    <a:ext uri="{FF2B5EF4-FFF2-40B4-BE49-F238E27FC236}">
                      <a16:creationId xmlns:a16="http://schemas.microsoft.com/office/drawing/2014/main" id="{640AC50C-BB59-4230-9DE8-F6656CB3185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46127" y="1355876"/>
                  <a:ext cx="532902" cy="400110"/>
                </a:xfrm>
                <a:prstGeom prst="rect">
                  <a:avLst/>
                </a:prstGeom>
                <a:blipFill>
                  <a:blip r:embed="rId4"/>
                  <a:stretch>
                    <a:fillRect b="-303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文本框 16">
                  <a:extLst>
                    <a:ext uri="{FF2B5EF4-FFF2-40B4-BE49-F238E27FC236}">
                      <a16:creationId xmlns:a16="http://schemas.microsoft.com/office/drawing/2014/main" id="{5FFB047C-AAC3-43A4-B09E-708767ACC6B5}"/>
                    </a:ext>
                  </a:extLst>
                </p:cNvPr>
                <p:cNvSpPr txBox="1"/>
                <p:nvPr/>
              </p:nvSpPr>
              <p:spPr>
                <a:xfrm>
                  <a:off x="3884121" y="3316922"/>
                  <a:ext cx="538865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sz="2000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7" name="文本框 16">
                  <a:extLst>
                    <a:ext uri="{FF2B5EF4-FFF2-40B4-BE49-F238E27FC236}">
                      <a16:creationId xmlns:a16="http://schemas.microsoft.com/office/drawing/2014/main" id="{5FFB047C-AAC3-43A4-B09E-708767ACC6B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84121" y="3316922"/>
                  <a:ext cx="538865" cy="400110"/>
                </a:xfrm>
                <a:prstGeom prst="rect">
                  <a:avLst/>
                </a:prstGeom>
                <a:blipFill>
                  <a:blip r:embed="rId5"/>
                  <a:stretch>
                    <a:fillRect b="-303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文本框 17">
                  <a:extLst>
                    <a:ext uri="{FF2B5EF4-FFF2-40B4-BE49-F238E27FC236}">
                      <a16:creationId xmlns:a16="http://schemas.microsoft.com/office/drawing/2014/main" id="{03003755-8C6E-46EF-A0DC-62789701419B}"/>
                    </a:ext>
                  </a:extLst>
                </p:cNvPr>
                <p:cNvSpPr txBox="1"/>
                <p:nvPr/>
              </p:nvSpPr>
              <p:spPr>
                <a:xfrm>
                  <a:off x="5663952" y="1518444"/>
                  <a:ext cx="538865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CN" altLang="en-US" sz="2000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8" name="文本框 17">
                  <a:extLst>
                    <a:ext uri="{FF2B5EF4-FFF2-40B4-BE49-F238E27FC236}">
                      <a16:creationId xmlns:a16="http://schemas.microsoft.com/office/drawing/2014/main" id="{03003755-8C6E-46EF-A0DC-62789701419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63952" y="1518444"/>
                  <a:ext cx="538865" cy="400110"/>
                </a:xfrm>
                <a:prstGeom prst="rect">
                  <a:avLst/>
                </a:prstGeom>
                <a:blipFill>
                  <a:blip r:embed="rId6"/>
                  <a:stretch>
                    <a:fillRect b="-461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文本框 18">
                  <a:extLst>
                    <a:ext uri="{FF2B5EF4-FFF2-40B4-BE49-F238E27FC236}">
                      <a16:creationId xmlns:a16="http://schemas.microsoft.com/office/drawing/2014/main" id="{AFC1358A-8338-4BFA-BACD-92B3ABC72266}"/>
                    </a:ext>
                  </a:extLst>
                </p:cNvPr>
                <p:cNvSpPr txBox="1"/>
                <p:nvPr/>
              </p:nvSpPr>
              <p:spPr>
                <a:xfrm>
                  <a:off x="5651583" y="3128948"/>
                  <a:ext cx="538865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zh-CN" altLang="en-US" sz="2000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9" name="文本框 18">
                  <a:extLst>
                    <a:ext uri="{FF2B5EF4-FFF2-40B4-BE49-F238E27FC236}">
                      <a16:creationId xmlns:a16="http://schemas.microsoft.com/office/drawing/2014/main" id="{AFC1358A-8338-4BFA-BACD-92B3ABC7226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51583" y="3128948"/>
                  <a:ext cx="538865" cy="400110"/>
                </a:xfrm>
                <a:prstGeom prst="rect">
                  <a:avLst/>
                </a:prstGeom>
                <a:blipFill>
                  <a:blip r:embed="rId7"/>
                  <a:stretch>
                    <a:fillRect b="-303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C766D601-F75D-4D9E-84D8-8E5D97DFE146}"/>
                </a:ext>
              </a:extLst>
            </p:cNvPr>
            <p:cNvSpPr/>
            <p:nvPr/>
          </p:nvSpPr>
          <p:spPr>
            <a:xfrm>
              <a:off x="1684398" y="2220810"/>
              <a:ext cx="1080120" cy="64807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800" dirty="0">
                  <a:solidFill>
                    <a:schemeClr val="tx1"/>
                  </a:solidFill>
                </a:rPr>
                <a:t>窄脉冲</a:t>
              </a:r>
              <a:endParaRPr lang="en-US" altLang="zh-CN" sz="1800" dirty="0">
                <a:solidFill>
                  <a:schemeClr val="tx1"/>
                </a:solidFill>
              </a:endParaRPr>
            </a:p>
            <a:p>
              <a:pPr algn="ctr"/>
              <a:r>
                <a:rPr lang="zh-CN" altLang="en-US" sz="1800" dirty="0">
                  <a:solidFill>
                    <a:schemeClr val="tx1"/>
                  </a:solidFill>
                </a:rPr>
                <a:t>产生器</a:t>
              </a:r>
            </a:p>
          </p:txBody>
        </p:sp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BD97C247-2591-41FF-8FCE-77FAE9259E2A}"/>
                </a:ext>
              </a:extLst>
            </p:cNvPr>
            <p:cNvCxnSpPr>
              <a:cxnSpLocks/>
            </p:cNvCxnSpPr>
            <p:nvPr/>
          </p:nvCxnSpPr>
          <p:spPr>
            <a:xfrm>
              <a:off x="2764518" y="2550456"/>
              <a:ext cx="54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667F71C7-C54C-4C91-85D4-17A83E41E385}"/>
                </a:ext>
              </a:extLst>
            </p:cNvPr>
            <p:cNvCxnSpPr>
              <a:cxnSpLocks/>
            </p:cNvCxnSpPr>
            <p:nvPr/>
          </p:nvCxnSpPr>
          <p:spPr>
            <a:xfrm>
              <a:off x="1144398" y="2564904"/>
              <a:ext cx="54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文本框 22">
                  <a:extLst>
                    <a:ext uri="{FF2B5EF4-FFF2-40B4-BE49-F238E27FC236}">
                      <a16:creationId xmlns:a16="http://schemas.microsoft.com/office/drawing/2014/main" id="{FD23B3DE-E307-441B-842B-6D30B7EB1A6C}"/>
                    </a:ext>
                  </a:extLst>
                </p:cNvPr>
                <p:cNvSpPr txBox="1"/>
                <p:nvPr/>
              </p:nvSpPr>
              <p:spPr>
                <a:xfrm>
                  <a:off x="609974" y="2411015"/>
                  <a:ext cx="462755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𝐶𝑙𝑘</m:t>
                        </m:r>
                      </m:oMath>
                    </m:oMathPara>
                  </a14:m>
                  <a:endParaRPr lang="zh-CN" altLang="en-US" sz="2000" dirty="0"/>
                </a:p>
              </p:txBody>
            </p:sp>
          </mc:Choice>
          <mc:Fallback xmlns="">
            <p:sp>
              <p:nvSpPr>
                <p:cNvPr id="23" name="文本框 22">
                  <a:extLst>
                    <a:ext uri="{FF2B5EF4-FFF2-40B4-BE49-F238E27FC236}">
                      <a16:creationId xmlns:a16="http://schemas.microsoft.com/office/drawing/2014/main" id="{FD23B3DE-E307-441B-842B-6D30B7EB1A6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9974" y="2411015"/>
                  <a:ext cx="462755" cy="307777"/>
                </a:xfrm>
                <a:prstGeom prst="rect">
                  <a:avLst/>
                </a:prstGeom>
                <a:blipFill>
                  <a:blip r:embed="rId8"/>
                  <a:stretch>
                    <a:fillRect l="-10526" r="-9211" b="-980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8BF1E94A-E319-4D7F-A615-8913CD806A7F}"/>
                </a:ext>
              </a:extLst>
            </p:cNvPr>
            <p:cNvSpPr txBox="1"/>
            <p:nvPr/>
          </p:nvSpPr>
          <p:spPr>
            <a:xfrm>
              <a:off x="668020" y="1949350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↑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7" name="表格 26">
                <a:extLst>
                  <a:ext uri="{FF2B5EF4-FFF2-40B4-BE49-F238E27FC236}">
                    <a16:creationId xmlns:a16="http://schemas.microsoft.com/office/drawing/2014/main" id="{C543D80F-D25C-4835-A237-8893538BB06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29126807"/>
                  </p:ext>
                </p:extLst>
              </p:nvPr>
            </p:nvGraphicFramePr>
            <p:xfrm>
              <a:off x="7632300" y="1196752"/>
              <a:ext cx="4427623" cy="2384075"/>
            </p:xfrm>
            <a:graphic>
              <a:graphicData uri="http://schemas.openxmlformats.org/drawingml/2006/table">
                <a:tbl>
                  <a:tblPr firstRow="1" bandRow="1">
                    <a:tableStyleId>{5FD0F851-EC5A-4D38-B0AD-8093EC10F338}</a:tableStyleId>
                  </a:tblPr>
                  <a:tblGrid>
                    <a:gridCol w="1693231">
                      <a:extLst>
                        <a:ext uri="{9D8B030D-6E8A-4147-A177-3AD203B41FA5}">
                          <a16:colId xmlns:a16="http://schemas.microsoft.com/office/drawing/2014/main" val="3266605460"/>
                        </a:ext>
                      </a:extLst>
                    </a:gridCol>
                    <a:gridCol w="1904309">
                      <a:extLst>
                        <a:ext uri="{9D8B030D-6E8A-4147-A177-3AD203B41FA5}">
                          <a16:colId xmlns:a16="http://schemas.microsoft.com/office/drawing/2014/main" val="3752913309"/>
                        </a:ext>
                      </a:extLst>
                    </a:gridCol>
                    <a:gridCol w="830083">
                      <a:extLst>
                        <a:ext uri="{9D8B030D-6E8A-4147-A177-3AD203B41FA5}">
                          <a16:colId xmlns:a16="http://schemas.microsoft.com/office/drawing/2014/main" val="2633621577"/>
                        </a:ext>
                      </a:extLst>
                    </a:gridCol>
                  </a:tblGrid>
                  <a:tr h="823816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/>
                            </a:defRPr>
                          </a:lvl1pPr>
                          <a:lvl2pPr marL="4572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/>
                            </a:defRPr>
                          </a:lvl2pPr>
                          <a:lvl3pPr marL="9144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/>
                            </a:defRPr>
                          </a:lvl3pPr>
                          <a:lvl4pPr marL="13716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/>
                            </a:defRPr>
                          </a:lvl4pPr>
                          <a:lvl5pPr marL="18288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/>
                            </a:defRPr>
                          </a:lvl5pPr>
                          <a:lvl6pPr marL="22860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/>
                            </a:defRPr>
                          </a:lvl6pPr>
                          <a:lvl7pPr marL="27432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/>
                            </a:defRPr>
                          </a:lvl7pPr>
                          <a:lvl8pPr marL="32004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/>
                            </a:defRPr>
                          </a:lvl8pPr>
                          <a:lvl9pPr marL="36576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30000"/>
                            </a:lnSpc>
                          </a:pPr>
                          <a:r>
                            <a:rPr lang="zh-CN" altLang="en-US" sz="1800" b="0" dirty="0">
                              <a:solidFill>
                                <a:schemeClr val="tx1"/>
                              </a:solidFill>
                            </a:rPr>
                            <a:t>输    入</a:t>
                          </a:r>
                          <a:endParaRPr lang="en-US" altLang="zh-CN" sz="1800" b="0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pPr algn="ctr">
                            <a:lnSpc>
                              <a:spcPct val="130000"/>
                            </a:lnSpc>
                          </a:pPr>
                          <a14:m>
                            <m:oMath xmlns:m="http://schemas.openxmlformats.org/officeDocument/2006/math">
                              <m:r>
                                <a:rPr lang="en-US" altLang="zh-CN" sz="1800" b="1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𝑪𝒍𝒌</m:t>
                              </m:r>
                            </m:oMath>
                          </a14:m>
                          <a:r>
                            <a:rPr lang="zh-CN" altLang="en-US" sz="1800" dirty="0">
                              <a:solidFill>
                                <a:schemeClr val="tx1"/>
                              </a:solidFill>
                            </a:rPr>
                            <a:t>   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800" b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oMath>
                          </a14:m>
                          <a:r>
                            <a:rPr lang="zh-CN" altLang="en-US" sz="1800" dirty="0">
                              <a:solidFill>
                                <a:schemeClr val="tx1"/>
                              </a:solidFill>
                            </a:rPr>
                            <a:t>     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800" b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oMath>
                          </a14:m>
                          <a:endParaRPr lang="zh-CN" altLang="en-US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/>
                            </a:defRPr>
                          </a:lvl1pPr>
                          <a:lvl2pPr marL="4572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/>
                            </a:defRPr>
                          </a:lvl2pPr>
                          <a:lvl3pPr marL="9144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/>
                            </a:defRPr>
                          </a:lvl3pPr>
                          <a:lvl4pPr marL="13716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/>
                            </a:defRPr>
                          </a:lvl4pPr>
                          <a:lvl5pPr marL="18288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/>
                            </a:defRPr>
                          </a:lvl5pPr>
                          <a:lvl6pPr marL="22860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/>
                            </a:defRPr>
                          </a:lvl6pPr>
                          <a:lvl7pPr marL="27432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/>
                            </a:defRPr>
                          </a:lvl7pPr>
                          <a:lvl8pPr marL="32004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/>
                            </a:defRPr>
                          </a:lvl8pPr>
                          <a:lvl9pPr marL="36576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30000"/>
                            </a:lnSpc>
                          </a:pPr>
                          <a:r>
                            <a:rPr lang="zh-CN" altLang="en-US" sz="1800" b="0" dirty="0">
                              <a:solidFill>
                                <a:schemeClr val="tx1"/>
                              </a:solidFill>
                            </a:rPr>
                            <a:t>输        出</a:t>
                          </a:r>
                          <a:endParaRPr lang="en-US" altLang="zh-CN" sz="1800" b="0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pPr algn="ctr">
                            <a:lnSpc>
                              <a:spcPct val="130000"/>
                            </a:lnSpc>
                          </a:pP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zh-CN" sz="20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000" b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𝑸</m:t>
                                  </m:r>
                                </m:e>
                                <m:sup>
                                  <m:r>
                                    <a:rPr lang="en-US" altLang="zh-CN" sz="2000" b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  <m:r>
                                    <a:rPr lang="en-US" altLang="zh-CN" sz="2000" b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zh-CN" sz="2000" b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altLang="zh-CN" sz="2000" dirty="0">
                              <a:solidFill>
                                <a:schemeClr val="tx1"/>
                              </a:solidFill>
                            </a:rPr>
                            <a:t>   </a:t>
                          </a:r>
                          <a:r>
                            <a:rPr lang="en-US" altLang="zh-CN" sz="2000" baseline="0" dirty="0">
                              <a:solidFill>
                                <a:schemeClr val="tx1"/>
                              </a:solidFill>
                            </a:rPr>
                            <a:t>  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zh-CN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zh-CN" alt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𝑄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altLang="zh-CN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  <m:r>
                                    <a:rPr lang="en-US" altLang="zh-CN" sz="2000" b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zh-CN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</m:oMath>
                          </a14:m>
                          <a:endParaRPr lang="zh-CN" altLang="en-US" sz="18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/>
                            </a:defRPr>
                          </a:lvl1pPr>
                          <a:lvl2pPr marL="4572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/>
                            </a:defRPr>
                          </a:lvl2pPr>
                          <a:lvl3pPr marL="9144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/>
                            </a:defRPr>
                          </a:lvl3pPr>
                          <a:lvl4pPr marL="13716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/>
                            </a:defRPr>
                          </a:lvl4pPr>
                          <a:lvl5pPr marL="18288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/>
                            </a:defRPr>
                          </a:lvl5pPr>
                          <a:lvl6pPr marL="22860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/>
                            </a:defRPr>
                          </a:lvl6pPr>
                          <a:lvl7pPr marL="27432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/>
                            </a:defRPr>
                          </a:lvl7pPr>
                          <a:lvl8pPr marL="32004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/>
                            </a:defRPr>
                          </a:lvl8pPr>
                          <a:lvl9pPr marL="36576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30000"/>
                            </a:lnSpc>
                          </a:pPr>
                          <a:r>
                            <a:rPr lang="zh-CN" altLang="en-US" sz="1800" b="0" dirty="0">
                              <a:solidFill>
                                <a:schemeClr val="tx1"/>
                              </a:solidFill>
                            </a:rPr>
                            <a:t>说明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4019668442"/>
                      </a:ext>
                    </a:extLst>
                  </a:tr>
                  <a:tr h="370840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9pPr>
                        </a:lstStyle>
                        <a:p>
                          <a:pPr algn="ctr"/>
                          <a:r>
                            <a:rPr lang="en-US" altLang="zh-CN" sz="1800" dirty="0">
                              <a:solidFill>
                                <a:schemeClr val="tx1"/>
                              </a:solidFill>
                            </a:rPr>
                            <a:t>╳       0</a:t>
                          </a:r>
                          <a:r>
                            <a:rPr lang="en-US" altLang="zh-CN" sz="1800" baseline="0" dirty="0">
                              <a:solidFill>
                                <a:schemeClr val="tx1"/>
                              </a:solidFill>
                            </a:rPr>
                            <a:t>      0</a:t>
                          </a:r>
                          <a:endParaRPr lang="zh-CN" altLang="en-US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9pPr>
                        </a:lstStyle>
                        <a:p>
                          <a:pPr marL="0" indent="0" algn="ctr">
                            <a:buNone/>
                          </a:pP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000" b="0" smtClean="0"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p>
                                  <m:r>
                                    <a:rPr lang="en-US" altLang="zh-CN" sz="2000" b="0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</m:oMath>
                          </a14:m>
                          <a:r>
                            <a:rPr lang="zh-CN" altLang="en-US" sz="2000" b="0" dirty="0">
                              <a:solidFill>
                                <a:schemeClr val="tx1"/>
                              </a:solidFill>
                            </a:rPr>
                            <a:t>      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zh-CN" alt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2000" b="0" smtClean="0">
                                          <a:latin typeface="Cambria Math" panose="02040503050406030204" pitchFamily="18" charset="0"/>
                                        </a:rPr>
                                        <m:t>𝑄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altLang="zh-CN" sz="2000" b="0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</m:oMath>
                          </a14:m>
                          <a:endParaRPr lang="zh-CN" altLang="en-US" sz="18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9pPr>
                        </a:lstStyle>
                        <a:p>
                          <a:pPr marL="0" indent="0" algn="ctr">
                            <a:buNone/>
                          </a:pPr>
                          <a:r>
                            <a:rPr lang="zh-CN" altLang="en-US" sz="1800" b="0" dirty="0">
                              <a:solidFill>
                                <a:schemeClr val="tx1"/>
                              </a:solidFill>
                            </a:rPr>
                            <a:t>保持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2762698118"/>
                      </a:ext>
                    </a:extLst>
                  </a:tr>
                  <a:tr h="370840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9pPr>
                        </a:lstStyle>
                        <a:p>
                          <a:pPr algn="ctr"/>
                          <a:r>
                            <a:rPr lang="en-US" altLang="zh-CN" sz="1800" dirty="0"/>
                            <a:t>↑      </a:t>
                          </a:r>
                          <a:r>
                            <a:rPr lang="en-US" altLang="zh-CN" sz="1800" b="1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r>
                            <a:rPr lang="en-US" altLang="zh-CN" sz="1800" dirty="0"/>
                            <a:t>      0</a:t>
                          </a:r>
                          <a:endParaRPr lang="zh-CN" altLang="en-US" sz="1800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9pPr>
                        </a:lstStyle>
                        <a:p>
                          <a:pPr algn="ctr"/>
                          <a:r>
                            <a:rPr lang="en-US" altLang="zh-CN" sz="2000" b="1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r>
                            <a:rPr lang="en-US" altLang="zh-CN" sz="1800" dirty="0"/>
                            <a:t>           </a:t>
                          </a:r>
                          <a:r>
                            <a:rPr lang="en-US" altLang="zh-CN" sz="1800" b="0" dirty="0"/>
                            <a:t>0</a:t>
                          </a:r>
                          <a:endParaRPr lang="zh-CN" altLang="en-US" sz="1800" b="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9pPr>
                        </a:lstStyle>
                        <a:p>
                          <a:pPr algn="ctr"/>
                          <a:r>
                            <a:rPr lang="zh-CN" altLang="en-US" sz="1800" b="0" dirty="0"/>
                            <a:t>置</a:t>
                          </a:r>
                          <a:r>
                            <a:rPr lang="en-US" altLang="zh-CN" sz="1800" b="0" dirty="0"/>
                            <a:t>1</a:t>
                          </a:r>
                          <a:endParaRPr lang="zh-CN" altLang="en-US" sz="1800" b="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7543816"/>
                      </a:ext>
                    </a:extLst>
                  </a:tr>
                  <a:tr h="370840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9pPr>
                        </a:lstStyle>
                        <a:p>
                          <a:pPr algn="ctr"/>
                          <a:r>
                            <a:rPr lang="en-US" altLang="zh-CN" sz="1800" dirty="0"/>
                            <a:t>↑      0      </a:t>
                          </a:r>
                          <a:r>
                            <a:rPr lang="en-US" altLang="zh-CN" sz="1800" b="1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sz="18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9pPr>
                        </a:lstStyle>
                        <a:p>
                          <a:pPr marL="0" indent="0" algn="ctr">
                            <a:buFontTx/>
                            <a:buNone/>
                          </a:pPr>
                          <a:r>
                            <a:rPr lang="en-US" altLang="zh-CN" sz="2000" b="1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r>
                            <a:rPr lang="en-US" altLang="zh-CN" sz="1800" dirty="0"/>
                            <a:t>           1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9pPr>
                        </a:lstStyle>
                        <a:p>
                          <a:pPr marL="0" indent="0" algn="ctr">
                            <a:buFontTx/>
                            <a:buNone/>
                          </a:pPr>
                          <a:r>
                            <a:rPr lang="zh-CN" altLang="en-US" sz="1800" dirty="0"/>
                            <a:t>置</a:t>
                          </a:r>
                          <a:r>
                            <a:rPr lang="en-US" altLang="zh-CN" sz="1800" dirty="0"/>
                            <a:t>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139670858"/>
                      </a:ext>
                    </a:extLst>
                  </a:tr>
                  <a:tr h="370840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9pPr>
                        </a:lstStyle>
                        <a:p>
                          <a:pPr algn="ctr"/>
                          <a:r>
                            <a:rPr lang="en-US" altLang="zh-CN" sz="180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↑     </a:t>
                          </a:r>
                          <a:r>
                            <a:rPr lang="en-US" altLang="zh-CN" sz="1800" kern="12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1      1</a:t>
                          </a:r>
                          <a:endParaRPr lang="zh-CN" altLang="en-US" sz="1800" kern="12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9pPr>
                        </a:lstStyle>
                        <a:p>
                          <a:pPr algn="ctr"/>
                          <a:r>
                            <a:rPr lang="zh-CN" altLang="en-US" sz="1800" b="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？</a:t>
                          </a:r>
                          <a:r>
                            <a:rPr lang="zh-CN" altLang="en-US" sz="1800" b="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         </a:t>
                          </a:r>
                          <a:r>
                            <a:rPr lang="zh-CN" altLang="en-US" sz="1800" b="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？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9pPr>
                        </a:lstStyle>
                        <a:p>
                          <a:pPr algn="ctr"/>
                          <a:r>
                            <a:rPr lang="zh-CN" altLang="en-US" sz="1800" b="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不稳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57467490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7" name="表格 26">
                <a:extLst>
                  <a:ext uri="{FF2B5EF4-FFF2-40B4-BE49-F238E27FC236}">
                    <a16:creationId xmlns:a16="http://schemas.microsoft.com/office/drawing/2014/main" id="{C543D80F-D25C-4835-A237-8893538BB06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29126807"/>
                  </p:ext>
                </p:extLst>
              </p:nvPr>
            </p:nvGraphicFramePr>
            <p:xfrm>
              <a:off x="7632300" y="1196752"/>
              <a:ext cx="4427623" cy="2384075"/>
            </p:xfrm>
            <a:graphic>
              <a:graphicData uri="http://schemas.openxmlformats.org/drawingml/2006/table">
                <a:tbl>
                  <a:tblPr firstRow="1" bandRow="1">
                    <a:tableStyleId>{5FD0F851-EC5A-4D38-B0AD-8093EC10F338}</a:tableStyleId>
                  </a:tblPr>
                  <a:tblGrid>
                    <a:gridCol w="1693231">
                      <a:extLst>
                        <a:ext uri="{9D8B030D-6E8A-4147-A177-3AD203B41FA5}">
                          <a16:colId xmlns:a16="http://schemas.microsoft.com/office/drawing/2014/main" val="3266605460"/>
                        </a:ext>
                      </a:extLst>
                    </a:gridCol>
                    <a:gridCol w="1904309">
                      <a:extLst>
                        <a:ext uri="{9D8B030D-6E8A-4147-A177-3AD203B41FA5}">
                          <a16:colId xmlns:a16="http://schemas.microsoft.com/office/drawing/2014/main" val="3752913309"/>
                        </a:ext>
                      </a:extLst>
                    </a:gridCol>
                    <a:gridCol w="830083">
                      <a:extLst>
                        <a:ext uri="{9D8B030D-6E8A-4147-A177-3AD203B41FA5}">
                          <a16:colId xmlns:a16="http://schemas.microsoft.com/office/drawing/2014/main" val="2633621577"/>
                        </a:ext>
                      </a:extLst>
                    </a:gridCol>
                  </a:tblGrid>
                  <a:tr h="823816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9"/>
                          <a:stretch>
                            <a:fillRect t="-741" r="-161871" b="-2014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9"/>
                          <a:stretch>
                            <a:fillRect l="-88818" t="-741" r="-43770" b="-201481"/>
                          </a:stretch>
                        </a:blip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/>
                            </a:defRPr>
                          </a:lvl1pPr>
                          <a:lvl2pPr marL="4572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/>
                            </a:defRPr>
                          </a:lvl2pPr>
                          <a:lvl3pPr marL="9144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/>
                            </a:defRPr>
                          </a:lvl3pPr>
                          <a:lvl4pPr marL="13716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/>
                            </a:defRPr>
                          </a:lvl4pPr>
                          <a:lvl5pPr marL="18288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/>
                            </a:defRPr>
                          </a:lvl5pPr>
                          <a:lvl6pPr marL="22860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/>
                            </a:defRPr>
                          </a:lvl6pPr>
                          <a:lvl7pPr marL="27432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/>
                            </a:defRPr>
                          </a:lvl7pPr>
                          <a:lvl8pPr marL="32004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/>
                            </a:defRPr>
                          </a:lvl8pPr>
                          <a:lvl9pPr marL="36576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30000"/>
                            </a:lnSpc>
                          </a:pPr>
                          <a:r>
                            <a:rPr lang="zh-CN" altLang="en-US" sz="1800" b="0" dirty="0">
                              <a:solidFill>
                                <a:schemeClr val="tx1"/>
                              </a:solidFill>
                            </a:rPr>
                            <a:t>说明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4019668442"/>
                      </a:ext>
                    </a:extLst>
                  </a:tr>
                  <a:tr h="396939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9pPr>
                        </a:lstStyle>
                        <a:p>
                          <a:pPr algn="ctr"/>
                          <a:r>
                            <a:rPr lang="en-US" altLang="zh-CN" sz="1800" dirty="0">
                              <a:solidFill>
                                <a:schemeClr val="tx1"/>
                              </a:solidFill>
                            </a:rPr>
                            <a:t>╳       0</a:t>
                          </a:r>
                          <a:r>
                            <a:rPr lang="en-US" altLang="zh-CN" sz="1800" baseline="0" dirty="0">
                              <a:solidFill>
                                <a:schemeClr val="tx1"/>
                              </a:solidFill>
                            </a:rPr>
                            <a:t>      0</a:t>
                          </a:r>
                          <a:endParaRPr lang="zh-CN" altLang="en-US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9"/>
                          <a:stretch>
                            <a:fillRect l="-88818" t="-206061" r="-43770" b="-312121"/>
                          </a:stretch>
                        </a:blip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9pPr>
                        </a:lstStyle>
                        <a:p>
                          <a:pPr marL="0" indent="0" algn="ctr">
                            <a:buNone/>
                          </a:pPr>
                          <a:r>
                            <a:rPr lang="zh-CN" altLang="en-US" sz="1800" b="0" dirty="0">
                              <a:solidFill>
                                <a:schemeClr val="tx1"/>
                              </a:solidFill>
                            </a:rPr>
                            <a:t>保持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2762698118"/>
                      </a:ext>
                    </a:extLst>
                  </a:tr>
                  <a:tr h="396240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9pPr>
                        </a:lstStyle>
                        <a:p>
                          <a:pPr algn="ctr"/>
                          <a:r>
                            <a:rPr lang="en-US" altLang="zh-CN" sz="1800" dirty="0"/>
                            <a:t>↑      </a:t>
                          </a:r>
                          <a:r>
                            <a:rPr lang="en-US" altLang="zh-CN" sz="1800" b="1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r>
                            <a:rPr lang="en-US" altLang="zh-CN" sz="1800" dirty="0"/>
                            <a:t>      0</a:t>
                          </a:r>
                          <a:endParaRPr lang="zh-CN" altLang="en-US" sz="1800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9pPr>
                        </a:lstStyle>
                        <a:p>
                          <a:pPr algn="ctr"/>
                          <a:r>
                            <a:rPr lang="en-US" altLang="zh-CN" sz="2000" b="1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r>
                            <a:rPr lang="en-US" altLang="zh-CN" sz="1800" dirty="0"/>
                            <a:t>           </a:t>
                          </a:r>
                          <a:r>
                            <a:rPr lang="en-US" altLang="zh-CN" sz="1800" b="0" dirty="0"/>
                            <a:t>0</a:t>
                          </a:r>
                          <a:endParaRPr lang="zh-CN" altLang="en-US" sz="1800" b="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9pPr>
                        </a:lstStyle>
                        <a:p>
                          <a:pPr algn="ctr"/>
                          <a:r>
                            <a:rPr lang="zh-CN" altLang="en-US" sz="1800" b="0" dirty="0"/>
                            <a:t>置</a:t>
                          </a:r>
                          <a:r>
                            <a:rPr lang="en-US" altLang="zh-CN" sz="1800" b="0" dirty="0"/>
                            <a:t>1</a:t>
                          </a:r>
                          <a:endParaRPr lang="zh-CN" altLang="en-US" sz="1800" b="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7543816"/>
                      </a:ext>
                    </a:extLst>
                  </a:tr>
                  <a:tr h="396240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9pPr>
                        </a:lstStyle>
                        <a:p>
                          <a:pPr algn="ctr"/>
                          <a:r>
                            <a:rPr lang="en-US" altLang="zh-CN" sz="1800" dirty="0"/>
                            <a:t>↑      0      </a:t>
                          </a:r>
                          <a:r>
                            <a:rPr lang="en-US" altLang="zh-CN" sz="1800" b="1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sz="18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9pPr>
                        </a:lstStyle>
                        <a:p>
                          <a:pPr marL="0" indent="0" algn="ctr">
                            <a:buFontTx/>
                            <a:buNone/>
                          </a:pPr>
                          <a:r>
                            <a:rPr lang="en-US" altLang="zh-CN" sz="2000" b="1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r>
                            <a:rPr lang="en-US" altLang="zh-CN" sz="1800" dirty="0"/>
                            <a:t>           1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9pPr>
                        </a:lstStyle>
                        <a:p>
                          <a:pPr marL="0" indent="0" algn="ctr">
                            <a:buFontTx/>
                            <a:buNone/>
                          </a:pPr>
                          <a:r>
                            <a:rPr lang="zh-CN" altLang="en-US" sz="1800" dirty="0"/>
                            <a:t>置</a:t>
                          </a:r>
                          <a:r>
                            <a:rPr lang="en-US" altLang="zh-CN" sz="1800" dirty="0"/>
                            <a:t>0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139670858"/>
                      </a:ext>
                    </a:extLst>
                  </a:tr>
                  <a:tr h="370840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9pPr>
                        </a:lstStyle>
                        <a:p>
                          <a:pPr algn="ctr"/>
                          <a:r>
                            <a:rPr lang="en-US" altLang="zh-CN" sz="180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↑     </a:t>
                          </a:r>
                          <a:r>
                            <a:rPr lang="en-US" altLang="zh-CN" sz="1800" kern="12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1      1</a:t>
                          </a:r>
                          <a:endParaRPr lang="zh-CN" altLang="en-US" sz="1800" kern="12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9pPr>
                        </a:lstStyle>
                        <a:p>
                          <a:pPr algn="ctr"/>
                          <a:r>
                            <a:rPr lang="zh-CN" altLang="en-US" sz="1800" b="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？</a:t>
                          </a:r>
                          <a:r>
                            <a:rPr lang="zh-CN" altLang="en-US" sz="1800" b="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         </a:t>
                          </a:r>
                          <a:r>
                            <a:rPr lang="zh-CN" altLang="en-US" sz="1800" b="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？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9pPr>
                        </a:lstStyle>
                        <a:p>
                          <a:pPr algn="ctr"/>
                          <a:r>
                            <a:rPr lang="zh-CN" altLang="en-US" sz="1800" b="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不稳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57467490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227EBCB4-A6E9-4C5D-A20D-F726E502DD0B}"/>
                  </a:ext>
                </a:extLst>
              </p:cNvPr>
              <p:cNvSpPr txBox="1"/>
              <p:nvPr/>
            </p:nvSpPr>
            <p:spPr>
              <a:xfrm>
                <a:off x="4435440" y="922364"/>
                <a:ext cx="382301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altLang="zh-CN" sz="2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acc>
                    </m:oMath>
                  </m:oMathPara>
                </a14:m>
                <a:endParaRPr lang="zh-CN" altLang="en-US" sz="20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227EBCB4-A6E9-4C5D-A20D-F726E502DD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5440" y="922364"/>
                <a:ext cx="382301" cy="400110"/>
              </a:xfrm>
              <a:prstGeom prst="rect">
                <a:avLst/>
              </a:prstGeom>
              <a:blipFill>
                <a:blip r:embed="rId12"/>
                <a:stretch>
                  <a:fillRect r="-2741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299E6DEE-CEB4-427F-A5A0-A5790A708331}"/>
                  </a:ext>
                </a:extLst>
              </p:cNvPr>
              <p:cNvSpPr txBox="1"/>
              <p:nvPr/>
            </p:nvSpPr>
            <p:spPr>
              <a:xfrm>
                <a:off x="4420386" y="3212976"/>
                <a:ext cx="382301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altLang="zh-CN" sz="2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acc>
                    </m:oMath>
                  </m:oMathPara>
                </a14:m>
                <a:endParaRPr lang="zh-CN" altLang="en-US" sz="20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299E6DEE-CEB4-427F-A5A0-A5790A7083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0386" y="3212976"/>
                <a:ext cx="382301" cy="40011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组合 1">
            <a:extLst>
              <a:ext uri="{FF2B5EF4-FFF2-40B4-BE49-F238E27FC236}">
                <a16:creationId xmlns:a16="http://schemas.microsoft.com/office/drawing/2014/main" id="{A5C864E7-BBF4-4C65-9CC7-3262A8B537AF}"/>
              </a:ext>
            </a:extLst>
          </p:cNvPr>
          <p:cNvGrpSpPr/>
          <p:nvPr/>
        </p:nvGrpSpPr>
        <p:grpSpPr>
          <a:xfrm>
            <a:off x="1876714" y="4079422"/>
            <a:ext cx="7747678" cy="2517930"/>
            <a:chOff x="1876714" y="4079422"/>
            <a:chExt cx="7747678" cy="251793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文本框 23">
                  <a:extLst>
                    <a:ext uri="{FF2B5EF4-FFF2-40B4-BE49-F238E27FC236}">
                      <a16:creationId xmlns:a16="http://schemas.microsoft.com/office/drawing/2014/main" id="{C2D93F58-9DD9-4A64-81AB-C36579723D94}"/>
                    </a:ext>
                  </a:extLst>
                </p:cNvPr>
                <p:cNvSpPr txBox="1"/>
                <p:nvPr/>
              </p:nvSpPr>
              <p:spPr>
                <a:xfrm>
                  <a:off x="1876714" y="4079422"/>
                  <a:ext cx="6621621" cy="46243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zh-CN" altLang="en-US" dirty="0"/>
                    <a:t>① </a:t>
                  </a:r>
                  <a14:m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𝐶𝑙𝑘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altLang="zh-CN" dirty="0"/>
                        <m:t>╳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𝑆𝑅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=00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时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  </m:t>
                      </m:r>
                      <m:acc>
                        <m:accPr>
                          <m:chr m:val="̅"/>
                          <m:ctrlPr>
                            <a:rPr lang="en-US" altLang="zh-CN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acc>
                      <m:acc>
                        <m:accPr>
                          <m:chr m:val="̅"/>
                          <m:ctrlPr>
                            <a:rPr lang="en-US" altLang="zh-CN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acc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=11</m:t>
                      </m:r>
                    </m:oMath>
                  </a14:m>
                  <a:r>
                    <a:rPr lang="zh-CN" altLang="en-US" dirty="0"/>
                    <a:t>，则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𝑄</m:t>
                      </m:r>
                    </m:oMath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4" name="文本框 23">
                  <a:extLst>
                    <a:ext uri="{FF2B5EF4-FFF2-40B4-BE49-F238E27FC236}">
                      <a16:creationId xmlns:a16="http://schemas.microsoft.com/office/drawing/2014/main" id="{C2D93F58-9DD9-4A64-81AB-C36579723D9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76714" y="4079422"/>
                  <a:ext cx="6621621" cy="462434"/>
                </a:xfrm>
                <a:prstGeom prst="rect">
                  <a:avLst/>
                </a:prstGeom>
                <a:blipFill>
                  <a:blip r:embed="rId14"/>
                  <a:stretch>
                    <a:fillRect l="-1473" t="-14474" b="-25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9" name="文本框 28">
                  <a:extLst>
                    <a:ext uri="{FF2B5EF4-FFF2-40B4-BE49-F238E27FC236}">
                      <a16:creationId xmlns:a16="http://schemas.microsoft.com/office/drawing/2014/main" id="{EE923EAC-374D-4069-8499-1D4CC0465A95}"/>
                    </a:ext>
                  </a:extLst>
                </p:cNvPr>
                <p:cNvSpPr txBox="1"/>
                <p:nvPr/>
              </p:nvSpPr>
              <p:spPr>
                <a:xfrm>
                  <a:off x="1876714" y="4764587"/>
                  <a:ext cx="6620045" cy="46243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dirty="0"/>
                    <a:t>② </a:t>
                  </a:r>
                  <a14:m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𝐶𝑙𝑘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 ↑, 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=10</m:t>
                      </m:r>
                      <m:r>
                        <a:rPr lang="zh-CN" altLang="en-US" i="1" smtClean="0">
                          <a:latin typeface="Cambria Math" panose="02040503050406030204" pitchFamily="18" charset="0"/>
                        </a:rPr>
                        <m:t>时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  </m:t>
                      </m:r>
                      <m:acc>
                        <m:accPr>
                          <m:chr m:val="̅"/>
                          <m:ctrlPr>
                            <a:rPr lang="en-US" altLang="zh-CN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acc>
                      <m:acc>
                        <m:accPr>
                          <m:chr m:val="̅"/>
                          <m:ctrlPr>
                            <a:rPr lang="en-US" altLang="zh-CN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acc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r>
                    <a:rPr lang="zh-CN" altLang="en-US" dirty="0"/>
                    <a:t>，则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=1</m:t>
                      </m:r>
                    </m:oMath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29" name="文本框 28">
                  <a:extLst>
                    <a:ext uri="{FF2B5EF4-FFF2-40B4-BE49-F238E27FC236}">
                      <a16:creationId xmlns:a16="http://schemas.microsoft.com/office/drawing/2014/main" id="{EE923EAC-374D-4069-8499-1D4CC0465A9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76714" y="4764587"/>
                  <a:ext cx="6620045" cy="462434"/>
                </a:xfrm>
                <a:prstGeom prst="rect">
                  <a:avLst/>
                </a:prstGeom>
                <a:blipFill>
                  <a:blip r:embed="rId15"/>
                  <a:stretch>
                    <a:fillRect l="-1473" t="-14667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2" name="文本框 41">
                  <a:extLst>
                    <a:ext uri="{FF2B5EF4-FFF2-40B4-BE49-F238E27FC236}">
                      <a16:creationId xmlns:a16="http://schemas.microsoft.com/office/drawing/2014/main" id="{01DCFA97-3299-4D41-8F31-4E082CA609D2}"/>
                    </a:ext>
                  </a:extLst>
                </p:cNvPr>
                <p:cNvSpPr txBox="1"/>
                <p:nvPr/>
              </p:nvSpPr>
              <p:spPr>
                <a:xfrm>
                  <a:off x="1876714" y="5449752"/>
                  <a:ext cx="6537752" cy="46243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zh-CN" altLang="en-US" dirty="0"/>
                    <a:t>③ </a:t>
                  </a:r>
                  <a14:m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𝐶𝑙𝑘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 ↑, 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=01</m:t>
                      </m:r>
                      <m:r>
                        <a:rPr lang="zh-CN" altLang="en-US" i="1" smtClean="0">
                          <a:latin typeface="Cambria Math" panose="02040503050406030204" pitchFamily="18" charset="0"/>
                        </a:rPr>
                        <m:t>时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  </m:t>
                      </m:r>
                      <m:acc>
                        <m:accPr>
                          <m:chr m:val="̅"/>
                          <m:ctrlPr>
                            <a:rPr lang="en-US" altLang="zh-CN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acc>
                      <m:acc>
                        <m:accPr>
                          <m:chr m:val="̅"/>
                          <m:ctrlPr>
                            <a:rPr lang="en-US" altLang="zh-CN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acc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a14:m>
                  <a:r>
                    <a:rPr lang="zh-CN" altLang="en-US" dirty="0"/>
                    <a:t>，则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>
                          <a:latin typeface="Cambria Math" panose="02040503050406030204" pitchFamily="18" charset="0"/>
                        </a:rPr>
                        <m:t>0</m:t>
                      </m:r>
                    </m:oMath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42" name="文本框 41">
                  <a:extLst>
                    <a:ext uri="{FF2B5EF4-FFF2-40B4-BE49-F238E27FC236}">
                      <a16:creationId xmlns:a16="http://schemas.microsoft.com/office/drawing/2014/main" id="{01DCFA97-3299-4D41-8F31-4E082CA609D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76714" y="5449752"/>
                  <a:ext cx="6537752" cy="462434"/>
                </a:xfrm>
                <a:prstGeom prst="rect">
                  <a:avLst/>
                </a:prstGeom>
                <a:blipFill>
                  <a:blip r:embed="rId16"/>
                  <a:stretch>
                    <a:fillRect l="-1493" t="-14474" b="-2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4" name="文本框 43">
                  <a:extLst>
                    <a:ext uri="{FF2B5EF4-FFF2-40B4-BE49-F238E27FC236}">
                      <a16:creationId xmlns:a16="http://schemas.microsoft.com/office/drawing/2014/main" id="{4B0330BD-AD0E-487E-8AC6-3B91E0852530}"/>
                    </a:ext>
                  </a:extLst>
                </p:cNvPr>
                <p:cNvSpPr txBox="1"/>
                <p:nvPr/>
              </p:nvSpPr>
              <p:spPr>
                <a:xfrm>
                  <a:off x="1876714" y="6134918"/>
                  <a:ext cx="7747678" cy="46243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dirty="0"/>
                    <a:t>④ </a:t>
                  </a:r>
                  <a14:m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𝐶𝑙𝑘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 ↑, 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=11</m:t>
                      </m:r>
                      <m:r>
                        <a:rPr lang="zh-CN" altLang="en-US" i="1" smtClean="0">
                          <a:latin typeface="Cambria Math" panose="02040503050406030204" pitchFamily="18" charset="0"/>
                        </a:rPr>
                        <m:t>时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  </m:t>
                      </m:r>
                      <m:acc>
                        <m:accPr>
                          <m:chr m:val="̅"/>
                          <m:ctrlPr>
                            <a:rPr lang="en-US" altLang="zh-CN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acc>
                      <m:acc>
                        <m:accPr>
                          <m:chr m:val="̅"/>
                          <m:ctrlPr>
                            <a:rPr lang="en-US" altLang="zh-CN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acc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00</m:t>
                      </m:r>
                    </m:oMath>
                  </a14:m>
                  <a:r>
                    <a:rPr lang="zh-CN" altLang="en-US" dirty="0"/>
                    <a:t>，则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altLang="zh-CN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a:rPr lang="en-US" altLang="zh-CN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̅"/>
                              <m:ctrlP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</m:acc>
                        </m:e>
                        <m:sup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a:rPr lang="en-US" altLang="zh-CN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44" name="文本框 43">
                  <a:extLst>
                    <a:ext uri="{FF2B5EF4-FFF2-40B4-BE49-F238E27FC236}">
                      <a16:creationId xmlns:a16="http://schemas.microsoft.com/office/drawing/2014/main" id="{4B0330BD-AD0E-487E-8AC6-3B91E08525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76714" y="6134918"/>
                  <a:ext cx="7747678" cy="462434"/>
                </a:xfrm>
                <a:prstGeom prst="rect">
                  <a:avLst/>
                </a:prstGeom>
                <a:blipFill>
                  <a:blip r:embed="rId17"/>
                  <a:stretch>
                    <a:fillRect l="-1259" t="-14474" b="-2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D66EEEF-3A6E-4299-9E1C-02EDBC73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8E7B1-3FC2-4821-B144-3AA6EF938D0A}" type="slidenum">
              <a:rPr lang="zh-CN" altLang="en-US" sz="1400" b="1" smtClean="0"/>
              <a:pPr/>
              <a:t>33</a:t>
            </a:fld>
            <a:r>
              <a:rPr lang="zh-CN" altLang="en-US"/>
              <a:t> </a:t>
            </a:r>
            <a:r>
              <a:rPr lang="en-US" altLang="zh-CN"/>
              <a:t>/ 52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28378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标题 1">
                <a:extLst>
                  <a:ext uri="{FF2B5EF4-FFF2-40B4-BE49-F238E27FC236}">
                    <a16:creationId xmlns:a16="http://schemas.microsoft.com/office/drawing/2014/main" id="{7791395D-C643-4592-B60A-D512CBF74A4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4000" b="1" i="1" dirty="0" smtClean="0">
                        <a:latin typeface="Cambria Math" panose="02040503050406030204" pitchFamily="18" charset="0"/>
                      </a:rPr>
                      <m:t>𝑫</m:t>
                    </m:r>
                  </m:oMath>
                </a14:m>
                <a:r>
                  <a:rPr lang="zh-CN" altLang="en-US" sz="4000" b="1" dirty="0"/>
                  <a:t>触发器</a:t>
                </a:r>
              </a:p>
            </p:txBody>
          </p:sp>
        </mc:Choice>
        <mc:Fallback xmlns="">
          <p:sp>
            <p:nvSpPr>
              <p:cNvPr id="13" name="标题 1">
                <a:extLst>
                  <a:ext uri="{FF2B5EF4-FFF2-40B4-BE49-F238E27FC236}">
                    <a16:creationId xmlns:a16="http://schemas.microsoft.com/office/drawing/2014/main" id="{7791395D-C643-4592-B60A-D512CBF74A4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t="-4730" b="-141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组合 5">
            <a:extLst>
              <a:ext uri="{FF2B5EF4-FFF2-40B4-BE49-F238E27FC236}">
                <a16:creationId xmlns:a16="http://schemas.microsoft.com/office/drawing/2014/main" id="{ED601A5E-3BA9-4165-9994-D35A57F59A09}"/>
              </a:ext>
            </a:extLst>
          </p:cNvPr>
          <p:cNvGrpSpPr/>
          <p:nvPr/>
        </p:nvGrpSpPr>
        <p:grpSpPr>
          <a:xfrm>
            <a:off x="496568" y="4077072"/>
            <a:ext cx="6490879" cy="2096993"/>
            <a:chOff x="496568" y="4077072"/>
            <a:chExt cx="6490879" cy="209699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文本框 9"/>
                <p:cNvSpPr txBox="1"/>
                <p:nvPr/>
              </p:nvSpPr>
              <p:spPr>
                <a:xfrm>
                  <a:off x="2979090" y="5625944"/>
                  <a:ext cx="1613840" cy="44063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sz="28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8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𝑸</m:t>
                            </m:r>
                          </m:e>
                          <m:sup>
                            <m:r>
                              <a:rPr lang="en-US" altLang="zh-CN" sz="28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𝒏</m:t>
                            </m:r>
                            <m:r>
                              <a:rPr lang="en-US" altLang="zh-CN" sz="28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sz="28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p>
                        </m:sSup>
                        <m:r>
                          <a:rPr lang="en-US" altLang="zh-CN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𝑫</m:t>
                        </m:r>
                      </m:oMath>
                    </m:oMathPara>
                  </a14:m>
                  <a:endParaRPr lang="zh-CN" altLang="en-US" sz="2800" b="1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0" name="文本框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79090" y="5625944"/>
                  <a:ext cx="1613840" cy="440633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" name="圆角矩形 11"/>
            <p:cNvSpPr/>
            <p:nvPr/>
          </p:nvSpPr>
          <p:spPr>
            <a:xfrm>
              <a:off x="2787394" y="5518457"/>
              <a:ext cx="2122099" cy="655608"/>
            </a:xfrm>
            <a:prstGeom prst="round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文本框 4">
                  <a:extLst>
                    <a:ext uri="{FF2B5EF4-FFF2-40B4-BE49-F238E27FC236}">
                      <a16:creationId xmlns:a16="http://schemas.microsoft.com/office/drawing/2014/main" id="{460A8B5B-329F-42EE-8EA3-B33C3A6B6AF9}"/>
                    </a:ext>
                  </a:extLst>
                </p:cNvPr>
                <p:cNvSpPr txBox="1"/>
                <p:nvPr/>
              </p:nvSpPr>
              <p:spPr>
                <a:xfrm>
                  <a:off x="496568" y="4077072"/>
                  <a:ext cx="6490879" cy="103727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14:m>
                    <m:oMath xmlns:m="http://schemas.openxmlformats.org/officeDocument/2006/math">
                      <m:r>
                        <a:rPr lang="en-US" altLang="zh-CN" sz="2200" i="1" dirty="0" smtClean="0">
                          <a:latin typeface="Cambria Math" panose="02040503050406030204" pitchFamily="18" charset="0"/>
                        </a:rPr>
                        <m:t>𝑆</m:t>
                      </m:r>
                    </m:oMath>
                  </a14:m>
                  <a:r>
                    <a:rPr lang="zh-CN" altLang="en-US" sz="2200" dirty="0"/>
                    <a:t>和</a:t>
                  </a:r>
                  <a14:m>
                    <m:oMath xmlns:m="http://schemas.openxmlformats.org/officeDocument/2006/math">
                      <m:r>
                        <a:rPr lang="en-US" altLang="zh-CN" sz="2200" i="1" dirty="0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a14:m>
                  <a:r>
                    <a:rPr lang="zh-CN" altLang="en-US" sz="2200" dirty="0">
                      <a:solidFill>
                        <a:srgbClr val="FF0000"/>
                      </a:solidFill>
                    </a:rPr>
                    <a:t>不会</a:t>
                  </a:r>
                  <a:r>
                    <a:rPr lang="zh-CN" altLang="en-US" sz="2200" dirty="0"/>
                    <a:t>同时为高，避免了</a:t>
                  </a:r>
                  <a14:m>
                    <m:oMath xmlns:m="http://schemas.openxmlformats.org/officeDocument/2006/math">
                      <m:r>
                        <a:rPr lang="en-US" altLang="zh-CN" sz="2200" i="1" dirty="0" smtClean="0">
                          <a:latin typeface="Cambria Math" panose="02040503050406030204" pitchFamily="18" charset="0"/>
                        </a:rPr>
                        <m:t>𝑆𝑅</m:t>
                      </m:r>
                    </m:oMath>
                  </a14:m>
                  <a:r>
                    <a:rPr lang="zh-CN" altLang="en-US" sz="2200" dirty="0"/>
                    <a:t>触发器不稳定问题。</a:t>
                  </a:r>
                  <a:endParaRPr lang="en-US" altLang="zh-CN" sz="2200" dirty="0"/>
                </a:p>
                <a:p>
                  <a:pPr>
                    <a:lnSpc>
                      <a:spcPct val="150000"/>
                    </a:lnSpc>
                  </a:pPr>
                  <a:r>
                    <a:rPr lang="zh-CN" altLang="en-US" sz="2200" dirty="0"/>
                    <a:t>当时钟</a:t>
                  </a:r>
                  <a14:m>
                    <m:oMath xmlns:m="http://schemas.openxmlformats.org/officeDocument/2006/math">
                      <m:r>
                        <a:rPr lang="en-US" altLang="zh-CN" sz="2200" i="1" dirty="0" smtClean="0">
                          <a:latin typeface="Cambria Math" panose="02040503050406030204" pitchFamily="18" charset="0"/>
                        </a:rPr>
                        <m:t>𝐶𝐿𝐾</m:t>
                      </m:r>
                      <m:r>
                        <a:rPr lang="en-US" altLang="zh-CN" sz="2200" i="1" dirty="0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a14:m>
                  <a:r>
                    <a:rPr lang="zh-CN" altLang="en-US" sz="2200" dirty="0"/>
                    <a:t>时，</a:t>
                  </a:r>
                  <a14:m>
                    <m:oMath xmlns:m="http://schemas.openxmlformats.org/officeDocument/2006/math">
                      <m:r>
                        <a:rPr lang="en-US" altLang="zh-CN" sz="2200" i="1" dirty="0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a14:m>
                  <a:r>
                    <a:rPr lang="zh-CN" altLang="en-US" sz="2200" dirty="0"/>
                    <a:t>触发器特征方程：</a:t>
                  </a:r>
                </a:p>
              </p:txBody>
            </p:sp>
          </mc:Choice>
          <mc:Fallback xmlns="">
            <p:sp>
              <p:nvSpPr>
                <p:cNvPr id="5" name="文本框 4">
                  <a:extLst>
                    <a:ext uri="{FF2B5EF4-FFF2-40B4-BE49-F238E27FC236}">
                      <a16:creationId xmlns:a16="http://schemas.microsoft.com/office/drawing/2014/main" id="{460A8B5B-329F-42EE-8EA3-B33C3A6B6A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6568" y="4077072"/>
                  <a:ext cx="6490879" cy="1037272"/>
                </a:xfrm>
                <a:prstGeom prst="rect">
                  <a:avLst/>
                </a:prstGeom>
                <a:blipFill>
                  <a:blip r:embed="rId5"/>
                  <a:stretch>
                    <a:fillRect l="-1221" r="-845" b="-941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7EFD86DE-8D78-49D2-B20C-E26F1E2FAE9E}"/>
              </a:ext>
            </a:extLst>
          </p:cNvPr>
          <p:cNvGrpSpPr/>
          <p:nvPr/>
        </p:nvGrpSpPr>
        <p:grpSpPr>
          <a:xfrm>
            <a:off x="3007723" y="1283543"/>
            <a:ext cx="3749655" cy="1974177"/>
            <a:chOff x="1703512" y="1375608"/>
            <a:chExt cx="3749655" cy="1974177"/>
          </a:xfrm>
        </p:grpSpPr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F3233C50-9FD9-4489-A979-FDD38918355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423318" y="1375608"/>
              <a:ext cx="2637377" cy="1974177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B93B7719-E037-498F-85CE-142487207BC6}"/>
                    </a:ext>
                  </a:extLst>
                </p:cNvPr>
                <p:cNvSpPr txBox="1"/>
                <p:nvPr/>
              </p:nvSpPr>
              <p:spPr>
                <a:xfrm>
                  <a:off x="1703512" y="2201911"/>
                  <a:ext cx="647421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altLang="zh-CN" sz="20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𝑙𝑘</m:t>
                        </m:r>
                      </m:oMath>
                    </m:oMathPara>
                  </a14:m>
                  <a:endParaRPr lang="zh-CN" altLang="en-US" sz="2000" dirty="0"/>
                </a:p>
              </p:txBody>
            </p:sp>
          </mc:Choice>
          <mc:Fallback xmlns=""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B93B7719-E037-498F-85CE-142487207BC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03512" y="2201911"/>
                  <a:ext cx="647421" cy="400110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文本框 14">
                  <a:extLst>
                    <a:ext uri="{FF2B5EF4-FFF2-40B4-BE49-F238E27FC236}">
                      <a16:creationId xmlns:a16="http://schemas.microsoft.com/office/drawing/2014/main" id="{18B63063-6571-476C-B066-41DBDD9831D7}"/>
                    </a:ext>
                  </a:extLst>
                </p:cNvPr>
                <p:cNvSpPr txBox="1"/>
                <p:nvPr/>
              </p:nvSpPr>
              <p:spPr>
                <a:xfrm>
                  <a:off x="1995189" y="1581084"/>
                  <a:ext cx="450251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oMath>
                    </m:oMathPara>
                  </a14:m>
                  <a:endParaRPr lang="zh-CN" altLang="en-US" sz="2000" dirty="0"/>
                </a:p>
              </p:txBody>
            </p:sp>
          </mc:Choice>
          <mc:Fallback xmlns="">
            <p:sp>
              <p:nvSpPr>
                <p:cNvPr id="15" name="文本框 14">
                  <a:extLst>
                    <a:ext uri="{FF2B5EF4-FFF2-40B4-BE49-F238E27FC236}">
                      <a16:creationId xmlns:a16="http://schemas.microsoft.com/office/drawing/2014/main" id="{18B63063-6571-476C-B066-41DBDD9831D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95189" y="1581084"/>
                  <a:ext cx="450251" cy="400110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文本框 15">
                  <a:extLst>
                    <a:ext uri="{FF2B5EF4-FFF2-40B4-BE49-F238E27FC236}">
                      <a16:creationId xmlns:a16="http://schemas.microsoft.com/office/drawing/2014/main" id="{F2ED7565-EA54-42A4-BBE0-811BC72BBDF4}"/>
                    </a:ext>
                  </a:extLst>
                </p:cNvPr>
                <p:cNvSpPr txBox="1"/>
                <p:nvPr/>
              </p:nvSpPr>
              <p:spPr>
                <a:xfrm>
                  <a:off x="3605282" y="2218141"/>
                  <a:ext cx="428387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zh-CN" altLang="en-US" sz="2000" dirty="0"/>
                </a:p>
              </p:txBody>
            </p:sp>
          </mc:Choice>
          <mc:Fallback xmlns="">
            <p:sp>
              <p:nvSpPr>
                <p:cNvPr id="16" name="文本框 15">
                  <a:extLst>
                    <a:ext uri="{FF2B5EF4-FFF2-40B4-BE49-F238E27FC236}">
                      <a16:creationId xmlns:a16="http://schemas.microsoft.com/office/drawing/2014/main" id="{F2ED7565-EA54-42A4-BBE0-811BC72BBDF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05282" y="2218141"/>
                  <a:ext cx="428387" cy="400110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等腰三角形 16">
              <a:extLst>
                <a:ext uri="{FF2B5EF4-FFF2-40B4-BE49-F238E27FC236}">
                  <a16:creationId xmlns:a16="http://schemas.microsoft.com/office/drawing/2014/main" id="{83DC65E4-20E3-46ED-8699-774A95CD14A7}"/>
                </a:ext>
              </a:extLst>
            </p:cNvPr>
            <p:cNvSpPr/>
            <p:nvPr/>
          </p:nvSpPr>
          <p:spPr>
            <a:xfrm rot="5400000">
              <a:off x="3456523" y="2319539"/>
              <a:ext cx="216024" cy="166525"/>
            </a:xfrm>
            <a:prstGeom prst="triangl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9" name="直接连接符 18">
              <a:extLst>
                <a:ext uri="{FF2B5EF4-FFF2-40B4-BE49-F238E27FC236}">
                  <a16:creationId xmlns:a16="http://schemas.microsoft.com/office/drawing/2014/main" id="{85111D2F-22B8-4B94-BB43-9BBB6F0DC391}"/>
                </a:ext>
              </a:extLst>
            </p:cNvPr>
            <p:cNvCxnSpPr>
              <a:endCxn id="2" idx="3"/>
            </p:cNvCxnSpPr>
            <p:nvPr/>
          </p:nvCxnSpPr>
          <p:spPr>
            <a:xfrm flipH="1">
              <a:off x="2350933" y="2401966"/>
              <a:ext cx="1137232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文本框 19">
                  <a:extLst>
                    <a:ext uri="{FF2B5EF4-FFF2-40B4-BE49-F238E27FC236}">
                      <a16:creationId xmlns:a16="http://schemas.microsoft.com/office/drawing/2014/main" id="{A7FBC0A1-49E2-40B6-BDF6-5973EC58ED04}"/>
                    </a:ext>
                  </a:extLst>
                </p:cNvPr>
                <p:cNvSpPr txBox="1"/>
                <p:nvPr/>
              </p:nvSpPr>
              <p:spPr>
                <a:xfrm>
                  <a:off x="4983142" y="1585847"/>
                  <a:ext cx="450251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  <m:t>𝑄</m:t>
                        </m:r>
                      </m:oMath>
                    </m:oMathPara>
                  </a14:m>
                  <a:endParaRPr lang="zh-CN" altLang="en-US" sz="2000" dirty="0"/>
                </a:p>
              </p:txBody>
            </p:sp>
          </mc:Choice>
          <mc:Fallback xmlns="">
            <p:sp>
              <p:nvSpPr>
                <p:cNvPr id="20" name="文本框 19">
                  <a:extLst>
                    <a:ext uri="{FF2B5EF4-FFF2-40B4-BE49-F238E27FC236}">
                      <a16:creationId xmlns:a16="http://schemas.microsoft.com/office/drawing/2014/main" id="{A7FBC0A1-49E2-40B6-BDF6-5973EC58ED0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83142" y="1585847"/>
                  <a:ext cx="450251" cy="400110"/>
                </a:xfrm>
                <a:prstGeom prst="rect">
                  <a:avLst/>
                </a:prstGeom>
                <a:blipFill>
                  <a:blip r:embed="rId13"/>
                  <a:stretch>
                    <a:fillRect b="-1212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文本框 20">
                  <a:extLst>
                    <a:ext uri="{FF2B5EF4-FFF2-40B4-BE49-F238E27FC236}">
                      <a16:creationId xmlns:a16="http://schemas.microsoft.com/office/drawing/2014/main" id="{505E4664-E284-4B40-8E13-C22C6C4FDF1D}"/>
                    </a:ext>
                  </a:extLst>
                </p:cNvPr>
                <p:cNvSpPr txBox="1"/>
                <p:nvPr/>
              </p:nvSpPr>
              <p:spPr>
                <a:xfrm>
                  <a:off x="5007725" y="2740908"/>
                  <a:ext cx="445442" cy="40081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altLang="zh-CN" sz="2000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000" b="0" i="1" dirty="0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</m:acc>
                      </m:oMath>
                    </m:oMathPara>
                  </a14:m>
                  <a:endParaRPr lang="zh-CN" altLang="en-US" sz="2000" dirty="0"/>
                </a:p>
              </p:txBody>
            </p:sp>
          </mc:Choice>
          <mc:Fallback xmlns="">
            <p:sp>
              <p:nvSpPr>
                <p:cNvPr id="21" name="文本框 20">
                  <a:extLst>
                    <a:ext uri="{FF2B5EF4-FFF2-40B4-BE49-F238E27FC236}">
                      <a16:creationId xmlns:a16="http://schemas.microsoft.com/office/drawing/2014/main" id="{505E4664-E284-4B40-8E13-C22C6C4FDF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07725" y="2740908"/>
                  <a:ext cx="445442" cy="400815"/>
                </a:xfrm>
                <a:prstGeom prst="rect">
                  <a:avLst/>
                </a:prstGeom>
                <a:blipFill>
                  <a:blip r:embed="rId14"/>
                  <a:stretch>
                    <a:fillRect r="-8219" b="-1230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3" name="表格 23">
                <a:extLst>
                  <a:ext uri="{FF2B5EF4-FFF2-40B4-BE49-F238E27FC236}">
                    <a16:creationId xmlns:a16="http://schemas.microsoft.com/office/drawing/2014/main" id="{520BE9D1-6C44-463D-AFEA-E9ADCFFE12E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73033400"/>
                  </p:ext>
                </p:extLst>
              </p:nvPr>
            </p:nvGraphicFramePr>
            <p:xfrm>
              <a:off x="7464152" y="1340768"/>
              <a:ext cx="4365137" cy="1898583"/>
            </p:xfrm>
            <a:graphic>
              <a:graphicData uri="http://schemas.openxmlformats.org/drawingml/2006/table">
                <a:tbl>
                  <a:tblPr firstRow="1" bandRow="1">
                    <a:tableStyleId>{5FD0F851-EC5A-4D38-B0AD-8093EC10F338}</a:tableStyleId>
                  </a:tblPr>
                  <a:tblGrid>
                    <a:gridCol w="838067">
                      <a:extLst>
                        <a:ext uri="{9D8B030D-6E8A-4147-A177-3AD203B41FA5}">
                          <a16:colId xmlns:a16="http://schemas.microsoft.com/office/drawing/2014/main" val="3585633963"/>
                        </a:ext>
                      </a:extLst>
                    </a:gridCol>
                    <a:gridCol w="838067">
                      <a:extLst>
                        <a:ext uri="{9D8B030D-6E8A-4147-A177-3AD203B41FA5}">
                          <a16:colId xmlns:a16="http://schemas.microsoft.com/office/drawing/2014/main" val="3764961210"/>
                        </a:ext>
                      </a:extLst>
                    </a:gridCol>
                    <a:gridCol w="838067">
                      <a:extLst>
                        <a:ext uri="{9D8B030D-6E8A-4147-A177-3AD203B41FA5}">
                          <a16:colId xmlns:a16="http://schemas.microsoft.com/office/drawing/2014/main" val="477099100"/>
                        </a:ext>
                      </a:extLst>
                    </a:gridCol>
                    <a:gridCol w="838067">
                      <a:extLst>
                        <a:ext uri="{9D8B030D-6E8A-4147-A177-3AD203B41FA5}">
                          <a16:colId xmlns:a16="http://schemas.microsoft.com/office/drawing/2014/main" val="818591033"/>
                        </a:ext>
                      </a:extLst>
                    </a:gridCol>
                    <a:gridCol w="1012869">
                      <a:extLst>
                        <a:ext uri="{9D8B030D-6E8A-4147-A177-3AD203B41FA5}">
                          <a16:colId xmlns:a16="http://schemas.microsoft.com/office/drawing/2014/main" val="4136952217"/>
                        </a:ext>
                      </a:extLst>
                    </a:gridCol>
                  </a:tblGrid>
                  <a:tr h="63286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1" i="1" dirty="0" smtClean="0">
                                    <a:latin typeface="Cambria Math" panose="02040503050406030204" pitchFamily="18" charset="0"/>
                                  </a:rPr>
                                  <m:t>𝑪𝒍𝒌</m:t>
                                </m:r>
                              </m:oMath>
                            </m:oMathPara>
                          </a14:m>
                          <a:endParaRPr lang="zh-CN" altLang="en-US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1" i="1" dirty="0" smtClean="0">
                                    <a:latin typeface="Cambria Math" panose="02040503050406030204" pitchFamily="18" charset="0"/>
                                  </a:rPr>
                                  <m:t>𝑫</m:t>
                                </m:r>
                              </m:oMath>
                            </m:oMathPara>
                          </a14:m>
                          <a:endParaRPr lang="zh-CN" altLang="en-US" b="1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altLang="zh-CN" b="1" i="1" dirty="0" smtClean="0">
                                  <a:latin typeface="Cambria Math" panose="02040503050406030204" pitchFamily="18" charset="0"/>
                                </a:rPr>
                                <m:t>𝑸</m:t>
                              </m:r>
                            </m:oMath>
                          </a14:m>
                          <a:r>
                            <a:rPr lang="en-US" altLang="zh-CN" b="1" baseline="30000" dirty="0"/>
                            <a:t>n+1</a:t>
                          </a:r>
                          <a:endParaRPr lang="zh-CN" altLang="en-US" b="1" baseline="30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acc>
                                <m:accPr>
                                  <m:chr m:val="̅"/>
                                  <m:ctrlPr>
                                    <a:rPr lang="en-US" altLang="zh-CN" sz="20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000" b="0" i="1" dirty="0" smtClean="0"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</m:acc>
                            </m:oMath>
                          </a14:m>
                          <a:r>
                            <a:rPr lang="en-US" altLang="zh-CN" sz="2000" b="0" baseline="30000" dirty="0"/>
                            <a:t>n+1</a:t>
                          </a:r>
                          <a:endParaRPr lang="zh-CN" altLang="en-US" b="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/>
                            <a:t>说明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918366017"/>
                      </a:ext>
                    </a:extLst>
                  </a:tr>
                  <a:tr h="63286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↑</a:t>
                          </a:r>
                          <a:endParaRPr lang="zh-CN" altLang="en-US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1</a:t>
                          </a:r>
                          <a:endParaRPr lang="zh-CN" altLang="en-US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/>
                            <a:t>置位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2959326518"/>
                      </a:ext>
                    </a:extLst>
                  </a:tr>
                  <a:tr h="63286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8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↑</a:t>
                          </a:r>
                          <a:endParaRPr lang="zh-CN" altLang="en-US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0</a:t>
                          </a:r>
                          <a:endParaRPr lang="zh-CN" altLang="en-US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/>
                            <a:t>复位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386339795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3" name="表格 23">
                <a:extLst>
                  <a:ext uri="{FF2B5EF4-FFF2-40B4-BE49-F238E27FC236}">
                    <a16:creationId xmlns:a16="http://schemas.microsoft.com/office/drawing/2014/main" id="{520BE9D1-6C44-463D-AFEA-E9ADCFFE12E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73033400"/>
                  </p:ext>
                </p:extLst>
              </p:nvPr>
            </p:nvGraphicFramePr>
            <p:xfrm>
              <a:off x="7464152" y="1340768"/>
              <a:ext cx="4365137" cy="1898583"/>
            </p:xfrm>
            <a:graphic>
              <a:graphicData uri="http://schemas.openxmlformats.org/drawingml/2006/table">
                <a:tbl>
                  <a:tblPr firstRow="1" bandRow="1">
                    <a:tableStyleId>{5FD0F851-EC5A-4D38-B0AD-8093EC10F338}</a:tableStyleId>
                  </a:tblPr>
                  <a:tblGrid>
                    <a:gridCol w="838067">
                      <a:extLst>
                        <a:ext uri="{9D8B030D-6E8A-4147-A177-3AD203B41FA5}">
                          <a16:colId xmlns:a16="http://schemas.microsoft.com/office/drawing/2014/main" val="3585633963"/>
                        </a:ext>
                      </a:extLst>
                    </a:gridCol>
                    <a:gridCol w="838067">
                      <a:extLst>
                        <a:ext uri="{9D8B030D-6E8A-4147-A177-3AD203B41FA5}">
                          <a16:colId xmlns:a16="http://schemas.microsoft.com/office/drawing/2014/main" val="3764961210"/>
                        </a:ext>
                      </a:extLst>
                    </a:gridCol>
                    <a:gridCol w="838067">
                      <a:extLst>
                        <a:ext uri="{9D8B030D-6E8A-4147-A177-3AD203B41FA5}">
                          <a16:colId xmlns:a16="http://schemas.microsoft.com/office/drawing/2014/main" val="477099100"/>
                        </a:ext>
                      </a:extLst>
                    </a:gridCol>
                    <a:gridCol w="838067">
                      <a:extLst>
                        <a:ext uri="{9D8B030D-6E8A-4147-A177-3AD203B41FA5}">
                          <a16:colId xmlns:a16="http://schemas.microsoft.com/office/drawing/2014/main" val="818591033"/>
                        </a:ext>
                      </a:extLst>
                    </a:gridCol>
                    <a:gridCol w="1012869">
                      <a:extLst>
                        <a:ext uri="{9D8B030D-6E8A-4147-A177-3AD203B41FA5}">
                          <a16:colId xmlns:a16="http://schemas.microsoft.com/office/drawing/2014/main" val="4136952217"/>
                        </a:ext>
                      </a:extLst>
                    </a:gridCol>
                  </a:tblGrid>
                  <a:tr h="632861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15"/>
                          <a:stretch>
                            <a:fillRect t="-962" r="-420290" b="-2028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15"/>
                          <a:stretch>
                            <a:fillRect l="-100730" t="-962" r="-323358" b="-2028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15"/>
                          <a:stretch>
                            <a:fillRect l="-199275" t="-962" r="-221014" b="-2028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15"/>
                          <a:stretch>
                            <a:fillRect l="-299275" t="-962" r="-121014" b="-2028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/>
                            <a:t>说明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918366017"/>
                      </a:ext>
                    </a:extLst>
                  </a:tr>
                  <a:tr h="63286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↑</a:t>
                          </a:r>
                          <a:endParaRPr lang="zh-CN" altLang="en-US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1</a:t>
                          </a:r>
                          <a:endParaRPr lang="zh-CN" altLang="en-US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/>
                            <a:t>置位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2959326518"/>
                      </a:ext>
                    </a:extLst>
                  </a:tr>
                  <a:tr h="63286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8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↑</a:t>
                          </a:r>
                          <a:endParaRPr lang="zh-CN" altLang="en-US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0</a:t>
                          </a:r>
                          <a:endParaRPr lang="zh-CN" altLang="en-US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/>
                            <a:t>复位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3863397952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25" name="图片 24">
            <a:extLst>
              <a:ext uri="{FF2B5EF4-FFF2-40B4-BE49-F238E27FC236}">
                <a16:creationId xmlns:a16="http://schemas.microsoft.com/office/drawing/2014/main" id="{0B011EB7-44C9-4EDD-9382-F57683F33842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39043" y="1400495"/>
            <a:ext cx="1624509" cy="1581553"/>
          </a:xfrm>
          <a:prstGeom prst="rect">
            <a:avLst/>
          </a:prstGeom>
        </p:spPr>
      </p:pic>
      <p:grpSp>
        <p:nvGrpSpPr>
          <p:cNvPr id="24" name="组合 23">
            <a:extLst>
              <a:ext uri="{FF2B5EF4-FFF2-40B4-BE49-F238E27FC236}">
                <a16:creationId xmlns:a16="http://schemas.microsoft.com/office/drawing/2014/main" id="{FCA88A4D-C27E-455F-90BC-31E0F9D75A92}"/>
              </a:ext>
            </a:extLst>
          </p:cNvPr>
          <p:cNvGrpSpPr/>
          <p:nvPr/>
        </p:nvGrpSpPr>
        <p:grpSpPr>
          <a:xfrm>
            <a:off x="6361556" y="4165354"/>
            <a:ext cx="5495084" cy="2394848"/>
            <a:chOff x="5645247" y="4086317"/>
            <a:chExt cx="5495084" cy="239484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椭圆 25">
                  <a:extLst>
                    <a:ext uri="{FF2B5EF4-FFF2-40B4-BE49-F238E27FC236}">
                      <a16:creationId xmlns:a16="http://schemas.microsoft.com/office/drawing/2014/main" id="{923BB65F-14EF-4572-B8EF-7D161B04BFFD}"/>
                    </a:ext>
                  </a:extLst>
                </p:cNvPr>
                <p:cNvSpPr/>
                <p:nvPr/>
              </p:nvSpPr>
              <p:spPr>
                <a:xfrm>
                  <a:off x="7032104" y="4925656"/>
                  <a:ext cx="792000" cy="79200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 w="285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altLang="zh-CN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26" name="椭圆 25">
                  <a:extLst>
                    <a:ext uri="{FF2B5EF4-FFF2-40B4-BE49-F238E27FC236}">
                      <a16:creationId xmlns:a16="http://schemas.microsoft.com/office/drawing/2014/main" id="{923BB65F-14EF-4572-B8EF-7D161B04BFF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32104" y="4925656"/>
                  <a:ext cx="792000" cy="792000"/>
                </a:xfrm>
                <a:prstGeom prst="ellipse">
                  <a:avLst/>
                </a:prstGeom>
                <a:blipFill>
                  <a:blip r:embed="rId17"/>
                  <a:stretch>
                    <a:fillRect/>
                  </a:stretch>
                </a:blipFill>
                <a:ln w="28575"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椭圆 26">
                  <a:extLst>
                    <a:ext uri="{FF2B5EF4-FFF2-40B4-BE49-F238E27FC236}">
                      <a16:creationId xmlns:a16="http://schemas.microsoft.com/office/drawing/2014/main" id="{F683770E-13AD-4EA6-9467-6D8A68E66D6F}"/>
                    </a:ext>
                  </a:extLst>
                </p:cNvPr>
                <p:cNvSpPr/>
                <p:nvPr/>
              </p:nvSpPr>
              <p:spPr>
                <a:xfrm>
                  <a:off x="8934864" y="4925656"/>
                  <a:ext cx="792000" cy="79200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 w="285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altLang="zh-CN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27" name="椭圆 26">
                  <a:extLst>
                    <a:ext uri="{FF2B5EF4-FFF2-40B4-BE49-F238E27FC236}">
                      <a16:creationId xmlns:a16="http://schemas.microsoft.com/office/drawing/2014/main" id="{F683770E-13AD-4EA6-9467-6D8A68E66D6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34864" y="4925656"/>
                  <a:ext cx="792000" cy="792000"/>
                </a:xfrm>
                <a:prstGeom prst="ellipse">
                  <a:avLst/>
                </a:prstGeom>
                <a:blipFill>
                  <a:blip r:embed="rId18"/>
                  <a:stretch>
                    <a:fillRect/>
                  </a:stretch>
                </a:blipFill>
                <a:ln w="28575"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8" name="曲线连接符 91">
              <a:extLst>
                <a:ext uri="{FF2B5EF4-FFF2-40B4-BE49-F238E27FC236}">
                  <a16:creationId xmlns:a16="http://schemas.microsoft.com/office/drawing/2014/main" id="{7EAE3F07-24CE-4099-BEC6-4F5DDC413A94}"/>
                </a:ext>
              </a:extLst>
            </p:cNvPr>
            <p:cNvCxnSpPr>
              <a:stCxn id="26" idx="3"/>
              <a:endCxn id="26" idx="1"/>
            </p:cNvCxnSpPr>
            <p:nvPr/>
          </p:nvCxnSpPr>
          <p:spPr>
            <a:xfrm rot="5400000" flipH="1">
              <a:off x="6868076" y="5321656"/>
              <a:ext cx="560028" cy="12700"/>
            </a:xfrm>
            <a:prstGeom prst="curvedConnector5">
              <a:avLst>
                <a:gd name="adj1" fmla="val -11480"/>
                <a:gd name="adj2" fmla="val 5210449"/>
                <a:gd name="adj3" fmla="val 119134"/>
              </a:avLst>
            </a:prstGeom>
            <a:ln w="1905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曲线连接符 92">
              <a:extLst>
                <a:ext uri="{FF2B5EF4-FFF2-40B4-BE49-F238E27FC236}">
                  <a16:creationId xmlns:a16="http://schemas.microsoft.com/office/drawing/2014/main" id="{C861062E-749A-4DF8-97A3-BBA234897842}"/>
                </a:ext>
              </a:extLst>
            </p:cNvPr>
            <p:cNvCxnSpPr>
              <a:cxnSpLocks/>
              <a:stCxn id="26" idx="0"/>
              <a:endCxn id="27" idx="0"/>
            </p:cNvCxnSpPr>
            <p:nvPr/>
          </p:nvCxnSpPr>
          <p:spPr>
            <a:xfrm rot="5400000" flipH="1" flipV="1">
              <a:off x="8379484" y="3974276"/>
              <a:ext cx="12700" cy="1902760"/>
            </a:xfrm>
            <a:prstGeom prst="curvedConnector3">
              <a:avLst>
                <a:gd name="adj1" fmla="val 3611047"/>
              </a:avLst>
            </a:prstGeom>
            <a:ln w="1905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曲线连接符 98">
              <a:extLst>
                <a:ext uri="{FF2B5EF4-FFF2-40B4-BE49-F238E27FC236}">
                  <a16:creationId xmlns:a16="http://schemas.microsoft.com/office/drawing/2014/main" id="{DA5BF8AE-ECF6-4422-93F7-5E94F6328115}"/>
                </a:ext>
              </a:extLst>
            </p:cNvPr>
            <p:cNvCxnSpPr>
              <a:cxnSpLocks/>
              <a:stCxn id="27" idx="4"/>
              <a:endCxn id="26" idx="4"/>
            </p:cNvCxnSpPr>
            <p:nvPr/>
          </p:nvCxnSpPr>
          <p:spPr>
            <a:xfrm rot="5400000">
              <a:off x="8379484" y="4766276"/>
              <a:ext cx="12700" cy="1902760"/>
            </a:xfrm>
            <a:prstGeom prst="curvedConnector3">
              <a:avLst>
                <a:gd name="adj1" fmla="val 3346008"/>
              </a:avLst>
            </a:prstGeom>
            <a:ln w="1905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曲线连接符 91">
              <a:extLst>
                <a:ext uri="{FF2B5EF4-FFF2-40B4-BE49-F238E27FC236}">
                  <a16:creationId xmlns:a16="http://schemas.microsoft.com/office/drawing/2014/main" id="{E98DD383-DDF1-484C-8A0E-852E53A6A154}"/>
                </a:ext>
              </a:extLst>
            </p:cNvPr>
            <p:cNvCxnSpPr>
              <a:cxnSpLocks/>
              <a:stCxn id="27" idx="7"/>
              <a:endCxn id="27" idx="5"/>
            </p:cNvCxnSpPr>
            <p:nvPr/>
          </p:nvCxnSpPr>
          <p:spPr>
            <a:xfrm rot="16200000" flipH="1">
              <a:off x="9330864" y="5321656"/>
              <a:ext cx="560028" cy="12700"/>
            </a:xfrm>
            <a:prstGeom prst="curvedConnector5">
              <a:avLst>
                <a:gd name="adj1" fmla="val -24792"/>
                <a:gd name="adj2" fmla="val 5223559"/>
                <a:gd name="adj3" fmla="val 124792"/>
              </a:avLst>
            </a:prstGeom>
            <a:ln w="1905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矩形 31">
                  <a:extLst>
                    <a:ext uri="{FF2B5EF4-FFF2-40B4-BE49-F238E27FC236}">
                      <a16:creationId xmlns:a16="http://schemas.microsoft.com/office/drawing/2014/main" id="{4F1520AF-60E6-4AF6-9CBC-3F4BE6715932}"/>
                    </a:ext>
                  </a:extLst>
                </p:cNvPr>
                <p:cNvSpPr/>
                <p:nvPr/>
              </p:nvSpPr>
              <p:spPr>
                <a:xfrm>
                  <a:off x="5645247" y="5143340"/>
                  <a:ext cx="792001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altLang="zh-CN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altLang="zh-CN" sz="1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2" name="矩形 31">
                  <a:extLst>
                    <a:ext uri="{FF2B5EF4-FFF2-40B4-BE49-F238E27FC236}">
                      <a16:creationId xmlns:a16="http://schemas.microsoft.com/office/drawing/2014/main" id="{4F1520AF-60E6-4AF6-9CBC-3F4BE671593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45247" y="5143340"/>
                  <a:ext cx="792001" cy="369332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矩形 32">
                  <a:extLst>
                    <a:ext uri="{FF2B5EF4-FFF2-40B4-BE49-F238E27FC236}">
                      <a16:creationId xmlns:a16="http://schemas.microsoft.com/office/drawing/2014/main" id="{CBBC28FD-7837-40C0-9585-53319F0F08A9}"/>
                    </a:ext>
                  </a:extLst>
                </p:cNvPr>
                <p:cNvSpPr/>
                <p:nvPr/>
              </p:nvSpPr>
              <p:spPr>
                <a:xfrm>
                  <a:off x="10286892" y="5136990"/>
                  <a:ext cx="853439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altLang="zh-CN" sz="1800" dirty="0"/>
                </a:p>
              </p:txBody>
            </p:sp>
          </mc:Choice>
          <mc:Fallback xmlns="">
            <p:sp>
              <p:nvSpPr>
                <p:cNvPr id="33" name="矩形 32">
                  <a:extLst>
                    <a:ext uri="{FF2B5EF4-FFF2-40B4-BE49-F238E27FC236}">
                      <a16:creationId xmlns:a16="http://schemas.microsoft.com/office/drawing/2014/main" id="{CBBC28FD-7837-40C0-9585-53319F0F08A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86892" y="5136990"/>
                  <a:ext cx="853439" cy="369332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矩形 33">
                  <a:extLst>
                    <a:ext uri="{FF2B5EF4-FFF2-40B4-BE49-F238E27FC236}">
                      <a16:creationId xmlns:a16="http://schemas.microsoft.com/office/drawing/2014/main" id="{01CCF76B-580D-4575-B6F7-B9807AFFFA58}"/>
                    </a:ext>
                  </a:extLst>
                </p:cNvPr>
                <p:cNvSpPr/>
                <p:nvPr/>
              </p:nvSpPr>
              <p:spPr>
                <a:xfrm>
                  <a:off x="7982636" y="4086317"/>
                  <a:ext cx="853439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80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zh-CN" altLang="en-US" sz="1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4" name="矩形 33">
                  <a:extLst>
                    <a:ext uri="{FF2B5EF4-FFF2-40B4-BE49-F238E27FC236}">
                      <a16:creationId xmlns:a16="http://schemas.microsoft.com/office/drawing/2014/main" id="{01CCF76B-580D-4575-B6F7-B9807AFFFA5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82636" y="4086317"/>
                  <a:ext cx="853439" cy="369332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矩形 34">
                  <a:extLst>
                    <a:ext uri="{FF2B5EF4-FFF2-40B4-BE49-F238E27FC236}">
                      <a16:creationId xmlns:a16="http://schemas.microsoft.com/office/drawing/2014/main" id="{2CD1839A-2715-43AD-942C-396440628182}"/>
                    </a:ext>
                  </a:extLst>
                </p:cNvPr>
                <p:cNvSpPr/>
                <p:nvPr/>
              </p:nvSpPr>
              <p:spPr>
                <a:xfrm>
                  <a:off x="8043987" y="6111833"/>
                  <a:ext cx="853439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zh-CN" altLang="en-US" sz="1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5" name="矩形 34">
                  <a:extLst>
                    <a:ext uri="{FF2B5EF4-FFF2-40B4-BE49-F238E27FC236}">
                      <a16:creationId xmlns:a16="http://schemas.microsoft.com/office/drawing/2014/main" id="{2CD1839A-2715-43AD-942C-39644062818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3987" y="6111833"/>
                  <a:ext cx="853439" cy="369332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CF25D8A-DEE1-4CFF-97A9-226DF4CB2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8E7B1-3FC2-4821-B144-3AA6EF938D0A}" type="slidenum">
              <a:rPr lang="zh-CN" altLang="en-US" sz="1400" b="1" smtClean="0"/>
              <a:pPr/>
              <a:t>34</a:t>
            </a:fld>
            <a:r>
              <a:rPr lang="zh-CN" altLang="en-US"/>
              <a:t> </a:t>
            </a:r>
            <a:r>
              <a:rPr lang="en-US" altLang="zh-CN"/>
              <a:t>/ 52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58210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>
                <a:solidFill>
                  <a:schemeClr val="bg1">
                    <a:lumMod val="50000"/>
                  </a:schemeClr>
                </a:solidFill>
              </a:rPr>
              <a:t>【</a:t>
            </a:r>
            <a:r>
              <a:rPr lang="zh-CN" altLang="en-US" sz="3600" dirty="0">
                <a:solidFill>
                  <a:schemeClr val="bg1">
                    <a:lumMod val="50000"/>
                  </a:schemeClr>
                </a:solidFill>
              </a:rPr>
              <a:t>例</a:t>
            </a:r>
            <a:r>
              <a:rPr lang="en-US" altLang="zh-CN" sz="3600" dirty="0">
                <a:solidFill>
                  <a:schemeClr val="bg1">
                    <a:lumMod val="50000"/>
                  </a:schemeClr>
                </a:solidFill>
              </a:rPr>
              <a:t>3.2】</a:t>
            </a:r>
            <a:r>
              <a:rPr lang="zh-CN" altLang="en-US" sz="3600" b="1" dirty="0"/>
              <a:t>锁存器</a:t>
            </a:r>
            <a:r>
              <a:rPr lang="zh-CN" altLang="en-US" sz="3600" dirty="0"/>
              <a:t>、</a:t>
            </a:r>
            <a:r>
              <a:rPr lang="zh-CN" altLang="en-US" sz="3600" b="1" dirty="0"/>
              <a:t>触发器</a:t>
            </a:r>
            <a:r>
              <a:rPr lang="zh-CN" altLang="en-US" sz="3600" dirty="0"/>
              <a:t>输出波形比较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6DEA610-8781-4682-A0C1-7D111A1E01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376" y="1340768"/>
            <a:ext cx="11017224" cy="3072299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407368" y="2876918"/>
            <a:ext cx="11161240" cy="782265"/>
          </a:xfrm>
          <a:prstGeom prst="rect">
            <a:avLst/>
          </a:prstGeom>
          <a:solidFill>
            <a:schemeClr val="accent6">
              <a:lumMod val="40000"/>
              <a:lumOff val="6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FF38BC2-0052-4FB4-806D-017EB48843E2}"/>
              </a:ext>
            </a:extLst>
          </p:cNvPr>
          <p:cNvSpPr txBox="1"/>
          <p:nvPr/>
        </p:nvSpPr>
        <p:spPr>
          <a:xfrm>
            <a:off x="1199456" y="5068656"/>
            <a:ext cx="1415772" cy="830997"/>
          </a:xfrm>
          <a:prstGeom prst="wedgeRectCallout">
            <a:avLst>
              <a:gd name="adj1" fmla="val -19418"/>
              <a:gd name="adj2" fmla="val -150147"/>
            </a:avLst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dirty="0"/>
              <a:t>开始时，</a:t>
            </a:r>
            <a:endParaRPr lang="en-US" altLang="zh-CN" dirty="0"/>
          </a:p>
          <a:p>
            <a:r>
              <a:rPr lang="zh-CN" altLang="en-US" dirty="0"/>
              <a:t>初值未知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2E109132-CF96-4F24-B9FA-C593F6267109}"/>
              </a:ext>
            </a:extLst>
          </p:cNvPr>
          <p:cNvSpPr/>
          <p:nvPr/>
        </p:nvSpPr>
        <p:spPr>
          <a:xfrm>
            <a:off x="407368" y="3656213"/>
            <a:ext cx="11161240" cy="782265"/>
          </a:xfrm>
          <a:prstGeom prst="rect">
            <a:avLst/>
          </a:prstGeom>
          <a:solidFill>
            <a:schemeClr val="accent5">
              <a:lumMod val="40000"/>
              <a:lumOff val="6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851449F6-716A-4071-9661-7859EBB02A0C}"/>
              </a:ext>
            </a:extLst>
          </p:cNvPr>
          <p:cNvGrpSpPr/>
          <p:nvPr/>
        </p:nvGrpSpPr>
        <p:grpSpPr>
          <a:xfrm>
            <a:off x="5087888" y="1467445"/>
            <a:ext cx="5883021" cy="4669061"/>
            <a:chOff x="5087888" y="1467445"/>
            <a:chExt cx="5883021" cy="466906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文本框 2">
                  <a:extLst>
                    <a:ext uri="{FF2B5EF4-FFF2-40B4-BE49-F238E27FC236}">
                      <a16:creationId xmlns:a16="http://schemas.microsoft.com/office/drawing/2014/main" id="{3D80811A-62E9-4C65-A32C-B839ECC7B6E5}"/>
                    </a:ext>
                  </a:extLst>
                </p:cNvPr>
                <p:cNvSpPr txBox="1"/>
                <p:nvPr/>
              </p:nvSpPr>
              <p:spPr>
                <a:xfrm>
                  <a:off x="5087888" y="4841536"/>
                  <a:ext cx="5883021" cy="129497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zh-CN" altLang="en-US" sz="2800" b="1" dirty="0"/>
                    <a:t>触发器</a:t>
                  </a:r>
                  <a:r>
                    <a:rPr lang="zh-CN" altLang="en-US" sz="2800" dirty="0"/>
                    <a:t>只在</a:t>
                  </a:r>
                  <a14:m>
                    <m:oMath xmlns:m="http://schemas.openxmlformats.org/officeDocument/2006/math">
                      <m:r>
                        <a:rPr lang="en-US" altLang="zh-CN" sz="2800" i="1" dirty="0" smtClean="0">
                          <a:latin typeface="Cambria Math" panose="02040503050406030204" pitchFamily="18" charset="0"/>
                        </a:rPr>
                        <m:t>𝐶𝐿𝐾</m:t>
                      </m:r>
                    </m:oMath>
                  </a14:m>
                  <a:r>
                    <a:rPr lang="zh-CN" altLang="en-US" sz="2800" dirty="0"/>
                    <a:t>上升沿时，才变化。</a:t>
                  </a:r>
                  <a:endParaRPr lang="en-US" altLang="zh-CN" sz="2800" dirty="0"/>
                </a:p>
                <a:p>
                  <a:pPr>
                    <a:lnSpc>
                      <a:spcPct val="150000"/>
                    </a:lnSpc>
                  </a:pPr>
                  <a:r>
                    <a:rPr lang="zh-CN" altLang="en-US" sz="2800" dirty="0"/>
                    <a:t>避免了空翻现象。</a:t>
                  </a:r>
                  <a:endParaRPr lang="en-US" altLang="zh-CN" sz="2800" dirty="0"/>
                </a:p>
              </p:txBody>
            </p:sp>
          </mc:Choice>
          <mc:Fallback xmlns="">
            <p:sp>
              <p:nvSpPr>
                <p:cNvPr id="3" name="文本框 2">
                  <a:extLst>
                    <a:ext uri="{FF2B5EF4-FFF2-40B4-BE49-F238E27FC236}">
                      <a16:creationId xmlns:a16="http://schemas.microsoft.com/office/drawing/2014/main" id="{3D80811A-62E9-4C65-A32C-B839ECC7B6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87888" y="4841536"/>
                  <a:ext cx="5883021" cy="1294970"/>
                </a:xfrm>
                <a:prstGeom prst="rect">
                  <a:avLst/>
                </a:prstGeom>
                <a:blipFill>
                  <a:blip r:embed="rId3"/>
                  <a:stretch>
                    <a:fillRect l="-2176" r="-829" b="-1126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27510804-E744-4FF7-90EC-82C7860132A9}"/>
                </a:ext>
              </a:extLst>
            </p:cNvPr>
            <p:cNvSpPr/>
            <p:nvPr/>
          </p:nvSpPr>
          <p:spPr>
            <a:xfrm>
              <a:off x="5735960" y="1467445"/>
              <a:ext cx="3240360" cy="2971033"/>
            </a:xfrm>
            <a:custGeom>
              <a:avLst/>
              <a:gdLst>
                <a:gd name="connsiteX0" fmla="*/ 0 w 3240360"/>
                <a:gd name="connsiteY0" fmla="*/ 1485517 h 2971033"/>
                <a:gd name="connsiteX1" fmla="*/ 1620180 w 3240360"/>
                <a:gd name="connsiteY1" fmla="*/ 0 h 2971033"/>
                <a:gd name="connsiteX2" fmla="*/ 3240360 w 3240360"/>
                <a:gd name="connsiteY2" fmla="*/ 1485517 h 2971033"/>
                <a:gd name="connsiteX3" fmla="*/ 1620180 w 3240360"/>
                <a:gd name="connsiteY3" fmla="*/ 2971034 h 2971033"/>
                <a:gd name="connsiteX4" fmla="*/ 0 w 3240360"/>
                <a:gd name="connsiteY4" fmla="*/ 1485517 h 2971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40360" h="2971033" extrusionOk="0">
                  <a:moveTo>
                    <a:pt x="0" y="1485517"/>
                  </a:moveTo>
                  <a:cubicBezTo>
                    <a:pt x="-59332" y="549658"/>
                    <a:pt x="697343" y="30010"/>
                    <a:pt x="1620180" y="0"/>
                  </a:cubicBezTo>
                  <a:cubicBezTo>
                    <a:pt x="2615219" y="60347"/>
                    <a:pt x="3199339" y="587237"/>
                    <a:pt x="3240360" y="1485517"/>
                  </a:cubicBezTo>
                  <a:cubicBezTo>
                    <a:pt x="3098157" y="2276065"/>
                    <a:pt x="2536157" y="2801408"/>
                    <a:pt x="1620180" y="2971034"/>
                  </a:cubicBezTo>
                  <a:cubicBezTo>
                    <a:pt x="651567" y="2869296"/>
                    <a:pt x="75594" y="2202451"/>
                    <a:pt x="0" y="1485517"/>
                  </a:cubicBezTo>
                  <a:close/>
                </a:path>
              </a:pathLst>
            </a:custGeom>
            <a:noFill/>
            <a:ln>
              <a:solidFill>
                <a:srgbClr val="FF0000"/>
              </a:solidFill>
              <a:prstDash val="dash"/>
              <a:extLst>
                <a:ext uri="{C807C97D-BFC1-408E-A445-0C87EB9F89A2}">
                  <ask:lineSketchStyleProps xmlns:ask="http://schemas.microsoft.com/office/drawing/2018/sketchyshapes" sd="4172447036">
                    <a:prstGeom prst="ellipse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09DCD94-5A4C-43BD-91C2-A0837D931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8E7B1-3FC2-4821-B144-3AA6EF938D0A}" type="slidenum">
              <a:rPr lang="zh-CN" altLang="en-US" sz="1400" b="1" smtClean="0"/>
              <a:pPr/>
              <a:t>35</a:t>
            </a:fld>
            <a:r>
              <a:rPr lang="zh-CN" altLang="en-US"/>
              <a:t> </a:t>
            </a:r>
            <a:r>
              <a:rPr lang="en-US" altLang="zh-CN"/>
              <a:t>/ 52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3474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>
                <a:solidFill>
                  <a:schemeClr val="bg1">
                    <a:lumMod val="50000"/>
                  </a:schemeClr>
                </a:solidFill>
              </a:rPr>
              <a:t>【</a:t>
            </a:r>
            <a:r>
              <a:rPr lang="zh-CN" altLang="en-US" sz="3600" dirty="0">
                <a:solidFill>
                  <a:schemeClr val="bg1">
                    <a:lumMod val="50000"/>
                  </a:schemeClr>
                </a:solidFill>
              </a:rPr>
              <a:t>例</a:t>
            </a:r>
            <a:r>
              <a:rPr lang="en-US" altLang="zh-CN" sz="3600" dirty="0">
                <a:solidFill>
                  <a:schemeClr val="bg1">
                    <a:lumMod val="50000"/>
                  </a:schemeClr>
                </a:solidFill>
              </a:rPr>
              <a:t>5】</a:t>
            </a:r>
            <a:r>
              <a:rPr lang="zh-CN" altLang="en-US" sz="3600" dirty="0"/>
              <a:t>画出</a:t>
            </a:r>
            <a:r>
              <a:rPr lang="en-US" altLang="zh-CN" sz="3600" b="1" dirty="0"/>
              <a:t>D</a:t>
            </a:r>
            <a:r>
              <a:rPr lang="zh-CN" altLang="en-US" sz="3600" b="1" dirty="0"/>
              <a:t>触发器</a:t>
            </a:r>
            <a:r>
              <a:rPr lang="zh-CN" altLang="en-US" sz="3600" dirty="0"/>
              <a:t>的输出波形图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491" y="1759103"/>
            <a:ext cx="10427637" cy="2606001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05DEA491-39AB-48DB-8F0B-86EEBBF68F16}"/>
              </a:ext>
            </a:extLst>
          </p:cNvPr>
          <p:cNvSpPr txBox="1"/>
          <p:nvPr/>
        </p:nvSpPr>
        <p:spPr>
          <a:xfrm>
            <a:off x="5087888" y="1019835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上升沿触发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2F3132DF-9039-40DA-9A6C-473370ED5890}"/>
              </a:ext>
            </a:extLst>
          </p:cNvPr>
          <p:cNvGrpSpPr/>
          <p:nvPr/>
        </p:nvGrpSpPr>
        <p:grpSpPr>
          <a:xfrm>
            <a:off x="838199" y="4221088"/>
            <a:ext cx="10428219" cy="1857659"/>
            <a:chOff x="838199" y="4221088"/>
            <a:chExt cx="10428219" cy="1857659"/>
          </a:xfrm>
        </p:grpSpPr>
        <p:sp>
          <p:nvSpPr>
            <p:cNvPr id="5" name="矩形 4"/>
            <p:cNvSpPr/>
            <p:nvPr/>
          </p:nvSpPr>
          <p:spPr>
            <a:xfrm>
              <a:off x="838199" y="4221088"/>
              <a:ext cx="10428219" cy="1857659"/>
            </a:xfrm>
            <a:prstGeom prst="rect">
              <a:avLst/>
            </a:prstGeom>
            <a:solidFill>
              <a:srgbClr val="FFFF0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A9071F56-CE52-42C2-9905-E5DAFC3AD3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38491" y="4365104"/>
              <a:ext cx="10427637" cy="648072"/>
            </a:xfrm>
            <a:prstGeom prst="rect">
              <a:avLst/>
            </a:prstGeom>
          </p:spPr>
        </p:pic>
      </p:grpSp>
      <p:pic>
        <p:nvPicPr>
          <p:cNvPr id="9" name="图片 8">
            <a:extLst>
              <a:ext uri="{FF2B5EF4-FFF2-40B4-BE49-F238E27FC236}">
                <a16:creationId xmlns:a16="http://schemas.microsoft.com/office/drawing/2014/main" id="{98EDB6E0-5D3D-4C1C-A4A8-0428958D7BB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491" y="5157192"/>
            <a:ext cx="10427637" cy="815818"/>
          </a:xfrm>
          <a:prstGeom prst="rect">
            <a:avLst/>
          </a:prstGeom>
        </p:spPr>
      </p:pic>
      <p:sp>
        <p:nvSpPr>
          <p:cNvPr id="10" name="灯片编号占位符 9">
            <a:extLst>
              <a:ext uri="{FF2B5EF4-FFF2-40B4-BE49-F238E27FC236}">
                <a16:creationId xmlns:a16="http://schemas.microsoft.com/office/drawing/2014/main" id="{A56BB31D-8091-4A79-9E40-8F72C5621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8E7B1-3FC2-4821-B144-3AA6EF938D0A}" type="slidenum">
              <a:rPr lang="zh-CN" altLang="en-US" sz="1400" b="1" smtClean="0"/>
              <a:pPr/>
              <a:t>36</a:t>
            </a:fld>
            <a:r>
              <a:rPr lang="zh-CN" altLang="en-US"/>
              <a:t> </a:t>
            </a:r>
            <a:r>
              <a:rPr lang="en-US" altLang="zh-CN"/>
              <a:t>/ 52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99247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5E3083D4-DACA-45C9-A55A-770E809E7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波形图画法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120A304D-31A3-4F3A-84D9-E020B8083B93}"/>
                  </a:ext>
                </a:extLst>
              </p:cNvPr>
              <p:cNvSpPr txBox="1"/>
              <p:nvPr/>
            </p:nvSpPr>
            <p:spPr>
              <a:xfrm>
                <a:off x="767408" y="945126"/>
                <a:ext cx="10366236" cy="25876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800" dirty="0"/>
                  <a:t>以</a:t>
                </a:r>
                <a14:m>
                  <m:oMath xmlns:m="http://schemas.openxmlformats.org/officeDocument/2006/math"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zh-CN" sz="2800" i="1" dirty="0" err="1" smtClean="0">
                        <a:latin typeface="Cambria Math" panose="02040503050406030204" pitchFamily="18" charset="0"/>
                      </a:rPr>
                      <m:t>𝑙𝑘</m:t>
                    </m:r>
                  </m:oMath>
                </a14:m>
                <a:r>
                  <a:rPr lang="zh-CN" altLang="en-US" sz="2800" dirty="0"/>
                  <a:t>的作用沿为基准，划分时间间隔</a:t>
                </a:r>
                <a:endParaRPr lang="en-US" altLang="zh-CN" sz="2800" dirty="0"/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zh-CN" sz="2800" i="1" dirty="0" err="1" smtClean="0">
                        <a:latin typeface="Cambria Math" panose="02040503050406030204" pitchFamily="18" charset="0"/>
                      </a:rPr>
                      <m:t>𝑙𝑘</m:t>
                    </m:r>
                  </m:oMath>
                </a14:m>
                <a:r>
                  <a:rPr lang="zh-CN" altLang="en-US" sz="2800" dirty="0"/>
                  <a:t>作用沿到来之前为</a:t>
                </a:r>
                <a:r>
                  <a:rPr lang="zh-CN" altLang="en-US" sz="28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现态</a:t>
                </a:r>
                <a:r>
                  <a:rPr lang="zh-CN" altLang="en-US" sz="2800" dirty="0"/>
                  <a:t>，作用沿到来之后为</a:t>
                </a:r>
                <a:r>
                  <a:rPr lang="zh-CN" altLang="en-US" sz="28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次态</a:t>
                </a:r>
                <a:r>
                  <a:rPr lang="zh-CN" altLang="en-US" sz="2800" dirty="0"/>
                  <a:t>。</a:t>
                </a:r>
                <a:endParaRPr lang="en-US" altLang="zh-CN" sz="2800" dirty="0"/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800" dirty="0"/>
                  <a:t>每个</a:t>
                </a:r>
                <a14:m>
                  <m:oMath xmlns:m="http://schemas.openxmlformats.org/officeDocument/2006/math"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zh-CN" sz="2800" i="1" dirty="0" err="1" smtClean="0">
                        <a:latin typeface="Cambria Math" panose="02040503050406030204" pitchFamily="18" charset="0"/>
                      </a:rPr>
                      <m:t>𝑙𝑘</m:t>
                    </m:r>
                  </m:oMath>
                </a14:m>
                <a:r>
                  <a:rPr lang="zh-CN" altLang="en-US" sz="2800" dirty="0"/>
                  <a:t>作用沿到来之后，根据</a:t>
                </a:r>
                <a:r>
                  <a:rPr lang="zh-CN" altLang="en-US" sz="2800" b="1" dirty="0"/>
                  <a:t>功能表</a:t>
                </a:r>
                <a:r>
                  <a:rPr lang="zh-CN" altLang="en-US" sz="2800" dirty="0"/>
                  <a:t>，或</a:t>
                </a:r>
                <a:r>
                  <a:rPr lang="zh-CN" altLang="en-US" sz="2800" b="1" dirty="0"/>
                  <a:t>状态方程</a:t>
                </a:r>
                <a:r>
                  <a:rPr lang="zh-CN" altLang="en-US" sz="2800" dirty="0"/>
                  <a:t>确定次态。</a:t>
                </a:r>
                <a:endParaRPr lang="en-US" altLang="zh-CN" sz="2800" dirty="0"/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800" dirty="0"/>
                  <a:t>异步直接</a:t>
                </a:r>
                <a:r>
                  <a:rPr lang="zh-CN" altLang="en-US" sz="2800" b="1" dirty="0"/>
                  <a:t>置</a:t>
                </a:r>
                <a:r>
                  <a:rPr lang="en-US" altLang="zh-CN" sz="2800" b="1" dirty="0"/>
                  <a:t>0</a:t>
                </a:r>
                <a:r>
                  <a:rPr lang="zh-CN" altLang="en-US" sz="2800" dirty="0"/>
                  <a:t>、</a:t>
                </a:r>
                <a:r>
                  <a:rPr lang="zh-CN" altLang="en-US" sz="2800" b="1" dirty="0"/>
                  <a:t>置</a:t>
                </a:r>
                <a:r>
                  <a:rPr lang="en-US" altLang="zh-CN" sz="2800" b="1" dirty="0"/>
                  <a:t>1</a:t>
                </a:r>
                <a:r>
                  <a:rPr lang="en-US" altLang="zh-CN" sz="2800" dirty="0"/>
                  <a:t>.</a:t>
                </a:r>
                <a:endParaRPr lang="zh-CN" altLang="en-US" sz="2800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120A304D-31A3-4F3A-84D9-E020B8083B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408" y="945126"/>
                <a:ext cx="10366236" cy="2587631"/>
              </a:xfrm>
              <a:prstGeom prst="rect">
                <a:avLst/>
              </a:prstGeom>
              <a:blipFill>
                <a:blip r:embed="rId2"/>
                <a:stretch>
                  <a:fillRect l="-1059" b="-56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>
            <a:extLst>
              <a:ext uri="{FF2B5EF4-FFF2-40B4-BE49-F238E27FC236}">
                <a16:creationId xmlns:a16="http://schemas.microsoft.com/office/drawing/2014/main" id="{336EF602-E584-4533-A667-C3934F5BA2D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16073" y="3501008"/>
            <a:ext cx="6898225" cy="2787639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3319C77-5C4D-454B-9602-7D36F90F18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8E7B1-3FC2-4821-B144-3AA6EF938D0A}" type="slidenum">
              <a:rPr lang="zh-CN" altLang="en-US" sz="1400" b="1" smtClean="0"/>
              <a:pPr/>
              <a:t>37</a:t>
            </a:fld>
            <a:r>
              <a:rPr lang="zh-CN" altLang="en-US"/>
              <a:t> </a:t>
            </a:r>
            <a:r>
              <a:rPr lang="en-US" altLang="zh-CN"/>
              <a:t>/ 52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表格 7">
                <a:extLst>
                  <a:ext uri="{FF2B5EF4-FFF2-40B4-BE49-F238E27FC236}">
                    <a16:creationId xmlns:a16="http://schemas.microsoft.com/office/drawing/2014/main" id="{92AA6CC4-0964-4EBF-BD9E-D2431CFD584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41882408"/>
                  </p:ext>
                </p:extLst>
              </p:nvPr>
            </p:nvGraphicFramePr>
            <p:xfrm>
              <a:off x="911424" y="4365104"/>
              <a:ext cx="3312369" cy="1347459"/>
            </p:xfrm>
            <a:graphic>
              <a:graphicData uri="http://schemas.openxmlformats.org/drawingml/2006/table">
                <a:tbl>
                  <a:tblPr firstRow="1" bandRow="1">
                    <a:tableStyleId>{5FD0F851-EC5A-4D38-B0AD-8093EC10F338}</a:tableStyleId>
                  </a:tblPr>
                  <a:tblGrid>
                    <a:gridCol w="864097">
                      <a:extLst>
                        <a:ext uri="{9D8B030D-6E8A-4147-A177-3AD203B41FA5}">
                          <a16:colId xmlns:a16="http://schemas.microsoft.com/office/drawing/2014/main" val="3266605460"/>
                        </a:ext>
                      </a:extLst>
                    </a:gridCol>
                    <a:gridCol w="1440160">
                      <a:extLst>
                        <a:ext uri="{9D8B030D-6E8A-4147-A177-3AD203B41FA5}">
                          <a16:colId xmlns:a16="http://schemas.microsoft.com/office/drawing/2014/main" val="3752913309"/>
                        </a:ext>
                      </a:extLst>
                    </a:gridCol>
                    <a:gridCol w="1008112">
                      <a:extLst>
                        <a:ext uri="{9D8B030D-6E8A-4147-A177-3AD203B41FA5}">
                          <a16:colId xmlns:a16="http://schemas.microsoft.com/office/drawing/2014/main" val="1411117123"/>
                        </a:ext>
                      </a:extLst>
                    </a:gridCol>
                  </a:tblGrid>
                  <a:tr h="449153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9pPr>
                        </a:lstStyle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𝑫</m:t>
                                </m:r>
                              </m:oMath>
                            </m:oMathPara>
                          </a14:m>
                          <a:endParaRPr lang="zh-CN" altLang="en-US" sz="2000" b="1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9pPr>
                        </a:lstStyle>
                        <a:p>
                          <a:pPr marL="0" indent="0" algn="ctr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𝑸</m:t>
                                </m:r>
                                <m:r>
                                  <a:rPr lang="en-US" altLang="zh-CN" sz="2000" b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CN" sz="2000" b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𝒕</m:t>
                                </m:r>
                                <m:r>
                                  <a:rPr lang="en-US" altLang="zh-CN" sz="2000" b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zh-CN" sz="2000" b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en-US" altLang="zh-CN" sz="2000" b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altLang="en-US" sz="2000" b="1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2000" b="0" dirty="0">
                              <a:solidFill>
                                <a:schemeClr val="tx1"/>
                              </a:solidFill>
                            </a:rPr>
                            <a:t>说明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2762698118"/>
                      </a:ext>
                    </a:extLst>
                  </a:tr>
                  <a:tr h="449153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9pPr>
                        </a:lstStyle>
                        <a:p>
                          <a:pPr algn="ctr"/>
                          <a:r>
                            <a:rPr lang="en-US" altLang="zh-CN" sz="2000" b="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</a:t>
                          </a:r>
                          <a:endParaRPr lang="zh-CN" altLang="en-US" sz="2000" b="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9pPr>
                        </a:lstStyle>
                        <a:p>
                          <a:pPr algn="ctr"/>
                          <a:r>
                            <a:rPr lang="en-US" altLang="zh-CN" sz="2000" b="1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</a:t>
                          </a:r>
                          <a:endParaRPr lang="zh-CN" altLang="en-US" sz="2000" b="1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9pPr>
                        </a:lstStyle>
                        <a:p>
                          <a:pPr algn="ctr"/>
                          <a:r>
                            <a:rPr lang="zh-CN" altLang="en-US" sz="2000" b="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置</a:t>
                          </a:r>
                          <a:r>
                            <a:rPr lang="en-US" altLang="zh-CN" sz="2000" b="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  <a:endParaRPr lang="zh-CN" altLang="en-US" sz="2000" b="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3145618489"/>
                      </a:ext>
                    </a:extLst>
                  </a:tr>
                  <a:tr h="449153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9pPr>
                        </a:lstStyle>
                        <a:p>
                          <a:pPr algn="ctr"/>
                          <a:r>
                            <a:rPr lang="en-US" altLang="zh-CN" sz="2000" b="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  <a:endParaRPr lang="zh-CN" altLang="en-US" sz="2000" b="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9pPr>
                        </a:lstStyle>
                        <a:p>
                          <a:pPr marL="0" indent="0" algn="ctr">
                            <a:buNone/>
                          </a:pPr>
                          <a:r>
                            <a:rPr lang="en-US" altLang="zh-CN" sz="2000" b="1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  <a:endParaRPr lang="zh-CN" altLang="en-US" sz="2000" b="1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9pPr>
                        </a:lstStyle>
                        <a:p>
                          <a:pPr algn="ctr"/>
                          <a:r>
                            <a:rPr lang="zh-CN" altLang="en-US" sz="2000" b="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置</a:t>
                          </a:r>
                          <a:r>
                            <a:rPr lang="en-US" altLang="zh-CN" sz="2000" b="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  <a:endParaRPr lang="zh-CN" altLang="en-US" sz="2000" b="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13967085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表格 7">
                <a:extLst>
                  <a:ext uri="{FF2B5EF4-FFF2-40B4-BE49-F238E27FC236}">
                    <a16:creationId xmlns:a16="http://schemas.microsoft.com/office/drawing/2014/main" id="{92AA6CC4-0964-4EBF-BD9E-D2431CFD584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41882408"/>
                  </p:ext>
                </p:extLst>
              </p:nvPr>
            </p:nvGraphicFramePr>
            <p:xfrm>
              <a:off x="911424" y="4365104"/>
              <a:ext cx="3312369" cy="1347459"/>
            </p:xfrm>
            <a:graphic>
              <a:graphicData uri="http://schemas.openxmlformats.org/drawingml/2006/table">
                <a:tbl>
                  <a:tblPr firstRow="1" bandRow="1">
                    <a:tableStyleId>{5FD0F851-EC5A-4D38-B0AD-8093EC10F338}</a:tableStyleId>
                  </a:tblPr>
                  <a:tblGrid>
                    <a:gridCol w="864097">
                      <a:extLst>
                        <a:ext uri="{9D8B030D-6E8A-4147-A177-3AD203B41FA5}">
                          <a16:colId xmlns:a16="http://schemas.microsoft.com/office/drawing/2014/main" val="3266605460"/>
                        </a:ext>
                      </a:extLst>
                    </a:gridCol>
                    <a:gridCol w="1440160">
                      <a:extLst>
                        <a:ext uri="{9D8B030D-6E8A-4147-A177-3AD203B41FA5}">
                          <a16:colId xmlns:a16="http://schemas.microsoft.com/office/drawing/2014/main" val="3752913309"/>
                        </a:ext>
                      </a:extLst>
                    </a:gridCol>
                    <a:gridCol w="1008112">
                      <a:extLst>
                        <a:ext uri="{9D8B030D-6E8A-4147-A177-3AD203B41FA5}">
                          <a16:colId xmlns:a16="http://schemas.microsoft.com/office/drawing/2014/main" val="1411117123"/>
                        </a:ext>
                      </a:extLst>
                    </a:gridCol>
                  </a:tblGrid>
                  <a:tr h="449153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R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4"/>
                          <a:stretch>
                            <a:fillRect t="-6757" r="-283803" b="-2121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4"/>
                          <a:stretch>
                            <a:fillRect l="-60169" t="-6757" r="-70763" b="-212162"/>
                          </a:stretch>
                        </a:blip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2000" b="0" dirty="0">
                              <a:solidFill>
                                <a:schemeClr val="tx1"/>
                              </a:solidFill>
                            </a:rPr>
                            <a:t>说明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2762698118"/>
                      </a:ext>
                    </a:extLst>
                  </a:tr>
                  <a:tr h="449153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9pPr>
                        </a:lstStyle>
                        <a:p>
                          <a:pPr algn="ctr"/>
                          <a:r>
                            <a:rPr lang="en-US" altLang="zh-CN" sz="2000" b="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</a:t>
                          </a:r>
                          <a:endParaRPr lang="zh-CN" altLang="en-US" sz="2000" b="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9pPr>
                        </a:lstStyle>
                        <a:p>
                          <a:pPr algn="ctr"/>
                          <a:r>
                            <a:rPr lang="en-US" altLang="zh-CN" sz="2000" b="1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</a:t>
                          </a:r>
                          <a:endParaRPr lang="zh-CN" altLang="en-US" sz="2000" b="1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9pPr>
                        </a:lstStyle>
                        <a:p>
                          <a:pPr algn="ctr"/>
                          <a:r>
                            <a:rPr lang="zh-CN" altLang="en-US" sz="2000" b="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置</a:t>
                          </a:r>
                          <a:r>
                            <a:rPr lang="en-US" altLang="zh-CN" sz="2000" b="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  <a:endParaRPr lang="zh-CN" altLang="en-US" sz="2000" b="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3145618489"/>
                      </a:ext>
                    </a:extLst>
                  </a:tr>
                  <a:tr h="449153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9pPr>
                        </a:lstStyle>
                        <a:p>
                          <a:pPr algn="ctr"/>
                          <a:r>
                            <a:rPr lang="en-US" altLang="zh-CN" sz="2000" b="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  <a:endParaRPr lang="zh-CN" altLang="en-US" sz="2000" b="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9pPr>
                        </a:lstStyle>
                        <a:p>
                          <a:pPr marL="0" indent="0" algn="ctr">
                            <a:buNone/>
                          </a:pPr>
                          <a:r>
                            <a:rPr lang="en-US" altLang="zh-CN" sz="2000" b="1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  <a:endParaRPr lang="zh-CN" altLang="en-US" sz="2000" b="1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9pPr>
                        </a:lstStyle>
                        <a:p>
                          <a:pPr algn="ctr"/>
                          <a:r>
                            <a:rPr lang="zh-CN" altLang="en-US" sz="2000" b="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置</a:t>
                          </a:r>
                          <a:r>
                            <a:rPr lang="en-US" altLang="zh-CN" sz="2000" b="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  <a:endParaRPr lang="zh-CN" altLang="en-US" sz="2000" b="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13967085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71214867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4994" name="Rectangle 2"/>
              <p:cNvSpPr>
                <a:spLocks noGrp="1" noChangeArrowheads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 eaLnBrk="1" hangingPunct="1"/>
                <a:r>
                  <a:rPr lang="zh-CN" altLang="en-US" dirty="0"/>
                  <a:t>用</a:t>
                </a:r>
                <a:r>
                  <a:rPr lang="zh-CN" altLang="en-US" b="1" dirty="0"/>
                  <a:t>双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𝑫</m:t>
                    </m:r>
                  </m:oMath>
                </a14:m>
                <a:r>
                  <a:rPr lang="zh-CN" altLang="en-US" b="1" dirty="0"/>
                  <a:t>锁存器</a:t>
                </a:r>
                <a:r>
                  <a:rPr lang="zh-CN" altLang="en-US" dirty="0"/>
                  <a:t>构造 </a:t>
                </a:r>
                <a:r>
                  <a:rPr lang="zh-CN" altLang="en-US" b="1" dirty="0">
                    <a:solidFill>
                      <a:srgbClr val="FF0000"/>
                    </a:solidFill>
                  </a:rPr>
                  <a:t>下降沿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𝑫</m:t>
                    </m:r>
                  </m:oMath>
                </a14:m>
                <a:r>
                  <a:rPr lang="zh-CN" altLang="en-US" b="1" dirty="0"/>
                  <a:t>触发器</a:t>
                </a:r>
                <a:endParaRPr lang="en-US" altLang="zh-CN" b="1" dirty="0"/>
              </a:p>
            </p:txBody>
          </p:sp>
        </mc:Choice>
        <mc:Fallback xmlns="">
          <p:sp>
            <p:nvSpPr>
              <p:cNvPr id="84994" name="Rectang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t="-4730" b="-141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组合 11">
            <a:extLst>
              <a:ext uri="{FF2B5EF4-FFF2-40B4-BE49-F238E27FC236}">
                <a16:creationId xmlns:a16="http://schemas.microsoft.com/office/drawing/2014/main" id="{E018FC5F-D387-4C9C-8B16-4D4A50C0B7CE}"/>
              </a:ext>
            </a:extLst>
          </p:cNvPr>
          <p:cNvGrpSpPr/>
          <p:nvPr/>
        </p:nvGrpSpPr>
        <p:grpSpPr>
          <a:xfrm>
            <a:off x="479377" y="1209374"/>
            <a:ext cx="7262875" cy="2160240"/>
            <a:chOff x="1872897" y="1178360"/>
            <a:chExt cx="7262875" cy="2160240"/>
          </a:xfrm>
        </p:grpSpPr>
        <p:pic>
          <p:nvPicPr>
            <p:cNvPr id="84995" name="Picture 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1872897" y="1178360"/>
              <a:ext cx="7262875" cy="21602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" name="文本框 1"/>
            <p:cNvSpPr txBox="1"/>
            <p:nvPr/>
          </p:nvSpPr>
          <p:spPr>
            <a:xfrm>
              <a:off x="4163397" y="1991718"/>
              <a:ext cx="49244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>
                  <a:solidFill>
                    <a:srgbClr val="FF0000"/>
                  </a:solidFill>
                </a:rPr>
                <a:t>主</a:t>
              </a: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7104112" y="2031231"/>
              <a:ext cx="49404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>
                  <a:solidFill>
                    <a:srgbClr val="FF0000"/>
                  </a:solidFill>
                </a:rPr>
                <a:t>从</a:t>
              </a:r>
            </a:p>
          </p:txBody>
        </p: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E4729A5B-3B39-42EE-8C6D-8AAEF94C7CC0}"/>
              </a:ext>
            </a:extLst>
          </p:cNvPr>
          <p:cNvGrpSpPr/>
          <p:nvPr/>
        </p:nvGrpSpPr>
        <p:grpSpPr>
          <a:xfrm>
            <a:off x="4367808" y="3504726"/>
            <a:ext cx="2184730" cy="900000"/>
            <a:chOff x="539138" y="3501008"/>
            <a:chExt cx="2184730" cy="900000"/>
          </a:xfrm>
        </p:grpSpPr>
        <p:pic>
          <p:nvPicPr>
            <p:cNvPr id="10" name="Picture 3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6479"/>
            <a:stretch/>
          </p:blipFill>
          <p:spPr bwMode="auto">
            <a:xfrm>
              <a:off x="539138" y="3501008"/>
              <a:ext cx="2184730" cy="90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" name="椭圆 3"/>
            <p:cNvSpPr/>
            <p:nvPr/>
          </p:nvSpPr>
          <p:spPr bwMode="auto">
            <a:xfrm>
              <a:off x="1906137" y="3501008"/>
              <a:ext cx="432048" cy="883232"/>
            </a:xfrm>
            <a:prstGeom prst="ellipse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ea typeface="宋体" pitchFamily="2" charset="-122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7" name="表格 23">
                <a:extLst>
                  <a:ext uri="{FF2B5EF4-FFF2-40B4-BE49-F238E27FC236}">
                    <a16:creationId xmlns:a16="http://schemas.microsoft.com/office/drawing/2014/main" id="{D76880AA-E52A-4C83-A435-AB1482E575D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05099266"/>
                  </p:ext>
                </p:extLst>
              </p:nvPr>
            </p:nvGraphicFramePr>
            <p:xfrm>
              <a:off x="7958793" y="3954726"/>
              <a:ext cx="3600399" cy="1922547"/>
            </p:xfrm>
            <a:graphic>
              <a:graphicData uri="http://schemas.openxmlformats.org/drawingml/2006/table">
                <a:tbl>
                  <a:tblPr firstRow="1" bandRow="1">
                    <a:tableStyleId>{5FD0F851-EC5A-4D38-B0AD-8093EC10F338}</a:tableStyleId>
                  </a:tblPr>
                  <a:tblGrid>
                    <a:gridCol w="663595">
                      <a:extLst>
                        <a:ext uri="{9D8B030D-6E8A-4147-A177-3AD203B41FA5}">
                          <a16:colId xmlns:a16="http://schemas.microsoft.com/office/drawing/2014/main" val="3585633963"/>
                        </a:ext>
                      </a:extLst>
                    </a:gridCol>
                    <a:gridCol w="663595">
                      <a:extLst>
                        <a:ext uri="{9D8B030D-6E8A-4147-A177-3AD203B41FA5}">
                          <a16:colId xmlns:a16="http://schemas.microsoft.com/office/drawing/2014/main" val="3764961210"/>
                        </a:ext>
                      </a:extLst>
                    </a:gridCol>
                    <a:gridCol w="663595">
                      <a:extLst>
                        <a:ext uri="{9D8B030D-6E8A-4147-A177-3AD203B41FA5}">
                          <a16:colId xmlns:a16="http://schemas.microsoft.com/office/drawing/2014/main" val="477099100"/>
                        </a:ext>
                      </a:extLst>
                    </a:gridCol>
                    <a:gridCol w="663595">
                      <a:extLst>
                        <a:ext uri="{9D8B030D-6E8A-4147-A177-3AD203B41FA5}">
                          <a16:colId xmlns:a16="http://schemas.microsoft.com/office/drawing/2014/main" val="818591033"/>
                        </a:ext>
                      </a:extLst>
                    </a:gridCol>
                    <a:gridCol w="946019">
                      <a:extLst>
                        <a:ext uri="{9D8B030D-6E8A-4147-A177-3AD203B41FA5}">
                          <a16:colId xmlns:a16="http://schemas.microsoft.com/office/drawing/2014/main" val="4136952217"/>
                        </a:ext>
                      </a:extLst>
                    </a:gridCol>
                  </a:tblGrid>
                  <a:tr h="64084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1" i="1" dirty="0" smtClean="0">
                                    <a:latin typeface="Cambria Math" panose="02040503050406030204" pitchFamily="18" charset="0"/>
                                  </a:rPr>
                                  <m:t>𝑪𝒍𝒌</m:t>
                                </m:r>
                              </m:oMath>
                            </m:oMathPara>
                          </a14:m>
                          <a:endParaRPr lang="zh-CN" altLang="en-US" sz="20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1" i="1" dirty="0" smtClean="0">
                                    <a:latin typeface="Cambria Math" panose="02040503050406030204" pitchFamily="18" charset="0"/>
                                  </a:rPr>
                                  <m:t>𝑫</m:t>
                                </m:r>
                              </m:oMath>
                            </m:oMathPara>
                          </a14:m>
                          <a:endParaRPr lang="zh-CN" altLang="en-US" sz="2000" b="1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altLang="zh-CN" sz="2000" b="1" i="1" dirty="0" smtClean="0">
                                  <a:latin typeface="Cambria Math" panose="02040503050406030204" pitchFamily="18" charset="0"/>
                                </a:rPr>
                                <m:t>𝑸</m:t>
                              </m:r>
                            </m:oMath>
                          </a14:m>
                          <a:r>
                            <a:rPr lang="en-US" altLang="zh-CN" sz="2000" b="1" baseline="30000" dirty="0"/>
                            <a:t>*</a:t>
                          </a:r>
                          <a:endParaRPr lang="zh-CN" altLang="en-US" sz="20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acc>
                                <m:accPr>
                                  <m:chr m:val="̅"/>
                                  <m:ctrlPr>
                                    <a:rPr lang="en-US" altLang="zh-CN" sz="20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000" b="0" i="1" dirty="0" smtClean="0"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</m:acc>
                            </m:oMath>
                          </a14:m>
                          <a:r>
                            <a:rPr lang="en-US" altLang="zh-CN" sz="2000" b="0" baseline="30000" dirty="0"/>
                            <a:t>*</a:t>
                          </a:r>
                          <a:endParaRPr lang="zh-CN" altLang="en-US" sz="2000" b="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b="0" dirty="0"/>
                            <a:t>说明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918366017"/>
                      </a:ext>
                    </a:extLst>
                  </a:tr>
                  <a:tr h="64084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dirty="0">
                              <a:latin typeface="Calibri" panose="020F0502020204030204" pitchFamily="34" charset="0"/>
                              <a:ea typeface="等线" panose="02010600030101010101" pitchFamily="2" charset="-122"/>
                              <a:cs typeface="Calibri" panose="020F0502020204030204" pitchFamily="34" charset="0"/>
                            </a:rPr>
                            <a:t>↓</a:t>
                          </a:r>
                          <a:endParaRPr lang="zh-CN" altLang="en-US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/>
                            <a:t>置位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2959326518"/>
                      </a:ext>
                    </a:extLst>
                  </a:tr>
                  <a:tr h="640849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800" dirty="0">
                              <a:latin typeface="Calibri" panose="020F0502020204030204" pitchFamily="34" charset="0"/>
                              <a:ea typeface="+mn-ea"/>
                              <a:cs typeface="Calibri" panose="020F0502020204030204" pitchFamily="34" charset="0"/>
                            </a:rPr>
                            <a:t>↓</a:t>
                          </a:r>
                          <a:endParaRPr lang="zh-CN" altLang="en-US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/>
                            <a:t>复位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386339795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7" name="表格 23">
                <a:extLst>
                  <a:ext uri="{FF2B5EF4-FFF2-40B4-BE49-F238E27FC236}">
                    <a16:creationId xmlns:a16="http://schemas.microsoft.com/office/drawing/2014/main" id="{D76880AA-E52A-4C83-A435-AB1482E575D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05099266"/>
                  </p:ext>
                </p:extLst>
              </p:nvPr>
            </p:nvGraphicFramePr>
            <p:xfrm>
              <a:off x="7958793" y="3954726"/>
              <a:ext cx="3600399" cy="1922547"/>
            </p:xfrm>
            <a:graphic>
              <a:graphicData uri="http://schemas.openxmlformats.org/drawingml/2006/table">
                <a:tbl>
                  <a:tblPr firstRow="1" bandRow="1">
                    <a:tableStyleId>{5FD0F851-EC5A-4D38-B0AD-8093EC10F338}</a:tableStyleId>
                  </a:tblPr>
                  <a:tblGrid>
                    <a:gridCol w="663595">
                      <a:extLst>
                        <a:ext uri="{9D8B030D-6E8A-4147-A177-3AD203B41FA5}">
                          <a16:colId xmlns:a16="http://schemas.microsoft.com/office/drawing/2014/main" val="3585633963"/>
                        </a:ext>
                      </a:extLst>
                    </a:gridCol>
                    <a:gridCol w="663595">
                      <a:extLst>
                        <a:ext uri="{9D8B030D-6E8A-4147-A177-3AD203B41FA5}">
                          <a16:colId xmlns:a16="http://schemas.microsoft.com/office/drawing/2014/main" val="3764961210"/>
                        </a:ext>
                      </a:extLst>
                    </a:gridCol>
                    <a:gridCol w="663595">
                      <a:extLst>
                        <a:ext uri="{9D8B030D-6E8A-4147-A177-3AD203B41FA5}">
                          <a16:colId xmlns:a16="http://schemas.microsoft.com/office/drawing/2014/main" val="477099100"/>
                        </a:ext>
                      </a:extLst>
                    </a:gridCol>
                    <a:gridCol w="663595">
                      <a:extLst>
                        <a:ext uri="{9D8B030D-6E8A-4147-A177-3AD203B41FA5}">
                          <a16:colId xmlns:a16="http://schemas.microsoft.com/office/drawing/2014/main" val="818591033"/>
                        </a:ext>
                      </a:extLst>
                    </a:gridCol>
                    <a:gridCol w="946019">
                      <a:extLst>
                        <a:ext uri="{9D8B030D-6E8A-4147-A177-3AD203B41FA5}">
                          <a16:colId xmlns:a16="http://schemas.microsoft.com/office/drawing/2014/main" val="4136952217"/>
                        </a:ext>
                      </a:extLst>
                    </a:gridCol>
                  </a:tblGrid>
                  <a:tr h="640849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6"/>
                          <a:stretch>
                            <a:fillRect t="-943" r="-444037" b="-2009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6"/>
                          <a:stretch>
                            <a:fillRect l="-100000" t="-943" r="-344037" b="-2009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6"/>
                          <a:stretch>
                            <a:fillRect l="-200000" t="-943" r="-244037" b="-2009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6"/>
                          <a:stretch>
                            <a:fillRect l="-300000" t="-943" r="-144037" b="-2009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b="0" dirty="0"/>
                            <a:t>说明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918366017"/>
                      </a:ext>
                    </a:extLst>
                  </a:tr>
                  <a:tr h="64084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dirty="0">
                              <a:latin typeface="Calibri" panose="020F0502020204030204" pitchFamily="34" charset="0"/>
                              <a:ea typeface="等线" panose="02010600030101010101" pitchFamily="2" charset="-122"/>
                              <a:cs typeface="Calibri" panose="020F0502020204030204" pitchFamily="34" charset="0"/>
                            </a:rPr>
                            <a:t>↓</a:t>
                          </a:r>
                          <a:endParaRPr lang="zh-CN" altLang="en-US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/>
                            <a:t>置位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2959326518"/>
                      </a:ext>
                    </a:extLst>
                  </a:tr>
                  <a:tr h="640849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800" dirty="0">
                              <a:latin typeface="Calibri" panose="020F0502020204030204" pitchFamily="34" charset="0"/>
                              <a:ea typeface="+mn-ea"/>
                              <a:cs typeface="Calibri" panose="020F0502020204030204" pitchFamily="34" charset="0"/>
                            </a:rPr>
                            <a:t>↓</a:t>
                          </a:r>
                          <a:endParaRPr lang="zh-CN" altLang="en-US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/>
                            <a:t>复位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3863397952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9" name="组合 8">
            <a:extLst>
              <a:ext uri="{FF2B5EF4-FFF2-40B4-BE49-F238E27FC236}">
                <a16:creationId xmlns:a16="http://schemas.microsoft.com/office/drawing/2014/main" id="{BD6C277A-0686-400E-9665-35C060E19CB9}"/>
              </a:ext>
            </a:extLst>
          </p:cNvPr>
          <p:cNvGrpSpPr/>
          <p:nvPr/>
        </p:nvGrpSpPr>
        <p:grpSpPr>
          <a:xfrm>
            <a:off x="508684" y="4382363"/>
            <a:ext cx="6545640" cy="2140295"/>
            <a:chOff x="508684" y="4382363"/>
            <a:chExt cx="6545640" cy="214029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/>
                <p:cNvSpPr txBox="1"/>
                <p:nvPr/>
              </p:nvSpPr>
              <p:spPr>
                <a:xfrm>
                  <a:off x="580692" y="4841364"/>
                  <a:ext cx="6473632" cy="168129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342900" indent="-342900">
                    <a:lnSpc>
                      <a:spcPct val="150000"/>
                    </a:lnSpc>
                    <a:buFont typeface="Arial" pitchFamily="34" charset="0"/>
                    <a:buChar char="•"/>
                  </a:pPr>
                  <a14:m>
                    <m:oMath xmlns:m="http://schemas.openxmlformats.org/officeDocument/2006/math"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𝐶𝑙𝑘</m:t>
                      </m:r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a14:m>
                  <a:r>
                    <a:rPr lang="zh-CN" altLang="en-US" dirty="0"/>
                    <a:t>：</a:t>
                  </a:r>
                  <a:r>
                    <a:rPr lang="zh-CN" altLang="en-US" b="1" dirty="0"/>
                    <a:t>主</a:t>
                  </a:r>
                  <a:r>
                    <a:rPr lang="zh-CN" altLang="en-US" dirty="0"/>
                    <a:t>锁存器</a:t>
                  </a:r>
                  <a14:m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rgbClr val="0070C0"/>
                          </a:solidFill>
                          <a:latin typeface="Cambria Math"/>
                        </a:rPr>
                        <m:t>𝑌</m:t>
                      </m:r>
                      <m:r>
                        <a:rPr lang="en-US" altLang="zh-CN" b="0" i="1" smtClean="0">
                          <a:solidFill>
                            <a:srgbClr val="0070C0"/>
                          </a:solidFill>
                          <a:latin typeface="Cambria Math"/>
                        </a:rPr>
                        <m:t>=</m:t>
                      </m:r>
                      <m:r>
                        <a:rPr lang="en-US" altLang="zh-CN" b="0" i="1" smtClean="0">
                          <a:solidFill>
                            <a:srgbClr val="0070C0"/>
                          </a:solidFill>
                          <a:latin typeface="Cambria Math"/>
                        </a:rPr>
                        <m:t>𝐷</m:t>
                      </m:r>
                    </m:oMath>
                  </a14:m>
                  <a:r>
                    <a:rPr lang="zh-CN" altLang="en-US" dirty="0"/>
                    <a:t>，</a:t>
                  </a:r>
                  <a:r>
                    <a:rPr lang="zh-CN" altLang="en-US" b="1" dirty="0"/>
                    <a:t>从</a:t>
                  </a:r>
                  <a:r>
                    <a:rPr lang="zh-CN" altLang="en-US" dirty="0"/>
                    <a:t>锁存器不工作</a:t>
                  </a:r>
                  <a:endParaRPr lang="en-US" altLang="zh-CN" dirty="0"/>
                </a:p>
                <a:p>
                  <a:pPr marL="342900" indent="-342900">
                    <a:lnSpc>
                      <a:spcPct val="150000"/>
                    </a:lnSpc>
                    <a:buFont typeface="Arial" pitchFamily="34" charset="0"/>
                    <a:buChar char="•"/>
                  </a:pPr>
                  <a14:m>
                    <m:oMath xmlns:m="http://schemas.openxmlformats.org/officeDocument/2006/math"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𝐶𝑙𝑘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=0</m:t>
                      </m:r>
                    </m:oMath>
                  </a14:m>
                  <a:r>
                    <a:rPr lang="zh-CN" altLang="en-US" dirty="0"/>
                    <a:t>：</a:t>
                  </a:r>
                  <a:r>
                    <a:rPr lang="zh-CN" altLang="en-US" b="1" dirty="0"/>
                    <a:t>主</a:t>
                  </a:r>
                  <a:r>
                    <a:rPr lang="zh-CN" altLang="en-US" dirty="0"/>
                    <a:t>锁存器不工作，</a:t>
                  </a:r>
                  <a:r>
                    <a:rPr lang="zh-CN" altLang="en-US" b="1" dirty="0"/>
                    <a:t>从</a:t>
                  </a:r>
                  <a:r>
                    <a:rPr lang="zh-CN" altLang="en-US" dirty="0"/>
                    <a:t>锁存器 </a:t>
                  </a:r>
                  <a14:m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rgbClr val="0070C0"/>
                          </a:solidFill>
                          <a:latin typeface="Cambria Math"/>
                        </a:rPr>
                        <m:t>𝑄</m:t>
                      </m:r>
                      <m:r>
                        <a:rPr lang="en-US" altLang="zh-CN" b="0" i="1" smtClean="0">
                          <a:solidFill>
                            <a:srgbClr val="0070C0"/>
                          </a:solidFill>
                          <a:latin typeface="Cambria Math"/>
                        </a:rPr>
                        <m:t>=</m:t>
                      </m:r>
                      <m:r>
                        <a:rPr lang="en-US" altLang="zh-CN" b="0" i="1" smtClean="0">
                          <a:solidFill>
                            <a:srgbClr val="0070C0"/>
                          </a:solidFill>
                          <a:latin typeface="Cambria Math"/>
                        </a:rPr>
                        <m:t>𝑌</m:t>
                      </m:r>
                    </m:oMath>
                  </a14:m>
                  <a:endParaRPr lang="en-US" altLang="zh-CN" dirty="0"/>
                </a:p>
                <a:p>
                  <a:pPr>
                    <a:lnSpc>
                      <a:spcPct val="150000"/>
                    </a:lnSpc>
                  </a:pPr>
                  <a:r>
                    <a:rPr lang="zh-CN" altLang="en-US" dirty="0"/>
                    <a:t>即：</a:t>
                  </a:r>
                  <a14:m>
                    <m:oMath xmlns:m="http://schemas.openxmlformats.org/officeDocument/2006/math">
                      <m:r>
                        <a:rPr lang="en-US" altLang="zh-CN" b="1" i="1">
                          <a:latin typeface="Cambria Math"/>
                        </a:rPr>
                        <m:t>𝑸</m:t>
                      </m:r>
                    </m:oMath>
                  </a14:m>
                  <a:r>
                    <a:rPr lang="zh-CN" altLang="en-US" b="1" dirty="0"/>
                    <a:t>只在</a:t>
                  </a:r>
                  <a14:m>
                    <m:oMath xmlns:m="http://schemas.openxmlformats.org/officeDocument/2006/math"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𝐶𝑙𝑘</m:t>
                      </m:r>
                    </m:oMath>
                  </a14:m>
                  <a:r>
                    <a:rPr lang="zh-CN" altLang="en-US" b="1" dirty="0">
                      <a:latin typeface="宋体"/>
                      <a:ea typeface="宋体"/>
                    </a:rPr>
                    <a:t>从</a:t>
                  </a:r>
                  <a:r>
                    <a:rPr lang="en-US" altLang="zh-CN" b="1" dirty="0">
                      <a:solidFill>
                        <a:srgbClr val="FF0000"/>
                      </a:solidFill>
                      <a:latin typeface="宋体"/>
                      <a:ea typeface="宋体"/>
                    </a:rPr>
                    <a:t>1</a:t>
                  </a:r>
                  <a:r>
                    <a:rPr lang="zh-CN" altLang="en-US" b="1" dirty="0">
                      <a:solidFill>
                        <a:srgbClr val="FF0000"/>
                      </a:solidFill>
                      <a:latin typeface="宋体"/>
                      <a:ea typeface="宋体"/>
                    </a:rPr>
                    <a:t>到</a:t>
                  </a:r>
                  <a:r>
                    <a:rPr lang="en-US" altLang="zh-CN" b="1" dirty="0">
                      <a:solidFill>
                        <a:srgbClr val="FF0000"/>
                      </a:solidFill>
                      <a:latin typeface="宋体"/>
                      <a:ea typeface="宋体"/>
                    </a:rPr>
                    <a:t>0</a:t>
                  </a:r>
                  <a:r>
                    <a:rPr lang="zh-CN" altLang="en-US" b="1" dirty="0">
                      <a:latin typeface="宋体"/>
                      <a:ea typeface="宋体"/>
                    </a:rPr>
                    <a:t>的变化瞬间才改变。</a:t>
                  </a:r>
                  <a:endParaRPr lang="en-US" altLang="zh-CN" b="1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3" name="TextBox 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0692" y="4841364"/>
                  <a:ext cx="6473632" cy="1681294"/>
                </a:xfrm>
                <a:prstGeom prst="rect">
                  <a:avLst/>
                </a:prstGeom>
                <a:blipFill>
                  <a:blip r:embed="rId7"/>
                  <a:stretch>
                    <a:fillRect l="-1412" b="-652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492A7519-7AA1-484C-AC55-EBA3339F5F6F}"/>
                </a:ext>
              </a:extLst>
            </p:cNvPr>
            <p:cNvSpPr txBox="1"/>
            <p:nvPr/>
          </p:nvSpPr>
          <p:spPr>
            <a:xfrm>
              <a:off x="508684" y="4382363"/>
              <a:ext cx="295465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前沿采样，后沿定局</a:t>
              </a:r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565BCE77-CC2D-4DB4-8CB1-A3EFB45738AA}"/>
              </a:ext>
            </a:extLst>
          </p:cNvPr>
          <p:cNvGrpSpPr/>
          <p:nvPr/>
        </p:nvGrpSpPr>
        <p:grpSpPr>
          <a:xfrm>
            <a:off x="9438964" y="1457301"/>
            <a:ext cx="1616107" cy="1576203"/>
            <a:chOff x="9438964" y="1457301"/>
            <a:chExt cx="1616107" cy="1576203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28FD4FF9-8AB9-477E-9100-7A260F62D46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438964" y="1457301"/>
              <a:ext cx="1616107" cy="1576203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文本框 17">
                  <a:extLst>
                    <a:ext uri="{FF2B5EF4-FFF2-40B4-BE49-F238E27FC236}">
                      <a16:creationId xmlns:a16="http://schemas.microsoft.com/office/drawing/2014/main" id="{9A438DF9-306E-4CC4-87D3-D8B85D62A7F8}"/>
                    </a:ext>
                  </a:extLst>
                </p:cNvPr>
                <p:cNvSpPr txBox="1"/>
                <p:nvPr/>
              </p:nvSpPr>
              <p:spPr>
                <a:xfrm>
                  <a:off x="10344472" y="1619726"/>
                  <a:ext cx="432049" cy="3385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b="0" i="1" smtClean="0">
                            <a:latin typeface="Cambria Math"/>
                          </a:rPr>
                          <m:t>𝑄</m:t>
                        </m:r>
                      </m:oMath>
                    </m:oMathPara>
                  </a14:m>
                  <a:endParaRPr lang="zh-CN" altLang="en-US" sz="1600" dirty="0"/>
                </a:p>
              </p:txBody>
            </p:sp>
          </mc:Choice>
          <mc:Fallback xmlns="">
            <p:sp>
              <p:nvSpPr>
                <p:cNvPr id="18" name="文本框 17">
                  <a:extLst>
                    <a:ext uri="{FF2B5EF4-FFF2-40B4-BE49-F238E27FC236}">
                      <a16:creationId xmlns:a16="http://schemas.microsoft.com/office/drawing/2014/main" id="{9A438DF9-306E-4CC4-87D3-D8B85D62A7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44472" y="1619726"/>
                  <a:ext cx="432049" cy="338554"/>
                </a:xfrm>
                <a:prstGeom prst="rect">
                  <a:avLst/>
                </a:prstGeom>
                <a:blipFill>
                  <a:blip r:embed="rId9"/>
                  <a:stretch>
                    <a:fillRect b="-1090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5" name="灯片编号占位符 14">
            <a:extLst>
              <a:ext uri="{FF2B5EF4-FFF2-40B4-BE49-F238E27FC236}">
                <a16:creationId xmlns:a16="http://schemas.microsoft.com/office/drawing/2014/main" id="{81771906-FE0D-45D9-84B2-579CF6868D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8E7B1-3FC2-4821-B144-3AA6EF938D0A}" type="slidenum">
              <a:rPr lang="zh-CN" altLang="en-US" sz="1400" b="1" smtClean="0"/>
              <a:pPr/>
              <a:t>38</a:t>
            </a:fld>
            <a:r>
              <a:rPr lang="zh-CN" altLang="en-US"/>
              <a:t> </a:t>
            </a:r>
            <a:r>
              <a:rPr lang="en-US" altLang="zh-CN"/>
              <a:t>/ 52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56722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标题 3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zh-CN" altLang="en-US" sz="3600" dirty="0"/>
                  <a:t>用</a:t>
                </a:r>
                <a:r>
                  <a:rPr lang="en-US" altLang="zh-CN" sz="3600" dirty="0"/>
                  <a:t>3</a:t>
                </a:r>
                <a:r>
                  <a:rPr lang="zh-CN" altLang="en-US" sz="3600" dirty="0"/>
                  <a:t>个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CN" sz="360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3600" b="0" i="1" dirty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acc>
                    <m:acc>
                      <m:accPr>
                        <m:chr m:val="̅"/>
                        <m:ctrlPr>
                          <a:rPr lang="en-US" altLang="zh-CN" sz="3600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3600" b="0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acc>
                  </m:oMath>
                </a14:m>
                <a:r>
                  <a:rPr lang="zh-CN" altLang="en-US" sz="3600" dirty="0"/>
                  <a:t>锁存器构造 </a:t>
                </a:r>
                <a:r>
                  <a:rPr lang="zh-CN" altLang="en-US" sz="3600" b="1" dirty="0">
                    <a:solidFill>
                      <a:srgbClr val="FF0000"/>
                    </a:solidFill>
                  </a:rPr>
                  <a:t>上升沿</a:t>
                </a:r>
                <a:r>
                  <a:rPr lang="en-US" altLang="zh-CN" sz="3600" dirty="0"/>
                  <a:t>D</a:t>
                </a:r>
                <a:r>
                  <a:rPr lang="zh-CN" altLang="en-US" sz="3600" b="1" dirty="0"/>
                  <a:t>触发器 </a:t>
                </a:r>
                <a:r>
                  <a:rPr lang="en-US" altLang="zh-CN" sz="3600" dirty="0"/>
                  <a:t>-1</a:t>
                </a:r>
                <a:endParaRPr lang="zh-CN" altLang="en-US" sz="3600" dirty="0"/>
              </a:p>
            </p:txBody>
          </p:sp>
        </mc:Choice>
        <mc:Fallback xmlns="">
          <p:sp>
            <p:nvSpPr>
              <p:cNvPr id="4" name="标题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b="-878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5538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686000" y="1052410"/>
            <a:ext cx="5314182" cy="3863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071273" y="1124744"/>
            <a:ext cx="2209303" cy="10564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/>
              <p:cNvSpPr/>
              <p:nvPr/>
            </p:nvSpPr>
            <p:spPr>
              <a:xfrm>
                <a:off x="839416" y="5013176"/>
                <a:ext cx="9108504" cy="3699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lvl="1" eaLnBrk="0" hangingPunct="0">
                  <a:spcBef>
                    <a:spcPct val="40000"/>
                  </a:spcBef>
                  <a:buClr>
                    <a:srgbClr val="990000"/>
                  </a:buClr>
                </a:pPr>
                <a:r>
                  <a:rPr kumimoji="0" lang="en-US" altLang="zh-CN" sz="1800" b="1" dirty="0">
                    <a:solidFill>
                      <a:srgbClr val="FF0000"/>
                    </a:solidFill>
                  </a:rPr>
                  <a:t>①</a:t>
                </a:r>
                <a:r>
                  <a:rPr kumimoji="0" lang="en-US" altLang="zh-CN" sz="1800" dirty="0"/>
                  <a:t> </a:t>
                </a:r>
                <a14:m>
                  <m:oMath xmlns:m="http://schemas.openxmlformats.org/officeDocument/2006/math">
                    <m:r>
                      <a:rPr kumimoji="0" lang="en-US" altLang="zh-CN" sz="1800" i="1" dirty="0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kumimoji="0" lang="en-US" altLang="zh-CN" sz="1800" b="0" i="1" dirty="0" smtClean="0">
                        <a:latin typeface="Cambria Math" panose="02040503050406030204" pitchFamily="18" charset="0"/>
                      </a:rPr>
                      <m:t>𝑙𝑘</m:t>
                    </m:r>
                  </m:oMath>
                </a14:m>
                <a:r>
                  <a:rPr kumimoji="0" lang="en-US" altLang="zh-CN" sz="1800" dirty="0"/>
                  <a:t> = 0 </a:t>
                </a:r>
                <a:r>
                  <a:rPr kumimoji="0" lang="zh-CN" altLang="en-US" sz="1800" dirty="0"/>
                  <a:t>时输出锁存器的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kumimoji="0" lang="en-US" altLang="zh-CN" sz="1800" b="1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0" lang="en-US" altLang="zh-CN" sz="1800" b="1" i="1" dirty="0"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</m:acc>
                    <m:r>
                      <a:rPr kumimoji="0" lang="en-US" altLang="zh-CN" sz="1800" b="1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0" lang="en-US" altLang="zh-CN" sz="1800" dirty="0"/>
                  <a:t>=</a:t>
                </a:r>
                <a:r>
                  <a:rPr kumimoji="0" lang="en-US" altLang="zh-CN" sz="1800" b="1" dirty="0"/>
                  <a:t>1</a:t>
                </a:r>
                <a:r>
                  <a:rPr kumimoji="0" lang="zh-CN" altLang="en-US" sz="1800" dirty="0"/>
                  <a:t>、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kumimoji="0" lang="en-US" altLang="zh-CN" sz="1800" b="1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0" lang="en-US" altLang="zh-CN" sz="1800" b="1" i="1" dirty="0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</m:acc>
                    <m:r>
                      <a:rPr kumimoji="0" lang="en-US" altLang="zh-CN" sz="1800" b="1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0" lang="en-US" altLang="zh-CN" sz="1800" dirty="0"/>
                  <a:t>=</a:t>
                </a:r>
                <a:r>
                  <a:rPr kumimoji="0" lang="en-US" altLang="zh-CN" sz="1800" b="1" dirty="0"/>
                  <a:t>1</a:t>
                </a:r>
                <a:r>
                  <a:rPr kumimoji="0" lang="zh-CN" altLang="en-US" sz="1800" dirty="0"/>
                  <a:t>，使输出保持不变</a:t>
                </a:r>
                <a:r>
                  <a:rPr kumimoji="0" lang="en-US" altLang="zh-CN" sz="1800" dirty="0"/>
                  <a:t>.</a:t>
                </a:r>
              </a:p>
            </p:txBody>
          </p:sp>
        </mc:Choice>
        <mc:Fallback xmlns=""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416" y="5013176"/>
                <a:ext cx="9108504" cy="369909"/>
              </a:xfrm>
              <a:prstGeom prst="rect">
                <a:avLst/>
              </a:prstGeom>
              <a:blipFill>
                <a:blip r:embed="rId6"/>
                <a:stretch>
                  <a:fillRect l="-602" t="-11475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文本框 20"/>
          <p:cNvSpPr txBox="1"/>
          <p:nvPr/>
        </p:nvSpPr>
        <p:spPr>
          <a:xfrm>
            <a:off x="9451485" y="2019194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①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909857B7-1AD0-45C9-A4CE-BF82ED7BA5C9}"/>
              </a:ext>
            </a:extLst>
          </p:cNvPr>
          <p:cNvGrpSpPr/>
          <p:nvPr/>
        </p:nvGrpSpPr>
        <p:grpSpPr>
          <a:xfrm>
            <a:off x="3102380" y="994274"/>
            <a:ext cx="3270432" cy="3700591"/>
            <a:chOff x="3102380" y="994274"/>
            <a:chExt cx="3270432" cy="3700591"/>
          </a:xfrm>
        </p:grpSpPr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0AF251F8-08AB-4D02-B84E-15B5CB9A8C6C}"/>
                </a:ext>
              </a:extLst>
            </p:cNvPr>
            <p:cNvSpPr/>
            <p:nvPr/>
          </p:nvSpPr>
          <p:spPr bwMode="auto">
            <a:xfrm>
              <a:off x="3102380" y="994274"/>
              <a:ext cx="1409443" cy="1642638"/>
            </a:xfrm>
            <a:prstGeom prst="rect">
              <a:avLst/>
            </a:prstGeom>
            <a:solidFill>
              <a:srgbClr val="FFFF00">
                <a:alpha val="50196"/>
              </a:srgbClr>
            </a:solidFill>
            <a:ln w="9525" cap="flat" cmpd="sng" algn="ctr">
              <a:noFill/>
              <a:prstDash val="dash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38572326-FC0E-4BE0-898C-A8CA696D4A83}"/>
                </a:ext>
              </a:extLst>
            </p:cNvPr>
            <p:cNvSpPr/>
            <p:nvPr/>
          </p:nvSpPr>
          <p:spPr bwMode="auto">
            <a:xfrm>
              <a:off x="5066092" y="2060848"/>
              <a:ext cx="1306720" cy="1431399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50196"/>
              </a:schemeClr>
            </a:solidFill>
            <a:ln w="9525" cap="flat" cmpd="sng" algn="ctr">
              <a:noFill/>
              <a:prstDash val="dash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23ABBD7B-0A94-4DA8-A606-C6E923EDDDA4}"/>
                </a:ext>
              </a:extLst>
            </p:cNvPr>
            <p:cNvSpPr/>
            <p:nvPr/>
          </p:nvSpPr>
          <p:spPr bwMode="auto">
            <a:xfrm>
              <a:off x="3102380" y="3025002"/>
              <a:ext cx="1409443" cy="1669863"/>
            </a:xfrm>
            <a:prstGeom prst="rect">
              <a:avLst/>
            </a:prstGeom>
            <a:solidFill>
              <a:srgbClr val="FFFF00">
                <a:alpha val="50196"/>
              </a:srgbClr>
            </a:solidFill>
            <a:ln w="9525" cap="flat" cmpd="sng" algn="ctr">
              <a:noFill/>
              <a:prstDash val="dash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ea typeface="宋体" pitchFamily="2" charset="-122"/>
              </a:endParaRPr>
            </a:p>
          </p:txBody>
        </p:sp>
      </p:grp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E871D907-6FCD-4F41-93DC-04E504C34671}"/>
              </a:ext>
            </a:extLst>
          </p:cNvPr>
          <p:cNvCxnSpPr/>
          <p:nvPr/>
        </p:nvCxnSpPr>
        <p:spPr>
          <a:xfrm>
            <a:off x="9071273" y="2019194"/>
            <a:ext cx="1224136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7A81632C-6147-498D-A9D7-25F8241DD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8E7B1-3FC2-4821-B144-3AA6EF938D0A}" type="slidenum">
              <a:rPr lang="zh-CN" altLang="en-US" sz="1400" b="1" smtClean="0"/>
              <a:pPr/>
              <a:t>39</a:t>
            </a:fld>
            <a:r>
              <a:rPr lang="zh-CN" altLang="en-US"/>
              <a:t> </a:t>
            </a:r>
            <a:r>
              <a:rPr lang="en-US" altLang="zh-CN"/>
              <a:t>/ 52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10928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64096"/>
          </a:xfrm>
        </p:spPr>
        <p:txBody>
          <a:bodyPr>
            <a:normAutofit/>
          </a:bodyPr>
          <a:lstStyle/>
          <a:p>
            <a:r>
              <a:rPr lang="en-US" altLang="zh-CN" sz="3200" spc="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latch</a:t>
            </a:r>
            <a:r>
              <a:rPr lang="en-US" altLang="zh-CN" sz="3600" dirty="0">
                <a:solidFill>
                  <a:schemeClr val="bg1">
                    <a:lumMod val="50000"/>
                  </a:schemeClr>
                </a:solidFill>
              </a:rPr>
              <a:t>  </a:t>
            </a:r>
            <a:r>
              <a:rPr lang="zh-CN" altLang="en-US" sz="3600" dirty="0"/>
              <a:t>锁存器、触发器  </a:t>
            </a:r>
            <a:r>
              <a:rPr lang="en-US" altLang="zh-CN" sz="3200" spc="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flip-flop</a:t>
            </a:r>
            <a:endParaRPr lang="zh-CN" altLang="en-US" sz="4400" b="1" spc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CE611D6-C432-47CE-AF53-C33CDCA51576}"/>
              </a:ext>
            </a:extLst>
          </p:cNvPr>
          <p:cNvSpPr/>
          <p:nvPr/>
        </p:nvSpPr>
        <p:spPr>
          <a:xfrm>
            <a:off x="479376" y="960949"/>
            <a:ext cx="11377264" cy="2252027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b="1" dirty="0"/>
              <a:t>Latches</a:t>
            </a:r>
            <a:r>
              <a:rPr lang="en-US" altLang="zh-CN" dirty="0"/>
              <a:t> and </a:t>
            </a:r>
            <a:r>
              <a:rPr lang="en-US" altLang="zh-CN" b="1" dirty="0"/>
              <a:t>Flip-flops</a:t>
            </a:r>
            <a:r>
              <a:rPr lang="en-US" altLang="zh-CN" dirty="0"/>
              <a:t> are used as data storage elements.</a:t>
            </a:r>
          </a:p>
          <a:p>
            <a:pPr marL="342900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b="1" dirty="0"/>
              <a:t>Flip-flops</a:t>
            </a:r>
            <a:r>
              <a:rPr lang="en-US" altLang="zh-CN" dirty="0"/>
              <a:t> can be either simple or clocked (synchronous or edge-triggered). </a:t>
            </a:r>
          </a:p>
          <a:p>
            <a:pPr marL="342900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/>
              <a:t>The </a:t>
            </a:r>
            <a:r>
              <a:rPr lang="en-US" altLang="zh-CN" b="1" dirty="0">
                <a:solidFill>
                  <a:srgbClr val="FF0000"/>
                </a:solidFill>
              </a:rPr>
              <a:t>simple</a:t>
            </a:r>
            <a:r>
              <a:rPr lang="en-US" altLang="zh-CN" dirty="0"/>
              <a:t> ones are commonly called </a:t>
            </a:r>
            <a:r>
              <a:rPr lang="en-US" altLang="zh-CN" b="1" dirty="0">
                <a:solidFill>
                  <a:srgbClr val="FF0000"/>
                </a:solidFill>
              </a:rPr>
              <a:t>latches</a:t>
            </a:r>
            <a:r>
              <a:rPr lang="en-US" altLang="zh-CN" dirty="0"/>
              <a:t>. The word </a:t>
            </a:r>
            <a:r>
              <a:rPr lang="en-US" altLang="zh-CN" b="1" dirty="0"/>
              <a:t>latch</a:t>
            </a:r>
            <a:r>
              <a:rPr lang="en-US" altLang="zh-CN" dirty="0"/>
              <a:t> is mainly used for storage elements, while </a:t>
            </a:r>
            <a:r>
              <a:rPr lang="en-US" altLang="zh-CN" b="1" dirty="0">
                <a:solidFill>
                  <a:srgbClr val="FF0000"/>
                </a:solidFill>
              </a:rPr>
              <a:t>clocked</a:t>
            </a:r>
            <a:r>
              <a:rPr lang="en-US" altLang="zh-CN" dirty="0"/>
              <a:t> devices are described as </a:t>
            </a:r>
            <a:r>
              <a:rPr lang="en-US" altLang="zh-CN" b="1" dirty="0">
                <a:solidFill>
                  <a:srgbClr val="FF0000"/>
                </a:solidFill>
              </a:rPr>
              <a:t>flip-flops</a:t>
            </a:r>
            <a:r>
              <a:rPr lang="en-US" altLang="zh-CN" dirty="0"/>
              <a:t>.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23ADF8CB-4AC2-44AA-B82B-C40E0F7BC66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1384" y="41950"/>
            <a:ext cx="1358373" cy="835921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E85E5CAA-02BC-4F9E-A3EB-FEFE836AFE57}"/>
              </a:ext>
            </a:extLst>
          </p:cNvPr>
          <p:cNvSpPr txBox="1"/>
          <p:nvPr/>
        </p:nvSpPr>
        <p:spPr>
          <a:xfrm>
            <a:off x="1775520" y="3861048"/>
            <a:ext cx="8136904" cy="24326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3200" b="1" dirty="0"/>
              <a:t>时序逻辑电路</a:t>
            </a:r>
            <a:endParaRPr lang="en-US" altLang="zh-CN" sz="3200" b="1" dirty="0"/>
          </a:p>
          <a:p>
            <a:pPr>
              <a:lnSpc>
                <a:spcPct val="150000"/>
              </a:lnSpc>
            </a:pPr>
            <a:r>
              <a:rPr lang="zh-CN" altLang="en-US" b="1" dirty="0"/>
              <a:t>       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结构</a:t>
            </a:r>
            <a:r>
              <a:rPr lang="zh-CN" altLang="en-US" dirty="0"/>
              <a:t>：</a:t>
            </a: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① 包含</a:t>
            </a:r>
            <a:r>
              <a:rPr lang="zh-CN" altLang="en-US" u="sng" dirty="0">
                <a:latin typeface="等线" panose="02010600030101010101" pitchFamily="2" charset="-122"/>
                <a:ea typeface="等线" panose="02010600030101010101" pitchFamily="2" charset="-122"/>
              </a:rPr>
              <a:t>锁存器</a:t>
            </a: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 或 </a:t>
            </a:r>
            <a:r>
              <a:rPr lang="zh-CN" altLang="en-US" b="1" u="sng" dirty="0">
                <a:latin typeface="等线" panose="02010600030101010101" pitchFamily="2" charset="-122"/>
                <a:ea typeface="等线" panose="02010600030101010101" pitchFamily="2" charset="-122"/>
              </a:rPr>
              <a:t>触发器</a:t>
            </a:r>
            <a:b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</a:br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                  </a:t>
            </a: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② 有</a:t>
            </a:r>
            <a:r>
              <a:rPr lang="zh-CN" altLang="en-US" b="1" dirty="0">
                <a:latin typeface="等线" panose="02010600030101010101" pitchFamily="2" charset="-122"/>
                <a:ea typeface="等线" panose="02010600030101010101" pitchFamily="2" charset="-122"/>
              </a:rPr>
              <a:t>反馈</a:t>
            </a: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，电路输出由：输入</a:t>
            </a:r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+</a:t>
            </a: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反馈共同决定</a:t>
            </a:r>
            <a:endParaRPr lang="en-US" altLang="zh-CN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latin typeface="等线" panose="02010600030101010101" pitchFamily="2" charset="-122"/>
                <a:ea typeface="等线" panose="02010600030101010101" pitchFamily="2" charset="-122"/>
              </a:rPr>
              <a:t>       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特点</a:t>
            </a: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：电路具有</a:t>
            </a:r>
            <a:r>
              <a:rPr lang="zh-CN" altLang="en-US" b="1" dirty="0">
                <a:solidFill>
                  <a:srgbClr val="FF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记忆</a:t>
            </a: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功能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4F66B4C-C108-4A8A-A64F-1A354EB5C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8E7B1-3FC2-4821-B144-3AA6EF938D0A}" type="slidenum">
              <a:rPr lang="zh-CN" altLang="en-US" sz="1400" b="1" smtClean="0"/>
              <a:pPr/>
              <a:t>4</a:t>
            </a:fld>
            <a:r>
              <a:rPr lang="zh-CN" altLang="en-US"/>
              <a:t> </a:t>
            </a:r>
            <a:r>
              <a:rPr lang="en-US" altLang="zh-CN"/>
              <a:t>/ 52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95389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">
            <a:extLst>
              <a:ext uri="{FF2B5EF4-FFF2-40B4-BE49-F238E27FC236}">
                <a16:creationId xmlns:a16="http://schemas.microsoft.com/office/drawing/2014/main" id="{8E24154C-F7F0-430D-934E-1FD6B55AD6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183236" y="1130413"/>
            <a:ext cx="2809308" cy="13434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标题 3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zh-CN" altLang="en-US" sz="3600" dirty="0"/>
                  <a:t>用</a:t>
                </a:r>
                <a:r>
                  <a:rPr lang="en-US" altLang="zh-CN" sz="3600" dirty="0"/>
                  <a:t>3</a:t>
                </a:r>
                <a:r>
                  <a:rPr lang="zh-CN" altLang="en-US" sz="3600" dirty="0"/>
                  <a:t>个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CN" sz="3600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3600" i="1" dirty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acc>
                    <m:acc>
                      <m:accPr>
                        <m:chr m:val="̅"/>
                        <m:ctrlPr>
                          <a:rPr lang="en-US" altLang="zh-CN" sz="3600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3600" i="1" dirty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acc>
                  </m:oMath>
                </a14:m>
                <a:r>
                  <a:rPr lang="zh-CN" altLang="en-US" sz="3600" dirty="0"/>
                  <a:t>锁存器构造 </a:t>
                </a:r>
                <a:r>
                  <a:rPr lang="zh-CN" altLang="en-US" sz="3600" b="1" dirty="0">
                    <a:solidFill>
                      <a:srgbClr val="FF0000"/>
                    </a:solidFill>
                  </a:rPr>
                  <a:t>上升沿</a:t>
                </a:r>
                <a:r>
                  <a:rPr lang="en-US" altLang="zh-CN" sz="3600" dirty="0"/>
                  <a:t>D</a:t>
                </a:r>
                <a:r>
                  <a:rPr lang="zh-CN" altLang="en-US" sz="3600" b="1" dirty="0"/>
                  <a:t>触发器 </a:t>
                </a:r>
                <a:r>
                  <a:rPr lang="en-US" altLang="zh-CN" sz="3600" dirty="0"/>
                  <a:t>-2</a:t>
                </a:r>
                <a:endParaRPr lang="zh-CN" altLang="en-US" sz="3600" dirty="0"/>
              </a:p>
            </p:txBody>
          </p:sp>
        </mc:Choice>
        <mc:Fallback xmlns="">
          <p:sp>
            <p:nvSpPr>
              <p:cNvPr id="4" name="标题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4"/>
                <a:stretch>
                  <a:fillRect b="-878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组合 6"/>
          <p:cNvGrpSpPr/>
          <p:nvPr/>
        </p:nvGrpSpPr>
        <p:grpSpPr>
          <a:xfrm>
            <a:off x="1686340" y="980912"/>
            <a:ext cx="5313502" cy="3935088"/>
            <a:chOff x="450371" y="980912"/>
            <a:chExt cx="5313502" cy="3935088"/>
          </a:xfrm>
        </p:grpSpPr>
        <p:pic>
          <p:nvPicPr>
            <p:cNvPr id="65538" name="Picture 2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450371" y="1052657"/>
              <a:ext cx="5313502" cy="38633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" name="矩形 4"/>
            <p:cNvSpPr/>
            <p:nvPr/>
          </p:nvSpPr>
          <p:spPr bwMode="auto">
            <a:xfrm>
              <a:off x="1852526" y="980912"/>
              <a:ext cx="1368152" cy="1656000"/>
            </a:xfrm>
            <a:prstGeom prst="rect">
              <a:avLst/>
            </a:prstGeom>
            <a:noFill/>
            <a:ln w="9525" cap="flat" cmpd="sng" algn="ctr">
              <a:solidFill>
                <a:srgbClr val="FF0000"/>
              </a:solidFill>
              <a:prstDash val="dash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8" name="矩形 7"/>
            <p:cNvSpPr/>
            <p:nvPr/>
          </p:nvSpPr>
          <p:spPr bwMode="auto">
            <a:xfrm>
              <a:off x="1863746" y="3008173"/>
              <a:ext cx="1368152" cy="1728192"/>
            </a:xfrm>
            <a:prstGeom prst="rect">
              <a:avLst/>
            </a:prstGeom>
            <a:noFill/>
            <a:ln w="9525" cap="flat" cmpd="sng" algn="ctr">
              <a:solidFill>
                <a:srgbClr val="FF0000"/>
              </a:solidFill>
              <a:prstDash val="dash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9" name="矩形 8"/>
            <p:cNvSpPr/>
            <p:nvPr/>
          </p:nvSpPr>
          <p:spPr bwMode="auto">
            <a:xfrm>
              <a:off x="3580717" y="2060848"/>
              <a:ext cx="1639353" cy="1440160"/>
            </a:xfrm>
            <a:prstGeom prst="rect">
              <a:avLst/>
            </a:prstGeom>
            <a:noFill/>
            <a:ln w="9525" cap="flat" cmpd="sng" algn="ctr">
              <a:solidFill>
                <a:srgbClr val="FF0000"/>
              </a:solidFill>
              <a:prstDash val="dash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ea typeface="宋体" pitchFamily="2" charset="-122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/>
              <p:cNvSpPr/>
              <p:nvPr/>
            </p:nvSpPr>
            <p:spPr>
              <a:xfrm>
                <a:off x="839416" y="5013176"/>
                <a:ext cx="9108504" cy="6846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lvl="1" eaLnBrk="0" hangingPunct="0">
                  <a:spcBef>
                    <a:spcPct val="40000"/>
                  </a:spcBef>
                  <a:buClr>
                    <a:srgbClr val="990000"/>
                  </a:buClr>
                </a:pPr>
                <a:r>
                  <a:rPr kumimoji="0" lang="en-US" altLang="zh-CN" sz="1600" b="1" dirty="0">
                    <a:solidFill>
                      <a:srgbClr val="FF0000"/>
                    </a:solidFill>
                  </a:rPr>
                  <a:t>①</a:t>
                </a:r>
                <a:r>
                  <a:rPr kumimoji="0" lang="en-US" altLang="zh-CN" sz="1600" dirty="0"/>
                  <a:t> </a:t>
                </a:r>
                <a14:m>
                  <m:oMath xmlns:m="http://schemas.openxmlformats.org/officeDocument/2006/math">
                    <m:r>
                      <a:rPr kumimoji="0" lang="en-US" altLang="zh-CN" sz="1600" i="1" dirty="0" smtClean="0">
                        <a:latin typeface="Cambria Math" panose="02040503050406030204" pitchFamily="18" charset="0"/>
                      </a:rPr>
                      <m:t>𝐶𝑙𝑘</m:t>
                    </m:r>
                  </m:oMath>
                </a14:m>
                <a:r>
                  <a:rPr kumimoji="0" lang="en-US" altLang="zh-CN" sz="1600" dirty="0"/>
                  <a:t> = 0 </a:t>
                </a:r>
                <a:r>
                  <a:rPr kumimoji="0" lang="zh-CN" altLang="en-US" sz="1600" dirty="0"/>
                  <a:t>时输出锁存器的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kumimoji="0" lang="en-US" altLang="zh-CN" sz="1600" b="1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0" lang="en-US" altLang="zh-CN" sz="1600" b="1" i="1" dirty="0"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</m:acc>
                    <m:r>
                      <a:rPr kumimoji="0" lang="en-US" altLang="zh-CN" sz="1600" b="1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0" lang="en-US" altLang="zh-CN" sz="1600" dirty="0"/>
                  <a:t>=</a:t>
                </a:r>
                <a:r>
                  <a:rPr kumimoji="0" lang="en-US" altLang="zh-CN" sz="1600" b="1" dirty="0"/>
                  <a:t>1</a:t>
                </a:r>
                <a:r>
                  <a:rPr kumimoji="0" lang="zh-CN" altLang="en-US" sz="1600" dirty="0"/>
                  <a:t>、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kumimoji="0" lang="en-US" altLang="zh-CN" sz="1600" b="1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0" lang="en-US" altLang="zh-CN" sz="1600" b="1" i="1" dirty="0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</m:acc>
                    <m:r>
                      <a:rPr kumimoji="0" lang="en-US" altLang="zh-CN" sz="1600" b="1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0" lang="en-US" altLang="zh-CN" sz="1600" dirty="0"/>
                  <a:t>=</a:t>
                </a:r>
                <a:r>
                  <a:rPr kumimoji="0" lang="en-US" altLang="zh-CN" sz="1600" b="1" dirty="0"/>
                  <a:t>1</a:t>
                </a:r>
                <a:r>
                  <a:rPr kumimoji="0" lang="zh-CN" altLang="en-US" sz="1600" dirty="0"/>
                  <a:t>，使输出保持不变</a:t>
                </a:r>
                <a:r>
                  <a:rPr kumimoji="0" lang="en-US" altLang="zh-CN" sz="1600" dirty="0"/>
                  <a:t>.</a:t>
                </a:r>
              </a:p>
              <a:p>
                <a:pPr marL="0" lvl="1" eaLnBrk="0" hangingPunct="0">
                  <a:spcBef>
                    <a:spcPct val="40000"/>
                  </a:spcBef>
                  <a:buClr>
                    <a:srgbClr val="990000"/>
                  </a:buClr>
                </a:pPr>
                <a:r>
                  <a:rPr kumimoji="0" lang="en-US" altLang="zh-CN" sz="1600" b="1" dirty="0">
                    <a:solidFill>
                      <a:srgbClr val="FF0000"/>
                    </a:solidFill>
                  </a:rPr>
                  <a:t>②</a:t>
                </a:r>
                <a:r>
                  <a:rPr kumimoji="0" lang="en-US" altLang="zh-CN" sz="1600" dirty="0"/>
                  <a:t> If </a:t>
                </a:r>
                <a:r>
                  <a:rPr kumimoji="0" lang="en-US" altLang="zh-CN" sz="1600" b="1" dirty="0">
                    <a:solidFill>
                      <a:srgbClr val="FF0000"/>
                    </a:solidFill>
                  </a:rPr>
                  <a:t>D = 0 </a:t>
                </a:r>
                <a:r>
                  <a:rPr kumimoji="0" lang="en-US" altLang="zh-CN" sz="1600" dirty="0"/>
                  <a:t>when </a:t>
                </a:r>
                <a:r>
                  <a:rPr kumimoji="0" lang="en-US" altLang="zh-CN" sz="1600" b="1" dirty="0" err="1">
                    <a:solidFill>
                      <a:srgbClr val="FF0000"/>
                    </a:solidFill>
                  </a:rPr>
                  <a:t>Clk</a:t>
                </a:r>
                <a:r>
                  <a:rPr kumimoji="0" lang="en-US" altLang="zh-CN" sz="1600" b="1" dirty="0">
                    <a:solidFill>
                      <a:srgbClr val="FF0000"/>
                    </a:solidFill>
                  </a:rPr>
                  <a:t> = 1</a:t>
                </a:r>
                <a:r>
                  <a:rPr kumimoji="0" lang="en-US" altLang="zh-CN" sz="1600" dirty="0"/>
                  <a:t>, (</a:t>
                </a:r>
                <a:r>
                  <a:rPr kumimoji="0" lang="zh-CN" altLang="en-US" sz="1600" dirty="0"/>
                  <a:t>原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kumimoji="0" lang="en-US" altLang="zh-CN" sz="1600" b="1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0" lang="en-US" altLang="zh-CN" sz="1600" b="1" i="1" dirty="0"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</m:acc>
                    <m:r>
                      <a:rPr kumimoji="0" lang="en-US" altLang="zh-CN" sz="1600" b="1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0" lang="en-US" altLang="zh-CN" sz="1600" dirty="0"/>
                  <a:t>=1)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kumimoji="0" lang="en-US" altLang="zh-CN" sz="1600" b="1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0" lang="en-US" altLang="zh-CN" sz="1600" b="1" i="1" dirty="0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</m:acc>
                  </m:oMath>
                </a14:m>
                <a:r>
                  <a:rPr kumimoji="0" lang="en-US" altLang="zh-CN" sz="1600" dirty="0"/>
                  <a:t> changes to </a:t>
                </a:r>
                <a:r>
                  <a:rPr kumimoji="0" lang="en-US" altLang="zh-CN" sz="1600" b="1" dirty="0">
                    <a:solidFill>
                      <a:srgbClr val="FF0000"/>
                    </a:solidFill>
                  </a:rPr>
                  <a:t>0</a:t>
                </a:r>
                <a:r>
                  <a:rPr kumimoji="0" lang="en-US" altLang="zh-CN" sz="1600" dirty="0"/>
                  <a:t> causing a reset state and making </a:t>
                </a:r>
                <a:r>
                  <a:rPr kumimoji="0" lang="en-US" altLang="zh-CN" sz="1600" b="1" dirty="0">
                    <a:solidFill>
                      <a:srgbClr val="FF0000"/>
                    </a:solidFill>
                  </a:rPr>
                  <a:t>Q = 0</a:t>
                </a:r>
                <a:r>
                  <a:rPr kumimoji="0" lang="en-US" altLang="zh-CN" sz="1600" dirty="0"/>
                  <a:t>. </a:t>
                </a:r>
                <a:endParaRPr lang="en-US" altLang="zh-CN" sz="2800" dirty="0"/>
              </a:p>
            </p:txBody>
          </p:sp>
        </mc:Choice>
        <mc:Fallback xmlns=""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416" y="5013176"/>
                <a:ext cx="9108504" cy="684675"/>
              </a:xfrm>
              <a:prstGeom prst="rect">
                <a:avLst/>
              </a:prstGeom>
              <a:blipFill>
                <a:blip r:embed="rId6"/>
                <a:stretch>
                  <a:fillRect l="-402" t="-3540" b="-973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组合 18"/>
          <p:cNvGrpSpPr/>
          <p:nvPr/>
        </p:nvGrpSpPr>
        <p:grpSpPr>
          <a:xfrm>
            <a:off x="1686340" y="2421397"/>
            <a:ext cx="3833596" cy="3023827"/>
            <a:chOff x="162340" y="2421396"/>
            <a:chExt cx="3833596" cy="3023827"/>
          </a:xfrm>
        </p:grpSpPr>
        <p:sp>
          <p:nvSpPr>
            <p:cNvPr id="11" name="文本框 10"/>
            <p:cNvSpPr txBox="1"/>
            <p:nvPr/>
          </p:nvSpPr>
          <p:spPr>
            <a:xfrm>
              <a:off x="3230752" y="2717132"/>
              <a:ext cx="32412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>
                  <a:solidFill>
                    <a:srgbClr val="FF0000"/>
                  </a:solidFill>
                </a:rPr>
                <a:t>0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162340" y="2421396"/>
              <a:ext cx="32412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>
                  <a:solidFill>
                    <a:srgbClr val="FF0000"/>
                  </a:solidFill>
                </a:rPr>
                <a:t>1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184200" y="3994964"/>
              <a:ext cx="32412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>
                  <a:solidFill>
                    <a:srgbClr val="FF0000"/>
                  </a:solidFill>
                </a:rPr>
                <a:t>0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  <p:cxnSp>
          <p:nvCxnSpPr>
            <p:cNvPr id="17" name="直接箭头连接符 16"/>
            <p:cNvCxnSpPr>
              <a:cxnSpLocks/>
            </p:cNvCxnSpPr>
            <p:nvPr/>
          </p:nvCxnSpPr>
          <p:spPr bwMode="auto">
            <a:xfrm flipV="1">
              <a:off x="184200" y="4653135"/>
              <a:ext cx="190114" cy="79208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FF0000"/>
              </a:solidFill>
              <a:prstDash val="solid"/>
              <a:miter lim="800000"/>
              <a:headEnd type="none" w="med" len="med"/>
              <a:tailEnd type="triangle"/>
            </a:ln>
            <a:effectLst/>
          </p:spPr>
        </p:cxnSp>
        <p:cxnSp>
          <p:nvCxnSpPr>
            <p:cNvPr id="20" name="直接箭头连接符 19"/>
            <p:cNvCxnSpPr>
              <a:cxnSpLocks/>
            </p:cNvCxnSpPr>
            <p:nvPr/>
          </p:nvCxnSpPr>
          <p:spPr bwMode="auto">
            <a:xfrm flipH="1" flipV="1">
              <a:off x="374315" y="3008173"/>
              <a:ext cx="1101341" cy="2365042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FF0000"/>
              </a:solidFill>
              <a:prstDash val="solid"/>
              <a:miter lim="800000"/>
              <a:headEnd type="none" w="med" len="med"/>
              <a:tailEnd type="triangle"/>
            </a:ln>
            <a:effectLst/>
          </p:spPr>
        </p:cxnSp>
        <p:cxnSp>
          <p:nvCxnSpPr>
            <p:cNvPr id="22" name="直接箭头连接符 21"/>
            <p:cNvCxnSpPr>
              <a:cxnSpLocks/>
            </p:cNvCxnSpPr>
            <p:nvPr/>
          </p:nvCxnSpPr>
          <p:spPr bwMode="auto">
            <a:xfrm flipH="1" flipV="1">
              <a:off x="3419872" y="3356991"/>
              <a:ext cx="576064" cy="2016224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FF0000"/>
              </a:solidFill>
              <a:prstDash val="solid"/>
              <a:miter lim="800000"/>
              <a:headEnd type="none" w="med" len="med"/>
              <a:tailEnd type="triangle"/>
            </a:ln>
            <a:effectLst/>
          </p:spPr>
        </p:cxnSp>
      </p:grpSp>
      <p:sp>
        <p:nvSpPr>
          <p:cNvPr id="26" name="文本框 25"/>
          <p:cNvSpPr txBox="1"/>
          <p:nvPr/>
        </p:nvSpPr>
        <p:spPr>
          <a:xfrm>
            <a:off x="8696761" y="2215672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chemeClr val="accent2"/>
                </a:solidFill>
              </a:rPr>
              <a:t>①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9171907" y="1606254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②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F574706C-5B30-4787-90DE-C080152A20A2}"/>
              </a:ext>
            </a:extLst>
          </p:cNvPr>
          <p:cNvGrpSpPr/>
          <p:nvPr/>
        </p:nvGrpSpPr>
        <p:grpSpPr>
          <a:xfrm>
            <a:off x="6714644" y="1977868"/>
            <a:ext cx="2230622" cy="3395348"/>
            <a:chOff x="6714644" y="1977868"/>
            <a:chExt cx="2230622" cy="3395348"/>
          </a:xfrm>
        </p:grpSpPr>
        <p:sp>
          <p:nvSpPr>
            <p:cNvPr id="28" name="文本框 27"/>
            <p:cNvSpPr txBox="1"/>
            <p:nvPr/>
          </p:nvSpPr>
          <p:spPr>
            <a:xfrm>
              <a:off x="6714644" y="1977868"/>
              <a:ext cx="32412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>
                  <a:solidFill>
                    <a:srgbClr val="FF0000"/>
                  </a:solidFill>
                </a:rPr>
                <a:t>0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  <p:cxnSp>
          <p:nvCxnSpPr>
            <p:cNvPr id="36" name="直接箭头连接符 35"/>
            <p:cNvCxnSpPr>
              <a:cxnSpLocks/>
            </p:cNvCxnSpPr>
            <p:nvPr/>
          </p:nvCxnSpPr>
          <p:spPr bwMode="auto">
            <a:xfrm flipH="1" flipV="1">
              <a:off x="6983350" y="2492897"/>
              <a:ext cx="1961916" cy="2880319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FF0000"/>
              </a:solidFill>
              <a:prstDash val="solid"/>
              <a:miter lim="800000"/>
              <a:headEnd type="none" w="med" len="med"/>
              <a:tailEnd type="triangle"/>
            </a:ln>
            <a:effectLst/>
          </p:spPr>
        </p:cxnSp>
      </p:grp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9987CB2F-6A7C-42B8-BB04-48CF9D2E1BAD}"/>
              </a:ext>
            </a:extLst>
          </p:cNvPr>
          <p:cNvCxnSpPr>
            <a:cxnSpLocks/>
          </p:cNvCxnSpPr>
          <p:nvPr/>
        </p:nvCxnSpPr>
        <p:spPr>
          <a:xfrm rot="16200000">
            <a:off x="9371408" y="1897582"/>
            <a:ext cx="7200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>
            <a:extLst>
              <a:ext uri="{FF2B5EF4-FFF2-40B4-BE49-F238E27FC236}">
                <a16:creationId xmlns:a16="http://schemas.microsoft.com/office/drawing/2014/main" id="{30F8AFD6-5F45-402B-99AF-874D6D81FB53}"/>
              </a:ext>
            </a:extLst>
          </p:cNvPr>
          <p:cNvSpPr txBox="1"/>
          <p:nvPr/>
        </p:nvSpPr>
        <p:spPr>
          <a:xfrm>
            <a:off x="4763086" y="1668951"/>
            <a:ext cx="3241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</a:rPr>
              <a:t>1</a:t>
            </a:r>
            <a:endParaRPr lang="zh-CN" altLang="en-US" sz="2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8" name="灯片编号占位符 17">
            <a:extLst>
              <a:ext uri="{FF2B5EF4-FFF2-40B4-BE49-F238E27FC236}">
                <a16:creationId xmlns:a16="http://schemas.microsoft.com/office/drawing/2014/main" id="{3F77AB1A-7542-4EC9-8C4C-0D4E3B52AA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8E7B1-3FC2-4821-B144-3AA6EF938D0A}" type="slidenum">
              <a:rPr lang="zh-CN" altLang="en-US" sz="1400" b="1" smtClean="0"/>
              <a:pPr/>
              <a:t>40</a:t>
            </a:fld>
            <a:r>
              <a:rPr lang="zh-CN" altLang="en-US"/>
              <a:t> </a:t>
            </a:r>
            <a:r>
              <a:rPr lang="en-US" altLang="zh-CN"/>
              <a:t>/ 52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84623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标题 3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zh-CN" altLang="en-US" sz="3600" dirty="0"/>
                  <a:t>用</a:t>
                </a:r>
                <a:r>
                  <a:rPr lang="en-US" altLang="zh-CN" sz="3600" dirty="0"/>
                  <a:t>3</a:t>
                </a:r>
                <a:r>
                  <a:rPr lang="zh-CN" altLang="en-US" sz="3600" dirty="0"/>
                  <a:t>个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CN" sz="3600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3600" i="1" dirty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acc>
                    <m:acc>
                      <m:accPr>
                        <m:chr m:val="̅"/>
                        <m:ctrlPr>
                          <a:rPr lang="en-US" altLang="zh-CN" sz="3600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3600" i="1" dirty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acc>
                  </m:oMath>
                </a14:m>
                <a:r>
                  <a:rPr lang="zh-CN" altLang="en-US" sz="3600" dirty="0"/>
                  <a:t>锁存器构造 </a:t>
                </a:r>
                <a:r>
                  <a:rPr lang="zh-CN" altLang="en-US" sz="3600" b="1" dirty="0">
                    <a:solidFill>
                      <a:srgbClr val="FF0000"/>
                    </a:solidFill>
                  </a:rPr>
                  <a:t>上升沿</a:t>
                </a:r>
                <a:r>
                  <a:rPr lang="en-US" altLang="zh-CN" sz="3600" dirty="0"/>
                  <a:t>D</a:t>
                </a:r>
                <a:r>
                  <a:rPr lang="zh-CN" altLang="en-US" sz="3600" b="1" dirty="0"/>
                  <a:t>触发器 </a:t>
                </a:r>
                <a:r>
                  <a:rPr lang="en-US" altLang="zh-CN" sz="3600" dirty="0"/>
                  <a:t>-3</a:t>
                </a:r>
                <a:endParaRPr lang="zh-CN" altLang="en-US" sz="3600" dirty="0"/>
              </a:p>
            </p:txBody>
          </p:sp>
        </mc:Choice>
        <mc:Fallback xmlns="">
          <p:sp>
            <p:nvSpPr>
              <p:cNvPr id="4" name="标题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b="-878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5538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686340" y="1052657"/>
            <a:ext cx="5313502" cy="38633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矩形 4"/>
          <p:cNvSpPr/>
          <p:nvPr/>
        </p:nvSpPr>
        <p:spPr bwMode="auto">
          <a:xfrm>
            <a:off x="3071664" y="980912"/>
            <a:ext cx="1425199" cy="1656000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zh-CN" altLang="en-US">
              <a:ea typeface="宋体" pitchFamily="2" charset="-122"/>
            </a:endParaRPr>
          </a:p>
        </p:txBody>
      </p:sp>
      <p:sp>
        <p:nvSpPr>
          <p:cNvPr id="8" name="矩形 7"/>
          <p:cNvSpPr/>
          <p:nvPr/>
        </p:nvSpPr>
        <p:spPr bwMode="auto">
          <a:xfrm>
            <a:off x="3071665" y="2996953"/>
            <a:ext cx="1425198" cy="1728192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zh-CN" altLang="en-US">
              <a:ea typeface="宋体" pitchFamily="2" charset="-122"/>
            </a:endParaRPr>
          </a:p>
        </p:txBody>
      </p:sp>
      <p:sp>
        <p:nvSpPr>
          <p:cNvPr id="9" name="矩形 8"/>
          <p:cNvSpPr/>
          <p:nvPr/>
        </p:nvSpPr>
        <p:spPr bwMode="auto">
          <a:xfrm>
            <a:off x="4799856" y="2132856"/>
            <a:ext cx="1584175" cy="1368152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zh-CN" altLang="en-US">
              <a:ea typeface="宋体" pitchFamily="2" charset="-122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183236" y="1130413"/>
            <a:ext cx="2809308" cy="13434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/>
              <p:cNvSpPr/>
              <p:nvPr/>
            </p:nvSpPr>
            <p:spPr>
              <a:xfrm>
                <a:off x="839416" y="5013177"/>
                <a:ext cx="10225136" cy="103021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lvl="1" eaLnBrk="0" hangingPunct="0">
                  <a:spcBef>
                    <a:spcPct val="40000"/>
                  </a:spcBef>
                  <a:buClr>
                    <a:srgbClr val="990000"/>
                  </a:buClr>
                </a:pPr>
                <a:r>
                  <a:rPr kumimoji="0" lang="en-US" altLang="zh-CN" sz="1600" b="1" dirty="0">
                    <a:solidFill>
                      <a:srgbClr val="FF0000"/>
                    </a:solidFill>
                  </a:rPr>
                  <a:t>① </a:t>
                </a:r>
                <a14:m>
                  <m:oMath xmlns:m="http://schemas.openxmlformats.org/officeDocument/2006/math">
                    <m:r>
                      <a:rPr kumimoji="0" lang="en-US" altLang="zh-CN" sz="1600" i="1" dirty="0" smtClean="0">
                        <a:latin typeface="Cambria Math" panose="02040503050406030204" pitchFamily="18" charset="0"/>
                      </a:rPr>
                      <m:t>𝐶𝑙𝑘</m:t>
                    </m:r>
                  </m:oMath>
                </a14:m>
                <a:r>
                  <a:rPr kumimoji="0" lang="en-US" altLang="zh-CN" sz="1600" dirty="0"/>
                  <a:t> = 0 </a:t>
                </a:r>
                <a:r>
                  <a:rPr kumimoji="0" lang="zh-CN" altLang="en-US" sz="1600" dirty="0"/>
                  <a:t>时输出锁存器的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kumimoji="0" lang="en-US" altLang="zh-CN" sz="1600" b="1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0" lang="en-US" altLang="zh-CN" sz="1600" b="1" i="1" dirty="0"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</m:acc>
                    <m:r>
                      <a:rPr kumimoji="0" lang="en-US" altLang="zh-CN" sz="1600" b="1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0" lang="en-US" altLang="zh-CN" sz="1600" dirty="0"/>
                  <a:t>=</a:t>
                </a:r>
                <a:r>
                  <a:rPr kumimoji="0" lang="en-US" altLang="zh-CN" sz="1600" b="1" dirty="0"/>
                  <a:t>1</a:t>
                </a:r>
                <a:r>
                  <a:rPr kumimoji="0" lang="zh-CN" altLang="en-US" sz="1600" dirty="0"/>
                  <a:t>、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kumimoji="0" lang="en-US" altLang="zh-CN" sz="1600" b="1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0" lang="en-US" altLang="zh-CN" sz="1600" b="1" i="1" dirty="0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</m:acc>
                    <m:r>
                      <a:rPr kumimoji="0" lang="en-US" altLang="zh-CN" sz="1600" b="1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0" lang="en-US" altLang="zh-CN" sz="1600" dirty="0"/>
                  <a:t>=</a:t>
                </a:r>
                <a:r>
                  <a:rPr kumimoji="0" lang="en-US" altLang="zh-CN" sz="1600" b="1" dirty="0"/>
                  <a:t>1</a:t>
                </a:r>
                <a:r>
                  <a:rPr kumimoji="0" lang="zh-CN" altLang="en-US" sz="1600" dirty="0"/>
                  <a:t>，使输出保持不变</a:t>
                </a:r>
                <a:r>
                  <a:rPr kumimoji="0" lang="en-US" altLang="zh-CN" sz="1600" dirty="0"/>
                  <a:t>.</a:t>
                </a:r>
              </a:p>
              <a:p>
                <a:pPr marL="0" lvl="1" eaLnBrk="0" hangingPunct="0">
                  <a:spcBef>
                    <a:spcPct val="40000"/>
                  </a:spcBef>
                  <a:buClr>
                    <a:srgbClr val="990000"/>
                  </a:buClr>
                </a:pPr>
                <a:r>
                  <a:rPr kumimoji="0" lang="en-US" altLang="zh-CN" sz="1600" b="1" dirty="0">
                    <a:solidFill>
                      <a:srgbClr val="FF0000"/>
                    </a:solidFill>
                  </a:rPr>
                  <a:t>② </a:t>
                </a:r>
                <a:r>
                  <a:rPr kumimoji="0" lang="en-US" altLang="zh-CN" sz="1600" dirty="0"/>
                  <a:t>If </a:t>
                </a:r>
                <a:r>
                  <a:rPr kumimoji="0" lang="en-US" altLang="zh-CN" sz="1600" b="1" dirty="0">
                    <a:solidFill>
                      <a:srgbClr val="002060"/>
                    </a:solidFill>
                  </a:rPr>
                  <a:t>D = 0 </a:t>
                </a:r>
                <a:r>
                  <a:rPr kumimoji="0" lang="en-US" altLang="zh-CN" sz="1600" dirty="0"/>
                  <a:t>when </a:t>
                </a:r>
                <a:r>
                  <a:rPr kumimoji="0" lang="en-US" altLang="zh-CN" sz="1600" b="1" dirty="0" err="1">
                    <a:solidFill>
                      <a:srgbClr val="002060"/>
                    </a:solidFill>
                  </a:rPr>
                  <a:t>Clk</a:t>
                </a:r>
                <a:r>
                  <a:rPr kumimoji="0" lang="en-US" altLang="zh-CN" sz="1600" b="1" dirty="0">
                    <a:solidFill>
                      <a:srgbClr val="002060"/>
                    </a:solidFill>
                  </a:rPr>
                  <a:t> = 1</a:t>
                </a:r>
                <a:r>
                  <a:rPr kumimoji="0" lang="en-US" altLang="zh-CN" sz="1600" dirty="0"/>
                  <a:t>, (</a:t>
                </a:r>
                <a:r>
                  <a:rPr kumimoji="0" lang="zh-CN" altLang="en-US" sz="1600" dirty="0"/>
                  <a:t>原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kumimoji="0" lang="en-US" altLang="zh-CN" sz="1600" b="1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0" lang="en-US" altLang="zh-CN" sz="1600" b="1" i="1" dirty="0"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</m:acc>
                    <m:r>
                      <a:rPr kumimoji="0" lang="en-US" altLang="zh-CN" sz="1600" b="1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0" lang="en-US" altLang="zh-CN" sz="1600" dirty="0"/>
                  <a:t>=1)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kumimoji="0" lang="en-US" altLang="zh-CN" sz="1600" b="1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0" lang="en-US" altLang="zh-CN" sz="1600" b="1" i="1" dirty="0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</m:acc>
                  </m:oMath>
                </a14:m>
                <a:r>
                  <a:rPr kumimoji="0" lang="en-US" altLang="zh-CN" sz="1600" dirty="0"/>
                  <a:t> changes to </a:t>
                </a:r>
                <a:r>
                  <a:rPr kumimoji="0" lang="en-US" altLang="zh-CN" sz="1600" b="1" dirty="0"/>
                  <a:t>0</a:t>
                </a:r>
                <a:r>
                  <a:rPr kumimoji="0" lang="en-US" altLang="zh-CN" sz="1600" dirty="0"/>
                  <a:t> causing a reset state and making </a:t>
                </a:r>
                <a:r>
                  <a:rPr kumimoji="0" lang="en-US" altLang="zh-CN" sz="1600" b="1" dirty="0">
                    <a:solidFill>
                      <a:srgbClr val="002060"/>
                    </a:solidFill>
                  </a:rPr>
                  <a:t>Q = 0</a:t>
                </a:r>
                <a:r>
                  <a:rPr kumimoji="0" lang="en-US" altLang="zh-CN" sz="1600" dirty="0"/>
                  <a:t>. </a:t>
                </a:r>
                <a:endParaRPr lang="en-US" altLang="zh-CN" sz="2800" dirty="0"/>
              </a:p>
              <a:p>
                <a:pPr marL="0" lvl="1" eaLnBrk="0" hangingPunct="0">
                  <a:spcBef>
                    <a:spcPct val="40000"/>
                  </a:spcBef>
                  <a:buClr>
                    <a:srgbClr val="990000"/>
                  </a:buClr>
                </a:pPr>
                <a:r>
                  <a:rPr kumimoji="0" lang="en-US" altLang="zh-CN" sz="1600" b="1" dirty="0">
                    <a:solidFill>
                      <a:srgbClr val="FF0000"/>
                    </a:solidFill>
                  </a:rPr>
                  <a:t>② </a:t>
                </a:r>
                <a:r>
                  <a:rPr kumimoji="0" lang="en-US" altLang="zh-CN" sz="1600" dirty="0"/>
                  <a:t>If </a:t>
                </a:r>
                <a:r>
                  <a:rPr kumimoji="0" lang="en-US" altLang="zh-CN" sz="1600" b="1" dirty="0">
                    <a:solidFill>
                      <a:srgbClr val="FF0000"/>
                    </a:solidFill>
                  </a:rPr>
                  <a:t>D = 1 </a:t>
                </a:r>
                <a:r>
                  <a:rPr kumimoji="0" lang="en-US" altLang="zh-CN" sz="1600" dirty="0"/>
                  <a:t>when </a:t>
                </a:r>
                <a:r>
                  <a:rPr kumimoji="0" lang="en-US" altLang="zh-CN" sz="1600" b="1" dirty="0" err="1">
                    <a:solidFill>
                      <a:srgbClr val="FF0000"/>
                    </a:solidFill>
                  </a:rPr>
                  <a:t>Clk</a:t>
                </a:r>
                <a:r>
                  <a:rPr kumimoji="0" lang="en-US" altLang="zh-CN" sz="1600" b="1" dirty="0">
                    <a:solidFill>
                      <a:srgbClr val="FF0000"/>
                    </a:solidFill>
                  </a:rPr>
                  <a:t> = 1</a:t>
                </a:r>
                <a:r>
                  <a:rPr kumimoji="0" lang="en-US" altLang="zh-CN" sz="1600" dirty="0"/>
                  <a:t>, (</a:t>
                </a:r>
                <a:r>
                  <a:rPr kumimoji="0" lang="zh-CN" altLang="en-US" sz="1600" dirty="0"/>
                  <a:t>原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kumimoji="0" lang="en-US" altLang="zh-CN" sz="1600" b="1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0" lang="en-US" altLang="zh-CN" sz="1600" b="1" i="1" dirty="0" smtClean="0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</m:acc>
                    <m:r>
                      <a:rPr kumimoji="0" lang="en-US" altLang="zh-CN" sz="1600" b="1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0" lang="en-US" altLang="zh-CN" sz="1600" dirty="0"/>
                  <a:t>=1)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kumimoji="0" lang="en-US" altLang="zh-CN" sz="1600" b="1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0" lang="en-US" altLang="zh-CN" sz="1600" b="1" i="1" dirty="0" smtClean="0"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</m:acc>
                  </m:oMath>
                </a14:m>
                <a:r>
                  <a:rPr kumimoji="0" lang="en-US" altLang="zh-CN" sz="1600" dirty="0"/>
                  <a:t> changes to </a:t>
                </a:r>
                <a:r>
                  <a:rPr kumimoji="0" lang="en-US" altLang="zh-CN" sz="1600" b="1" dirty="0">
                    <a:solidFill>
                      <a:srgbClr val="FF0000"/>
                    </a:solidFill>
                  </a:rPr>
                  <a:t>0</a:t>
                </a:r>
                <a:r>
                  <a:rPr kumimoji="0" lang="en-US" altLang="zh-CN" sz="1600" dirty="0"/>
                  <a:t> causing the circuit to go to the set state making </a:t>
                </a:r>
                <a:r>
                  <a:rPr kumimoji="0" lang="en-US" altLang="zh-CN" sz="1600" b="1" dirty="0">
                    <a:solidFill>
                      <a:srgbClr val="FF0000"/>
                    </a:solidFill>
                  </a:rPr>
                  <a:t>Q = 1</a:t>
                </a:r>
                <a:endParaRPr lang="en-US" altLang="zh-CN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416" y="5013177"/>
                <a:ext cx="10225136" cy="1030218"/>
              </a:xfrm>
              <a:prstGeom prst="rect">
                <a:avLst/>
              </a:prstGeom>
              <a:blipFill>
                <a:blip r:embed="rId6"/>
                <a:stretch>
                  <a:fillRect l="-358" t="-2367" b="-65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组合 2">
            <a:extLst>
              <a:ext uri="{FF2B5EF4-FFF2-40B4-BE49-F238E27FC236}">
                <a16:creationId xmlns:a16="http://schemas.microsoft.com/office/drawing/2014/main" id="{38477863-E56B-44FA-A6D3-707AAE149841}"/>
              </a:ext>
            </a:extLst>
          </p:cNvPr>
          <p:cNvGrpSpPr/>
          <p:nvPr/>
        </p:nvGrpSpPr>
        <p:grpSpPr>
          <a:xfrm>
            <a:off x="1666321" y="2439310"/>
            <a:ext cx="1370368" cy="3366033"/>
            <a:chOff x="1666321" y="2439310"/>
            <a:chExt cx="1370368" cy="3366033"/>
          </a:xfrm>
        </p:grpSpPr>
        <p:sp>
          <p:nvSpPr>
            <p:cNvPr id="14" name="文本框 13"/>
            <p:cNvSpPr txBox="1"/>
            <p:nvPr/>
          </p:nvSpPr>
          <p:spPr>
            <a:xfrm>
              <a:off x="1666321" y="2439310"/>
              <a:ext cx="32412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>
                  <a:solidFill>
                    <a:srgbClr val="FF0000"/>
                  </a:solidFill>
                </a:rPr>
                <a:t>1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1682629" y="4014422"/>
              <a:ext cx="32412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>
                  <a:solidFill>
                    <a:srgbClr val="FF0000"/>
                  </a:solidFill>
                </a:rPr>
                <a:t>1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  <p:cxnSp>
          <p:nvCxnSpPr>
            <p:cNvPr id="17" name="直接箭头连接符 16"/>
            <p:cNvCxnSpPr>
              <a:cxnSpLocks/>
            </p:cNvCxnSpPr>
            <p:nvPr/>
          </p:nvCxnSpPr>
          <p:spPr bwMode="auto">
            <a:xfrm flipV="1">
              <a:off x="1730930" y="4678141"/>
              <a:ext cx="116598" cy="1127202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FF0000"/>
              </a:solidFill>
              <a:prstDash val="solid"/>
              <a:miter lim="800000"/>
              <a:headEnd type="none" w="med" len="med"/>
              <a:tailEnd type="triangle"/>
            </a:ln>
            <a:effectLst/>
          </p:spPr>
        </p:cxnSp>
        <p:cxnSp>
          <p:nvCxnSpPr>
            <p:cNvPr id="20" name="直接箭头连接符 19"/>
            <p:cNvCxnSpPr>
              <a:cxnSpLocks/>
            </p:cNvCxnSpPr>
            <p:nvPr/>
          </p:nvCxnSpPr>
          <p:spPr bwMode="auto">
            <a:xfrm flipH="1" flipV="1">
              <a:off x="1919537" y="2996954"/>
              <a:ext cx="1117152" cy="2808389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FF0000"/>
              </a:solidFill>
              <a:prstDash val="solid"/>
              <a:miter lim="800000"/>
              <a:headEnd type="none" w="med" len="med"/>
              <a:tailEnd type="triangle"/>
            </a:ln>
            <a:effectLst/>
          </p:spPr>
        </p:cxn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A815699C-A73D-4027-8B5F-FA633DDC07FB}"/>
              </a:ext>
            </a:extLst>
          </p:cNvPr>
          <p:cNvGrpSpPr/>
          <p:nvPr/>
        </p:nvGrpSpPr>
        <p:grpSpPr>
          <a:xfrm>
            <a:off x="4750222" y="1775990"/>
            <a:ext cx="827856" cy="3957266"/>
            <a:chOff x="4750222" y="1775990"/>
            <a:chExt cx="827856" cy="3957266"/>
          </a:xfrm>
        </p:grpSpPr>
        <p:sp>
          <p:nvSpPr>
            <p:cNvPr id="11" name="文本框 10"/>
            <p:cNvSpPr txBox="1"/>
            <p:nvPr/>
          </p:nvSpPr>
          <p:spPr>
            <a:xfrm>
              <a:off x="4750222" y="1775990"/>
              <a:ext cx="32412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>
                  <a:solidFill>
                    <a:srgbClr val="FF0000"/>
                  </a:solidFill>
                </a:rPr>
                <a:t>0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  <p:cxnSp>
          <p:nvCxnSpPr>
            <p:cNvPr id="22" name="直接箭头连接符 21"/>
            <p:cNvCxnSpPr>
              <a:cxnSpLocks/>
            </p:cNvCxnSpPr>
            <p:nvPr/>
          </p:nvCxnSpPr>
          <p:spPr bwMode="auto">
            <a:xfrm flipH="1" flipV="1">
              <a:off x="4957258" y="2420888"/>
              <a:ext cx="620820" cy="331236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FF0000"/>
              </a:solidFill>
              <a:prstDash val="solid"/>
              <a:miter lim="800000"/>
              <a:headEnd type="none" w="med" len="med"/>
              <a:tailEnd type="triangle"/>
            </a:ln>
            <a:effectLst/>
          </p:spPr>
        </p:cxnSp>
      </p:grpSp>
      <p:sp>
        <p:nvSpPr>
          <p:cNvPr id="28" name="文本框 27"/>
          <p:cNvSpPr txBox="1"/>
          <p:nvPr/>
        </p:nvSpPr>
        <p:spPr>
          <a:xfrm>
            <a:off x="4748844" y="2706296"/>
            <a:ext cx="3241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</a:rPr>
              <a:t>1</a:t>
            </a:r>
            <a:endParaRPr lang="zh-CN" altLang="en-US" sz="2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8700677" y="2215672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chemeClr val="accent2"/>
                </a:solidFill>
              </a:rPr>
              <a:t>①</a:t>
            </a: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CA311B62-9107-4765-A17F-C657947B8B50}"/>
              </a:ext>
            </a:extLst>
          </p:cNvPr>
          <p:cNvGrpSpPr/>
          <p:nvPr/>
        </p:nvGrpSpPr>
        <p:grpSpPr>
          <a:xfrm>
            <a:off x="6697092" y="1932198"/>
            <a:ext cx="3503364" cy="3795389"/>
            <a:chOff x="6697092" y="1932198"/>
            <a:chExt cx="3503364" cy="3795389"/>
          </a:xfrm>
        </p:grpSpPr>
        <p:sp>
          <p:nvSpPr>
            <p:cNvPr id="29" name="文本框 28"/>
            <p:cNvSpPr txBox="1"/>
            <p:nvPr/>
          </p:nvSpPr>
          <p:spPr>
            <a:xfrm>
              <a:off x="6697092" y="1932198"/>
              <a:ext cx="32412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>
                  <a:solidFill>
                    <a:srgbClr val="FF0000"/>
                  </a:solidFill>
                </a:rPr>
                <a:t>1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  <p:cxnSp>
          <p:nvCxnSpPr>
            <p:cNvPr id="36" name="直接箭头连接符 35"/>
            <p:cNvCxnSpPr>
              <a:cxnSpLocks/>
            </p:cNvCxnSpPr>
            <p:nvPr/>
          </p:nvCxnSpPr>
          <p:spPr bwMode="auto">
            <a:xfrm flipH="1" flipV="1">
              <a:off x="6999843" y="2591030"/>
              <a:ext cx="3200613" cy="3136557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FF0000"/>
              </a:solidFill>
              <a:prstDash val="solid"/>
              <a:miter lim="800000"/>
              <a:headEnd type="none" w="med" len="med"/>
              <a:tailEnd type="triangle"/>
            </a:ln>
            <a:effectLst/>
          </p:spPr>
        </p:cxn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1BE81B2F-781F-41FE-A03C-456251586E5A}"/>
              </a:ext>
            </a:extLst>
          </p:cNvPr>
          <p:cNvGrpSpPr/>
          <p:nvPr/>
        </p:nvGrpSpPr>
        <p:grpSpPr>
          <a:xfrm>
            <a:off x="2667381" y="997177"/>
            <a:ext cx="1745747" cy="3394676"/>
            <a:chOff x="2667381" y="997177"/>
            <a:chExt cx="1745747" cy="3394676"/>
          </a:xfrm>
        </p:grpSpPr>
        <p:sp>
          <p:nvSpPr>
            <p:cNvPr id="15" name="文本框 14"/>
            <p:cNvSpPr txBox="1"/>
            <p:nvPr/>
          </p:nvSpPr>
          <p:spPr>
            <a:xfrm>
              <a:off x="4064956" y="3991743"/>
              <a:ext cx="34817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b="1" dirty="0">
                  <a:solidFill>
                    <a:srgbClr val="0070C0"/>
                  </a:solidFill>
                </a:rPr>
                <a:t>0</a:t>
              </a:r>
              <a:endParaRPr lang="zh-CN" altLang="en-US" sz="2000" b="1" dirty="0">
                <a:solidFill>
                  <a:srgbClr val="0070C0"/>
                </a:solidFill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2667381" y="997177"/>
              <a:ext cx="34817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b="1" dirty="0">
                  <a:solidFill>
                    <a:schemeClr val="accent1"/>
                  </a:solidFill>
                </a:rPr>
                <a:t>0</a:t>
              </a:r>
              <a:endParaRPr lang="zh-CN" altLang="en-US" sz="2000" b="1" dirty="0">
                <a:solidFill>
                  <a:schemeClr val="accent1"/>
                </a:solidFill>
              </a:endParaRPr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CBEECD7B-80E4-432F-AB40-32D37CE4FA1E}"/>
                </a:ext>
              </a:extLst>
            </p:cNvPr>
            <p:cNvSpPr txBox="1"/>
            <p:nvPr/>
          </p:nvSpPr>
          <p:spPr>
            <a:xfrm>
              <a:off x="4048407" y="1228868"/>
              <a:ext cx="34817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b="1" dirty="0">
                  <a:solidFill>
                    <a:schemeClr val="accent1"/>
                  </a:solidFill>
                </a:rPr>
                <a:t>1</a:t>
              </a:r>
              <a:endParaRPr lang="zh-CN" altLang="en-US" sz="2000" b="1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25" name="文本框 24">
            <a:extLst>
              <a:ext uri="{FF2B5EF4-FFF2-40B4-BE49-F238E27FC236}">
                <a16:creationId xmlns:a16="http://schemas.microsoft.com/office/drawing/2014/main" id="{FE0CE9CD-C23B-4513-B314-170FF9B09A7B}"/>
              </a:ext>
            </a:extLst>
          </p:cNvPr>
          <p:cNvSpPr txBox="1"/>
          <p:nvPr/>
        </p:nvSpPr>
        <p:spPr>
          <a:xfrm>
            <a:off x="9175823" y="1606254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②</a:t>
            </a:r>
          </a:p>
        </p:txBody>
      </p: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20F714F2-264F-43F9-8F3E-5BA3F3C7FA29}"/>
              </a:ext>
            </a:extLst>
          </p:cNvPr>
          <p:cNvCxnSpPr>
            <a:cxnSpLocks/>
          </p:cNvCxnSpPr>
          <p:nvPr/>
        </p:nvCxnSpPr>
        <p:spPr>
          <a:xfrm rot="16200000">
            <a:off x="9375324" y="1897582"/>
            <a:ext cx="7200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灯片编号占位符 32">
            <a:extLst>
              <a:ext uri="{FF2B5EF4-FFF2-40B4-BE49-F238E27FC236}">
                <a16:creationId xmlns:a16="http://schemas.microsoft.com/office/drawing/2014/main" id="{6ACF9129-8CCB-4FC7-9F05-BA0737764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8E7B1-3FC2-4821-B144-3AA6EF938D0A}" type="slidenum">
              <a:rPr lang="zh-CN" altLang="en-US" sz="1400" b="1" smtClean="0"/>
              <a:pPr/>
              <a:t>41</a:t>
            </a:fld>
            <a:r>
              <a:rPr lang="zh-CN" altLang="en-US"/>
              <a:t> </a:t>
            </a:r>
            <a:r>
              <a:rPr lang="en-US" altLang="zh-CN"/>
              <a:t>/ 52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14908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标题 3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zh-CN" altLang="en-US" sz="3600" dirty="0"/>
                  <a:t>用</a:t>
                </a:r>
                <a:r>
                  <a:rPr lang="en-US" altLang="zh-CN" sz="3600" dirty="0"/>
                  <a:t>3</a:t>
                </a:r>
                <a:r>
                  <a:rPr lang="zh-CN" altLang="en-US" sz="3600" dirty="0"/>
                  <a:t>个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CN" sz="3600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3600" i="1" dirty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acc>
                    <m:acc>
                      <m:accPr>
                        <m:chr m:val="̅"/>
                        <m:ctrlPr>
                          <a:rPr lang="en-US" altLang="zh-CN" sz="3600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3600" i="1" dirty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acc>
                  </m:oMath>
                </a14:m>
                <a:r>
                  <a:rPr lang="zh-CN" altLang="en-US" sz="3600" dirty="0"/>
                  <a:t>锁存器构造 上升沿</a:t>
                </a:r>
                <a:r>
                  <a:rPr lang="en-US" altLang="zh-CN" sz="3600" dirty="0"/>
                  <a:t>D</a:t>
                </a:r>
                <a:r>
                  <a:rPr lang="zh-CN" altLang="en-US" sz="3600" b="1" dirty="0"/>
                  <a:t>触发器 </a:t>
                </a:r>
                <a:r>
                  <a:rPr lang="en-US" altLang="zh-CN" sz="3600" dirty="0"/>
                  <a:t>-4</a:t>
                </a:r>
                <a:endParaRPr lang="zh-CN" altLang="en-US" sz="3600" dirty="0"/>
              </a:p>
            </p:txBody>
          </p:sp>
        </mc:Choice>
        <mc:Fallback xmlns="">
          <p:sp>
            <p:nvSpPr>
              <p:cNvPr id="4" name="标题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b="-878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5538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686340" y="1052657"/>
            <a:ext cx="5313502" cy="38633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矩形 4"/>
          <p:cNvSpPr/>
          <p:nvPr/>
        </p:nvSpPr>
        <p:spPr bwMode="auto">
          <a:xfrm>
            <a:off x="3071664" y="980912"/>
            <a:ext cx="1431987" cy="1656000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zh-CN" altLang="en-US">
              <a:ea typeface="宋体" pitchFamily="2" charset="-122"/>
            </a:endParaRPr>
          </a:p>
        </p:txBody>
      </p:sp>
      <p:sp>
        <p:nvSpPr>
          <p:cNvPr id="8" name="矩形 7"/>
          <p:cNvSpPr/>
          <p:nvPr/>
        </p:nvSpPr>
        <p:spPr bwMode="auto">
          <a:xfrm>
            <a:off x="3071665" y="2996953"/>
            <a:ext cx="1431986" cy="1728192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zh-CN" altLang="en-US">
              <a:ea typeface="宋体" pitchFamily="2" charset="-122"/>
            </a:endParaRPr>
          </a:p>
        </p:txBody>
      </p:sp>
      <p:sp>
        <p:nvSpPr>
          <p:cNvPr id="9" name="矩形 8"/>
          <p:cNvSpPr/>
          <p:nvPr/>
        </p:nvSpPr>
        <p:spPr bwMode="auto">
          <a:xfrm>
            <a:off x="4799856" y="2132856"/>
            <a:ext cx="1584175" cy="1368152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zh-CN" altLang="en-US">
              <a:ea typeface="宋体" pitchFamily="2" charset="-122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183236" y="1130413"/>
            <a:ext cx="2809308" cy="13434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/>
              <p:cNvSpPr/>
              <p:nvPr/>
            </p:nvSpPr>
            <p:spPr>
              <a:xfrm>
                <a:off x="839416" y="5013177"/>
                <a:ext cx="10153128" cy="137576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lvl="1" eaLnBrk="0" hangingPunct="0">
                  <a:spcBef>
                    <a:spcPct val="40000"/>
                  </a:spcBef>
                  <a:buClr>
                    <a:srgbClr val="990000"/>
                  </a:buClr>
                </a:pPr>
                <a:r>
                  <a:rPr kumimoji="0" lang="en-US" altLang="zh-CN" sz="1600" b="1" dirty="0">
                    <a:solidFill>
                      <a:srgbClr val="FF0000"/>
                    </a:solidFill>
                  </a:rPr>
                  <a:t>① </a:t>
                </a:r>
                <a14:m>
                  <m:oMath xmlns:m="http://schemas.openxmlformats.org/officeDocument/2006/math">
                    <m:r>
                      <a:rPr kumimoji="0" lang="en-US" altLang="zh-CN" sz="1600" i="1" dirty="0" smtClean="0">
                        <a:latin typeface="Cambria Math" panose="02040503050406030204" pitchFamily="18" charset="0"/>
                      </a:rPr>
                      <m:t>𝐶𝑙𝑘</m:t>
                    </m:r>
                  </m:oMath>
                </a14:m>
                <a:r>
                  <a:rPr kumimoji="0" lang="en-US" altLang="zh-CN" sz="1600" dirty="0"/>
                  <a:t> = 0 </a:t>
                </a:r>
                <a:r>
                  <a:rPr kumimoji="0" lang="zh-CN" altLang="en-US" sz="1600" dirty="0"/>
                  <a:t>时输出锁存器的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kumimoji="0" lang="en-US" altLang="zh-CN" sz="1600" b="1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0" lang="en-US" altLang="zh-CN" sz="1600" b="1" i="1" dirty="0"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</m:acc>
                    <m:r>
                      <a:rPr kumimoji="0" lang="en-US" altLang="zh-CN" sz="1600" b="1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0" lang="en-US" altLang="zh-CN" sz="1600" dirty="0"/>
                  <a:t>=</a:t>
                </a:r>
                <a:r>
                  <a:rPr kumimoji="0" lang="en-US" altLang="zh-CN" sz="1600" b="1" dirty="0"/>
                  <a:t>1</a:t>
                </a:r>
                <a:r>
                  <a:rPr kumimoji="0" lang="zh-CN" altLang="en-US" sz="1600" dirty="0"/>
                  <a:t>、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kumimoji="0" lang="en-US" altLang="zh-CN" sz="1600" b="1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0" lang="en-US" altLang="zh-CN" sz="1600" b="1" i="1" dirty="0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</m:acc>
                    <m:r>
                      <a:rPr kumimoji="0" lang="en-US" altLang="zh-CN" sz="1600" b="1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0" lang="en-US" altLang="zh-CN" sz="1600" dirty="0"/>
                  <a:t>=</a:t>
                </a:r>
                <a:r>
                  <a:rPr kumimoji="0" lang="en-US" altLang="zh-CN" sz="1600" b="1" dirty="0"/>
                  <a:t>1</a:t>
                </a:r>
                <a:r>
                  <a:rPr kumimoji="0" lang="zh-CN" altLang="en-US" sz="1600" dirty="0"/>
                  <a:t>，使输出保持不变</a:t>
                </a:r>
                <a:r>
                  <a:rPr kumimoji="0" lang="en-US" altLang="zh-CN" sz="1600" dirty="0"/>
                  <a:t>.</a:t>
                </a:r>
              </a:p>
              <a:p>
                <a:pPr marL="0" lvl="1" eaLnBrk="0" hangingPunct="0">
                  <a:spcBef>
                    <a:spcPct val="40000"/>
                  </a:spcBef>
                  <a:buClr>
                    <a:srgbClr val="990000"/>
                  </a:buClr>
                </a:pPr>
                <a:r>
                  <a:rPr kumimoji="0" lang="en-US" altLang="zh-CN" sz="1600" b="1" dirty="0">
                    <a:solidFill>
                      <a:srgbClr val="FF0000"/>
                    </a:solidFill>
                  </a:rPr>
                  <a:t>② </a:t>
                </a:r>
                <a:r>
                  <a:rPr kumimoji="0" lang="en-US" altLang="zh-CN" sz="1600" dirty="0"/>
                  <a:t>If </a:t>
                </a:r>
                <a:r>
                  <a:rPr kumimoji="0" lang="en-US" altLang="zh-CN" sz="1600" b="1" dirty="0">
                    <a:solidFill>
                      <a:srgbClr val="FF0000"/>
                    </a:solidFill>
                  </a:rPr>
                  <a:t>D = 0 </a:t>
                </a:r>
                <a:r>
                  <a:rPr kumimoji="0" lang="en-US" altLang="zh-CN" sz="1600" dirty="0"/>
                  <a:t>when </a:t>
                </a:r>
                <a:r>
                  <a:rPr kumimoji="0" lang="en-US" altLang="zh-CN" sz="1600" dirty="0" err="1"/>
                  <a:t>Clk</a:t>
                </a:r>
                <a:r>
                  <a:rPr kumimoji="0" lang="en-US" altLang="zh-CN" sz="1600" dirty="0"/>
                  <a:t> = 1,  (</a:t>
                </a:r>
                <a:r>
                  <a:rPr kumimoji="0" lang="zh-CN" altLang="en-US" sz="1600" dirty="0"/>
                  <a:t>原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kumimoji="0" lang="en-US" altLang="zh-CN" sz="1600" b="1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0" lang="en-US" altLang="zh-CN" sz="1600" b="1" i="1" dirty="0"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</m:acc>
                    <m:r>
                      <a:rPr kumimoji="0" lang="en-US" altLang="zh-CN" sz="1600" b="1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0" lang="en-US" altLang="zh-CN" sz="1600" dirty="0"/>
                  <a:t>=1)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kumimoji="0" lang="en-US" altLang="zh-CN" sz="16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0" lang="en-US" altLang="zh-CN" sz="16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</m:acc>
                  </m:oMath>
                </a14:m>
                <a:r>
                  <a:rPr kumimoji="0" lang="en-US" altLang="zh-CN" sz="1600" dirty="0">
                    <a:solidFill>
                      <a:srgbClr val="FF0000"/>
                    </a:solidFill>
                  </a:rPr>
                  <a:t> </a:t>
                </a:r>
                <a:r>
                  <a:rPr kumimoji="0" lang="en-US" altLang="zh-CN" sz="1600" dirty="0"/>
                  <a:t>changes to </a:t>
                </a:r>
                <a:r>
                  <a:rPr kumimoji="0" lang="en-US" altLang="zh-CN" sz="1600" b="1" dirty="0">
                    <a:solidFill>
                      <a:srgbClr val="FF0000"/>
                    </a:solidFill>
                  </a:rPr>
                  <a:t>0</a:t>
                </a:r>
                <a:r>
                  <a:rPr kumimoji="0" lang="en-US" altLang="zh-CN" sz="1600" dirty="0"/>
                  <a:t> causing a reset state and making </a:t>
                </a:r>
                <a:r>
                  <a:rPr kumimoji="0" lang="en-US" altLang="zh-CN" sz="1600" b="1" dirty="0"/>
                  <a:t>Q = </a:t>
                </a:r>
                <a:r>
                  <a:rPr kumimoji="0" lang="en-US" altLang="zh-CN" sz="1600" b="1" dirty="0">
                    <a:solidFill>
                      <a:srgbClr val="FF0000"/>
                    </a:solidFill>
                  </a:rPr>
                  <a:t>0</a:t>
                </a:r>
                <a:r>
                  <a:rPr kumimoji="0" lang="en-US" altLang="zh-CN" sz="1600" dirty="0"/>
                  <a:t>. </a:t>
                </a:r>
                <a:endParaRPr lang="en-US" altLang="zh-CN" sz="2800" dirty="0"/>
              </a:p>
              <a:p>
                <a:pPr marL="0" lvl="1" eaLnBrk="0" hangingPunct="0">
                  <a:spcBef>
                    <a:spcPct val="40000"/>
                  </a:spcBef>
                  <a:buClr>
                    <a:srgbClr val="990000"/>
                  </a:buClr>
                </a:pPr>
                <a:r>
                  <a:rPr kumimoji="0" lang="en-US" altLang="zh-CN" sz="1600" b="1" dirty="0">
                    <a:solidFill>
                      <a:srgbClr val="FF0000"/>
                    </a:solidFill>
                  </a:rPr>
                  <a:t>② </a:t>
                </a:r>
                <a:r>
                  <a:rPr kumimoji="0" lang="en-US" altLang="zh-CN" sz="1600" dirty="0"/>
                  <a:t>If </a:t>
                </a:r>
                <a:r>
                  <a:rPr kumimoji="0" lang="en-US" altLang="zh-CN" sz="1600" b="1" dirty="0">
                    <a:solidFill>
                      <a:srgbClr val="0070C0"/>
                    </a:solidFill>
                  </a:rPr>
                  <a:t>D = 1 </a:t>
                </a:r>
                <a:r>
                  <a:rPr kumimoji="0" lang="en-US" altLang="zh-CN" sz="1600" dirty="0"/>
                  <a:t>when </a:t>
                </a:r>
                <a:r>
                  <a:rPr kumimoji="0" lang="en-US" altLang="zh-CN" sz="1600" dirty="0" err="1"/>
                  <a:t>Clk</a:t>
                </a:r>
                <a:r>
                  <a:rPr kumimoji="0" lang="en-US" altLang="zh-CN" sz="1600" dirty="0"/>
                  <a:t> = 1,  (</a:t>
                </a:r>
                <a:r>
                  <a:rPr kumimoji="0" lang="zh-CN" altLang="en-US" sz="1600" dirty="0"/>
                  <a:t>原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kumimoji="0" lang="en-US" altLang="zh-CN" sz="1600" b="1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0" lang="en-US" altLang="zh-CN" sz="1600" b="1" i="1" dirty="0" smtClean="0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</m:acc>
                    <m:r>
                      <a:rPr kumimoji="0" lang="en-US" altLang="zh-CN" sz="1600" b="1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0" lang="en-US" altLang="zh-CN" sz="1600" dirty="0"/>
                  <a:t>=1)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kumimoji="0" lang="en-US" altLang="zh-CN" sz="1600" b="1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0" lang="en-US" altLang="zh-CN" sz="1600" b="1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</m:acc>
                  </m:oMath>
                </a14:m>
                <a:r>
                  <a:rPr kumimoji="0" lang="en-US" altLang="zh-CN" sz="1600" dirty="0">
                    <a:solidFill>
                      <a:schemeClr val="accent1"/>
                    </a:solidFill>
                  </a:rPr>
                  <a:t> </a:t>
                </a:r>
                <a:r>
                  <a:rPr kumimoji="0" lang="en-US" altLang="zh-CN" sz="1600" dirty="0"/>
                  <a:t>changes to </a:t>
                </a:r>
                <a:r>
                  <a:rPr kumimoji="0" lang="en-US" altLang="zh-CN" sz="1600" b="1" dirty="0">
                    <a:solidFill>
                      <a:srgbClr val="0070C0"/>
                    </a:solidFill>
                  </a:rPr>
                  <a:t>0</a:t>
                </a:r>
                <a:r>
                  <a:rPr kumimoji="0" lang="en-US" altLang="zh-CN" sz="1600" dirty="0"/>
                  <a:t> causing the circuit to go to the set state making </a:t>
                </a:r>
                <a:r>
                  <a:rPr kumimoji="0" lang="en-US" altLang="zh-CN" sz="1600" b="1" dirty="0"/>
                  <a:t>Q = </a:t>
                </a:r>
                <a:r>
                  <a:rPr kumimoji="0" lang="en-US" altLang="zh-CN" sz="1600" b="1" dirty="0">
                    <a:solidFill>
                      <a:schemeClr val="accent1"/>
                    </a:solidFill>
                  </a:rPr>
                  <a:t>1</a:t>
                </a:r>
                <a:endParaRPr lang="en-US" altLang="zh-CN" sz="2800" dirty="0">
                  <a:solidFill>
                    <a:schemeClr val="accent1"/>
                  </a:solidFill>
                </a:endParaRPr>
              </a:p>
              <a:p>
                <a:pPr marL="0" lvl="1" eaLnBrk="0" hangingPunct="0">
                  <a:spcBef>
                    <a:spcPct val="40000"/>
                  </a:spcBef>
                  <a:buClr>
                    <a:srgbClr val="990000"/>
                  </a:buClr>
                </a:pPr>
                <a:r>
                  <a:rPr kumimoji="0" lang="en-US" altLang="zh-CN" sz="1600" b="1" dirty="0">
                    <a:solidFill>
                      <a:srgbClr val="FF0000"/>
                    </a:solidFill>
                  </a:rPr>
                  <a:t>③ </a:t>
                </a:r>
                <a:r>
                  <a:rPr kumimoji="0" lang="en-US" altLang="zh-CN" sz="1600" dirty="0"/>
                  <a:t>If </a:t>
                </a:r>
                <a:r>
                  <a:rPr kumimoji="0" lang="en-US" altLang="zh-CN" sz="1600" b="1" dirty="0"/>
                  <a:t>D</a:t>
                </a:r>
                <a:r>
                  <a:rPr kumimoji="0" lang="en-US" altLang="zh-CN" sz="1600" dirty="0"/>
                  <a:t> </a:t>
                </a:r>
                <a:r>
                  <a:rPr lang="en-US" altLang="zh-CN" sz="1600" b="1" dirty="0">
                    <a:solidFill>
                      <a:srgbClr val="FF0000"/>
                    </a:solidFill>
                  </a:rPr>
                  <a:t>0</a:t>
                </a:r>
                <a:r>
                  <a:rPr lang="en-US" altLang="zh-CN" sz="1600" b="1" dirty="0">
                    <a:solidFill>
                      <a:srgbClr val="FF0000"/>
                    </a:solidFill>
                    <a:latin typeface="等线" panose="02010600030101010101" pitchFamily="2" charset="-122"/>
                    <a:ea typeface="等线" panose="02010600030101010101" pitchFamily="2" charset="-122"/>
                  </a:rPr>
                  <a:t>→</a:t>
                </a:r>
                <a:r>
                  <a:rPr lang="en-US" altLang="zh-CN" sz="1600" b="1" dirty="0">
                    <a:solidFill>
                      <a:srgbClr val="FF0000"/>
                    </a:solidFill>
                  </a:rPr>
                  <a:t>1</a:t>
                </a:r>
                <a:r>
                  <a:rPr lang="en-US" altLang="zh-CN" sz="1600" dirty="0">
                    <a:solidFill>
                      <a:srgbClr val="FF0000"/>
                    </a:solidFill>
                  </a:rPr>
                  <a:t> </a:t>
                </a:r>
                <a:r>
                  <a:rPr kumimoji="0" lang="en-US" altLang="zh-CN" sz="1600" dirty="0"/>
                  <a:t>while </a:t>
                </a:r>
                <a:r>
                  <a:rPr kumimoji="0" lang="en-US" altLang="zh-CN" sz="1600" dirty="0" err="1"/>
                  <a:t>Clk</a:t>
                </a:r>
                <a:r>
                  <a:rPr kumimoji="0" lang="en-US" altLang="zh-CN" sz="1600" dirty="0"/>
                  <a:t> = 1, (</a:t>
                </a:r>
                <a:r>
                  <a:rPr kumimoji="0" lang="zh-CN" altLang="en-US" sz="1600" dirty="0"/>
                  <a:t>原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kumimoji="0" lang="en-US" altLang="zh-CN" sz="1600" b="1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0" lang="en-US" altLang="zh-CN" sz="1600" b="1" i="1" dirty="0"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</m:acc>
                    <m:r>
                      <a:rPr kumimoji="0" lang="en-US" altLang="zh-CN" sz="1600" b="1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0" lang="en-US" altLang="zh-CN" sz="1600" dirty="0"/>
                  <a:t>=1)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kumimoji="0" lang="en-US" altLang="zh-CN" sz="16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0" lang="en-US" altLang="zh-CN" sz="16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</m:acc>
                  </m:oMath>
                </a14:m>
                <a:r>
                  <a:rPr kumimoji="0" lang="en-US" altLang="zh-CN" sz="1600" dirty="0"/>
                  <a:t> remains at </a:t>
                </a:r>
                <a:r>
                  <a:rPr kumimoji="0" lang="en-US" altLang="zh-CN" sz="1600" b="1" dirty="0">
                    <a:solidFill>
                      <a:srgbClr val="FF0000"/>
                    </a:solidFill>
                  </a:rPr>
                  <a:t>0</a:t>
                </a:r>
                <a:r>
                  <a:rPr kumimoji="0" lang="en-US" altLang="zh-CN" sz="1600" dirty="0"/>
                  <a:t>, </a:t>
                </a:r>
                <a:r>
                  <a:rPr kumimoji="0" lang="zh-CN" altLang="en-US" sz="1600" dirty="0"/>
                  <a:t>不影响输出</a:t>
                </a:r>
                <a:r>
                  <a:rPr kumimoji="0" lang="en-US" altLang="zh-CN" sz="1600" dirty="0"/>
                  <a:t>.</a:t>
                </a:r>
              </a:p>
            </p:txBody>
          </p:sp>
        </mc:Choice>
        <mc:Fallback xmlns=""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416" y="5013177"/>
                <a:ext cx="10153128" cy="1375761"/>
              </a:xfrm>
              <a:prstGeom prst="rect">
                <a:avLst/>
              </a:prstGeom>
              <a:blipFill>
                <a:blip r:embed="rId6"/>
                <a:stretch>
                  <a:fillRect l="-360" t="-1770" b="-48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文本框 25"/>
          <p:cNvSpPr txBox="1"/>
          <p:nvPr/>
        </p:nvSpPr>
        <p:spPr>
          <a:xfrm>
            <a:off x="8700677" y="2215672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chemeClr val="accent2"/>
                </a:solidFill>
              </a:rPr>
              <a:t>①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9253544" y="1670588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chemeClr val="accent2"/>
                </a:solidFill>
              </a:rPr>
              <a:t>②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9981301" y="1292267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1932875" y="2473831"/>
            <a:ext cx="3481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chemeClr val="bg1">
                    <a:lumMod val="50000"/>
                  </a:schemeClr>
                </a:solidFill>
              </a:rPr>
              <a:t>1</a:t>
            </a:r>
            <a:endParaRPr lang="zh-CN" altLang="en-US" sz="20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864358" y="3995889"/>
            <a:ext cx="7469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rgbClr val="FF0000"/>
                </a:solidFill>
              </a:rPr>
              <a:t>0</a:t>
            </a:r>
            <a:r>
              <a:rPr lang="en-US" altLang="zh-CN" sz="2000" dirty="0">
                <a:solidFill>
                  <a:srgbClr val="FF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→</a:t>
            </a:r>
            <a:r>
              <a:rPr lang="en-US" altLang="zh-CN" sz="2000" dirty="0">
                <a:solidFill>
                  <a:srgbClr val="FF0000"/>
                </a:solidFill>
              </a:rPr>
              <a:t>1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4763760" y="2708920"/>
            <a:ext cx="3241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rgbClr val="FF0000"/>
                </a:solidFill>
              </a:rPr>
              <a:t>0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4738966" y="1732746"/>
            <a:ext cx="3241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</a:rPr>
              <a:t>1</a:t>
            </a:r>
            <a:endParaRPr lang="zh-CN" altLang="en-US" sz="20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68F30558-D634-45D4-9630-8FAED7392FE6}"/>
              </a:ext>
            </a:extLst>
          </p:cNvPr>
          <p:cNvCxnSpPr/>
          <p:nvPr/>
        </p:nvCxnSpPr>
        <p:spPr>
          <a:xfrm>
            <a:off x="9760108" y="1323938"/>
            <a:ext cx="8640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EF04F5D-EA8C-4ADD-8099-FEB7FEA143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8E7B1-3FC2-4821-B144-3AA6EF938D0A}" type="slidenum">
              <a:rPr lang="zh-CN" altLang="en-US" sz="1400" b="1" smtClean="0"/>
              <a:pPr/>
              <a:t>42</a:t>
            </a:fld>
            <a:r>
              <a:rPr lang="zh-CN" altLang="en-US"/>
              <a:t> </a:t>
            </a:r>
            <a:r>
              <a:rPr lang="en-US" altLang="zh-CN"/>
              <a:t>/ 52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8216067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标题 3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zh-CN" altLang="en-US" sz="3600" dirty="0"/>
                  <a:t>用</a:t>
                </a:r>
                <a:r>
                  <a:rPr lang="en-US" altLang="zh-CN" sz="3600" dirty="0"/>
                  <a:t>3</a:t>
                </a:r>
                <a:r>
                  <a:rPr lang="zh-CN" altLang="en-US" sz="3600" dirty="0"/>
                  <a:t>个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CN" sz="3600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3600" i="1" dirty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acc>
                    <m:acc>
                      <m:accPr>
                        <m:chr m:val="̅"/>
                        <m:ctrlPr>
                          <a:rPr lang="en-US" altLang="zh-CN" sz="3600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3600" i="1" dirty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acc>
                  </m:oMath>
                </a14:m>
                <a:r>
                  <a:rPr lang="zh-CN" altLang="en-US" sz="3600" dirty="0"/>
                  <a:t>锁存器构造 上升沿</a:t>
                </a:r>
                <a:r>
                  <a:rPr lang="en-US" altLang="zh-CN" sz="3600" dirty="0"/>
                  <a:t>D</a:t>
                </a:r>
                <a:r>
                  <a:rPr lang="zh-CN" altLang="en-US" sz="3600" b="1" dirty="0"/>
                  <a:t>触发器 </a:t>
                </a:r>
                <a:r>
                  <a:rPr lang="en-US" altLang="zh-CN" sz="3600" dirty="0"/>
                  <a:t>-5</a:t>
                </a:r>
                <a:endParaRPr lang="zh-CN" altLang="en-US" sz="3600" dirty="0"/>
              </a:p>
            </p:txBody>
          </p:sp>
        </mc:Choice>
        <mc:Fallback xmlns="">
          <p:sp>
            <p:nvSpPr>
              <p:cNvPr id="4" name="标题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b="-878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5538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686340" y="1052657"/>
            <a:ext cx="5313501" cy="38633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矩形 4"/>
          <p:cNvSpPr/>
          <p:nvPr/>
        </p:nvSpPr>
        <p:spPr bwMode="auto">
          <a:xfrm>
            <a:off x="3071664" y="980912"/>
            <a:ext cx="1431987" cy="1656000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zh-CN" altLang="en-US">
              <a:ea typeface="宋体" pitchFamily="2" charset="-122"/>
            </a:endParaRPr>
          </a:p>
        </p:txBody>
      </p:sp>
      <p:sp>
        <p:nvSpPr>
          <p:cNvPr id="8" name="矩形 7"/>
          <p:cNvSpPr/>
          <p:nvPr/>
        </p:nvSpPr>
        <p:spPr bwMode="auto">
          <a:xfrm>
            <a:off x="3071665" y="2996953"/>
            <a:ext cx="1431986" cy="1728192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zh-CN" altLang="en-US">
              <a:ea typeface="宋体" pitchFamily="2" charset="-122"/>
            </a:endParaRPr>
          </a:p>
        </p:txBody>
      </p:sp>
      <p:sp>
        <p:nvSpPr>
          <p:cNvPr id="9" name="矩形 8"/>
          <p:cNvSpPr/>
          <p:nvPr/>
        </p:nvSpPr>
        <p:spPr bwMode="auto">
          <a:xfrm>
            <a:off x="4799856" y="2132856"/>
            <a:ext cx="1584175" cy="1368152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zh-CN" altLang="en-US">
              <a:ea typeface="宋体" pitchFamily="2" charset="-122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183236" y="1130413"/>
            <a:ext cx="2809308" cy="13434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/>
              <p:cNvSpPr/>
              <p:nvPr/>
            </p:nvSpPr>
            <p:spPr>
              <a:xfrm>
                <a:off x="839416" y="5013177"/>
                <a:ext cx="10153128" cy="172130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lvl="1" eaLnBrk="0" hangingPunct="0">
                  <a:spcBef>
                    <a:spcPct val="40000"/>
                  </a:spcBef>
                  <a:buClr>
                    <a:srgbClr val="990000"/>
                  </a:buClr>
                </a:pPr>
                <a:r>
                  <a:rPr kumimoji="0" lang="en-US" altLang="zh-CN" sz="1600" b="1" dirty="0">
                    <a:solidFill>
                      <a:srgbClr val="FF0000"/>
                    </a:solidFill>
                  </a:rPr>
                  <a:t>① </a:t>
                </a:r>
                <a14:m>
                  <m:oMath xmlns:m="http://schemas.openxmlformats.org/officeDocument/2006/math">
                    <m:r>
                      <a:rPr kumimoji="0" lang="en-US" altLang="zh-CN" sz="1600" i="1" dirty="0" smtClean="0">
                        <a:latin typeface="Cambria Math" panose="02040503050406030204" pitchFamily="18" charset="0"/>
                      </a:rPr>
                      <m:t>𝐶𝑙𝑘</m:t>
                    </m:r>
                  </m:oMath>
                </a14:m>
                <a:r>
                  <a:rPr kumimoji="0" lang="en-US" altLang="zh-CN" sz="1600" dirty="0"/>
                  <a:t> = 0 </a:t>
                </a:r>
                <a:r>
                  <a:rPr kumimoji="0" lang="zh-CN" altLang="en-US" sz="1600" dirty="0"/>
                  <a:t>时输出锁存器的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kumimoji="0" lang="en-US" altLang="zh-CN" sz="1600" b="1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0" lang="en-US" altLang="zh-CN" sz="1600" b="1" i="1" dirty="0"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</m:acc>
                    <m:r>
                      <a:rPr kumimoji="0" lang="en-US" altLang="zh-CN" sz="1600" b="1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0" lang="en-US" altLang="zh-CN" sz="1600" dirty="0"/>
                  <a:t>=</a:t>
                </a:r>
                <a:r>
                  <a:rPr kumimoji="0" lang="en-US" altLang="zh-CN" sz="1600" b="1" dirty="0"/>
                  <a:t>1</a:t>
                </a:r>
                <a:r>
                  <a:rPr kumimoji="0" lang="zh-CN" altLang="en-US" sz="1600" dirty="0"/>
                  <a:t>、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kumimoji="0" lang="en-US" altLang="zh-CN" sz="1600" b="1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0" lang="en-US" altLang="zh-CN" sz="1600" b="1" i="1" dirty="0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</m:acc>
                    <m:r>
                      <a:rPr kumimoji="0" lang="en-US" altLang="zh-CN" sz="1600" b="1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0" lang="en-US" altLang="zh-CN" sz="1600" dirty="0"/>
                  <a:t>=</a:t>
                </a:r>
                <a:r>
                  <a:rPr kumimoji="0" lang="en-US" altLang="zh-CN" sz="1600" b="1" dirty="0"/>
                  <a:t>1</a:t>
                </a:r>
                <a:r>
                  <a:rPr kumimoji="0" lang="zh-CN" altLang="en-US" sz="1600" dirty="0"/>
                  <a:t>，使输出保持不变</a:t>
                </a:r>
                <a:r>
                  <a:rPr kumimoji="0" lang="en-US" altLang="zh-CN" sz="1600" dirty="0"/>
                  <a:t>.</a:t>
                </a:r>
              </a:p>
              <a:p>
                <a:pPr marL="0" lvl="1" eaLnBrk="0" hangingPunct="0">
                  <a:spcBef>
                    <a:spcPct val="40000"/>
                  </a:spcBef>
                  <a:buClr>
                    <a:srgbClr val="990000"/>
                  </a:buClr>
                </a:pPr>
                <a:r>
                  <a:rPr kumimoji="0" lang="en-US" altLang="zh-CN" sz="1600" b="1" dirty="0">
                    <a:solidFill>
                      <a:srgbClr val="FF0000"/>
                    </a:solidFill>
                  </a:rPr>
                  <a:t>② </a:t>
                </a:r>
                <a:r>
                  <a:rPr kumimoji="0" lang="en-US" altLang="zh-CN" sz="1600" dirty="0"/>
                  <a:t>If </a:t>
                </a:r>
                <a:r>
                  <a:rPr kumimoji="0" lang="en-US" altLang="zh-CN" sz="1600" b="1" dirty="0">
                    <a:solidFill>
                      <a:srgbClr val="FF0000"/>
                    </a:solidFill>
                  </a:rPr>
                  <a:t>D = 0 </a:t>
                </a:r>
                <a:r>
                  <a:rPr kumimoji="0" lang="en-US" altLang="zh-CN" sz="1600" dirty="0"/>
                  <a:t>when </a:t>
                </a:r>
                <a:r>
                  <a:rPr kumimoji="0" lang="en-US" altLang="zh-CN" sz="1600" dirty="0" err="1"/>
                  <a:t>Clk</a:t>
                </a:r>
                <a:r>
                  <a:rPr kumimoji="0" lang="en-US" altLang="zh-CN" sz="1600" dirty="0"/>
                  <a:t> = 1,  (</a:t>
                </a:r>
                <a:r>
                  <a:rPr kumimoji="0" lang="zh-CN" altLang="en-US" sz="1600" dirty="0"/>
                  <a:t>原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kumimoji="0" lang="en-US" altLang="zh-CN" sz="1600" b="1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0" lang="en-US" altLang="zh-CN" sz="1600" b="1" i="1" dirty="0"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</m:acc>
                    <m:r>
                      <a:rPr kumimoji="0" lang="en-US" altLang="zh-CN" sz="1600" b="1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0" lang="en-US" altLang="zh-CN" sz="1600" dirty="0"/>
                  <a:t>=1)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kumimoji="0" lang="en-US" altLang="zh-CN" sz="16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0" lang="en-US" altLang="zh-CN" sz="16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</m:acc>
                  </m:oMath>
                </a14:m>
                <a:r>
                  <a:rPr kumimoji="0" lang="en-US" altLang="zh-CN" sz="1600" dirty="0">
                    <a:solidFill>
                      <a:srgbClr val="FF0000"/>
                    </a:solidFill>
                  </a:rPr>
                  <a:t> </a:t>
                </a:r>
                <a:r>
                  <a:rPr kumimoji="0" lang="en-US" altLang="zh-CN" sz="1600" dirty="0"/>
                  <a:t>changes to </a:t>
                </a:r>
                <a:r>
                  <a:rPr kumimoji="0" lang="en-US" altLang="zh-CN" sz="1600" b="1" dirty="0">
                    <a:solidFill>
                      <a:srgbClr val="FF0000"/>
                    </a:solidFill>
                  </a:rPr>
                  <a:t>0</a:t>
                </a:r>
                <a:r>
                  <a:rPr kumimoji="0" lang="en-US" altLang="zh-CN" sz="1600" dirty="0"/>
                  <a:t> causing a reset state and making </a:t>
                </a:r>
                <a:r>
                  <a:rPr kumimoji="0" lang="en-US" altLang="zh-CN" sz="1600" b="1" dirty="0"/>
                  <a:t>Q = </a:t>
                </a:r>
                <a:r>
                  <a:rPr kumimoji="0" lang="en-US" altLang="zh-CN" sz="1600" b="1" dirty="0">
                    <a:solidFill>
                      <a:srgbClr val="FF0000"/>
                    </a:solidFill>
                  </a:rPr>
                  <a:t>0</a:t>
                </a:r>
                <a:r>
                  <a:rPr kumimoji="0" lang="en-US" altLang="zh-CN" sz="1600" dirty="0"/>
                  <a:t>. </a:t>
                </a:r>
                <a:endParaRPr lang="en-US" altLang="zh-CN" sz="2800" dirty="0"/>
              </a:p>
              <a:p>
                <a:pPr marL="0" lvl="1" eaLnBrk="0" hangingPunct="0">
                  <a:spcBef>
                    <a:spcPct val="40000"/>
                  </a:spcBef>
                  <a:buClr>
                    <a:srgbClr val="990000"/>
                  </a:buClr>
                </a:pPr>
                <a:r>
                  <a:rPr kumimoji="0" lang="en-US" altLang="zh-CN" sz="1600" b="1" dirty="0">
                    <a:solidFill>
                      <a:srgbClr val="FF0000"/>
                    </a:solidFill>
                  </a:rPr>
                  <a:t>② </a:t>
                </a:r>
                <a:r>
                  <a:rPr kumimoji="0" lang="en-US" altLang="zh-CN" sz="1600" dirty="0"/>
                  <a:t>If </a:t>
                </a:r>
                <a:r>
                  <a:rPr kumimoji="0" lang="en-US" altLang="zh-CN" sz="1600" b="1" dirty="0">
                    <a:solidFill>
                      <a:srgbClr val="0070C0"/>
                    </a:solidFill>
                  </a:rPr>
                  <a:t>D = 1 </a:t>
                </a:r>
                <a:r>
                  <a:rPr kumimoji="0" lang="en-US" altLang="zh-CN" sz="1600" dirty="0"/>
                  <a:t>when </a:t>
                </a:r>
                <a:r>
                  <a:rPr kumimoji="0" lang="en-US" altLang="zh-CN" sz="1600" dirty="0" err="1"/>
                  <a:t>Clk</a:t>
                </a:r>
                <a:r>
                  <a:rPr kumimoji="0" lang="en-US" altLang="zh-CN" sz="1600" dirty="0"/>
                  <a:t> = 1,  (</a:t>
                </a:r>
                <a:r>
                  <a:rPr kumimoji="0" lang="zh-CN" altLang="en-US" sz="1600" dirty="0"/>
                  <a:t>原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kumimoji="0" lang="en-US" altLang="zh-CN" sz="1600" b="1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0" lang="en-US" altLang="zh-CN" sz="1600" b="1" i="1" dirty="0" smtClean="0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</m:acc>
                    <m:r>
                      <a:rPr kumimoji="0" lang="en-US" altLang="zh-CN" sz="1600" b="1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0" lang="en-US" altLang="zh-CN" sz="1600" dirty="0"/>
                  <a:t>=1)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kumimoji="0" lang="en-US" altLang="zh-CN" sz="1600" b="1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0" lang="en-US" altLang="zh-CN" sz="1600" b="1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</m:acc>
                  </m:oMath>
                </a14:m>
                <a:r>
                  <a:rPr kumimoji="0" lang="en-US" altLang="zh-CN" sz="1600" dirty="0">
                    <a:solidFill>
                      <a:schemeClr val="accent1"/>
                    </a:solidFill>
                  </a:rPr>
                  <a:t> </a:t>
                </a:r>
                <a:r>
                  <a:rPr kumimoji="0" lang="en-US" altLang="zh-CN" sz="1600" dirty="0"/>
                  <a:t>changes to </a:t>
                </a:r>
                <a:r>
                  <a:rPr kumimoji="0" lang="en-US" altLang="zh-CN" sz="1600" b="1" dirty="0">
                    <a:solidFill>
                      <a:srgbClr val="0070C0"/>
                    </a:solidFill>
                  </a:rPr>
                  <a:t>0</a:t>
                </a:r>
                <a:r>
                  <a:rPr kumimoji="0" lang="en-US" altLang="zh-CN" sz="1600" dirty="0"/>
                  <a:t> causing the circuit to go to the set state making </a:t>
                </a:r>
                <a:r>
                  <a:rPr kumimoji="0" lang="en-US" altLang="zh-CN" sz="1600" b="1" dirty="0"/>
                  <a:t>Q = </a:t>
                </a:r>
                <a:r>
                  <a:rPr kumimoji="0" lang="en-US" altLang="zh-CN" sz="1600" b="1" dirty="0">
                    <a:solidFill>
                      <a:schemeClr val="accent1"/>
                    </a:solidFill>
                  </a:rPr>
                  <a:t>1</a:t>
                </a:r>
                <a:endParaRPr lang="en-US" altLang="zh-CN" sz="2800" dirty="0">
                  <a:solidFill>
                    <a:schemeClr val="accent1"/>
                  </a:solidFill>
                </a:endParaRPr>
              </a:p>
              <a:p>
                <a:pPr marL="0" lvl="1" eaLnBrk="0" hangingPunct="0">
                  <a:spcBef>
                    <a:spcPct val="40000"/>
                  </a:spcBef>
                  <a:buClr>
                    <a:srgbClr val="990000"/>
                  </a:buClr>
                </a:pPr>
                <a:r>
                  <a:rPr kumimoji="0" lang="en-US" altLang="zh-CN" sz="1600" b="1" dirty="0">
                    <a:solidFill>
                      <a:srgbClr val="FF0000"/>
                    </a:solidFill>
                  </a:rPr>
                  <a:t>③ </a:t>
                </a:r>
                <a:r>
                  <a:rPr kumimoji="0" lang="en-US" altLang="zh-CN" sz="1600" dirty="0"/>
                  <a:t>If </a:t>
                </a:r>
                <a:r>
                  <a:rPr kumimoji="0" lang="en-US" altLang="zh-CN" sz="1600" b="1" dirty="0"/>
                  <a:t>D</a:t>
                </a:r>
                <a:r>
                  <a:rPr kumimoji="0" lang="en-US" altLang="zh-CN" sz="1600" dirty="0"/>
                  <a:t> </a:t>
                </a:r>
                <a:r>
                  <a:rPr lang="en-US" altLang="zh-CN" sz="1600" b="1" dirty="0">
                    <a:solidFill>
                      <a:srgbClr val="FF0000"/>
                    </a:solidFill>
                  </a:rPr>
                  <a:t>0</a:t>
                </a:r>
                <a:r>
                  <a:rPr lang="en-US" altLang="zh-CN" sz="1600" b="1" dirty="0">
                    <a:solidFill>
                      <a:srgbClr val="FF0000"/>
                    </a:solidFill>
                    <a:latin typeface="等线" panose="02010600030101010101" pitchFamily="2" charset="-122"/>
                    <a:ea typeface="等线" panose="02010600030101010101" pitchFamily="2" charset="-122"/>
                  </a:rPr>
                  <a:t>→</a:t>
                </a:r>
                <a:r>
                  <a:rPr lang="en-US" altLang="zh-CN" sz="1600" b="1" dirty="0">
                    <a:solidFill>
                      <a:srgbClr val="FF0000"/>
                    </a:solidFill>
                  </a:rPr>
                  <a:t>1</a:t>
                </a:r>
                <a:r>
                  <a:rPr lang="en-US" altLang="zh-CN" sz="1600" dirty="0">
                    <a:solidFill>
                      <a:srgbClr val="FF0000"/>
                    </a:solidFill>
                  </a:rPr>
                  <a:t> </a:t>
                </a:r>
                <a:r>
                  <a:rPr kumimoji="0" lang="en-US" altLang="zh-CN" sz="1600" dirty="0"/>
                  <a:t>while </a:t>
                </a:r>
                <a:r>
                  <a:rPr kumimoji="0" lang="en-US" altLang="zh-CN" sz="1600" dirty="0" err="1"/>
                  <a:t>Clk</a:t>
                </a:r>
                <a:r>
                  <a:rPr kumimoji="0" lang="en-US" altLang="zh-CN" sz="1600" dirty="0"/>
                  <a:t> = 1, (</a:t>
                </a:r>
                <a:r>
                  <a:rPr kumimoji="0" lang="zh-CN" altLang="en-US" sz="1600" dirty="0"/>
                  <a:t>原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kumimoji="0" lang="en-US" altLang="zh-CN" sz="1600" b="1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0" lang="en-US" altLang="zh-CN" sz="1600" b="1" i="1" dirty="0"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</m:acc>
                    <m:r>
                      <a:rPr kumimoji="0" lang="en-US" altLang="zh-CN" sz="1600" b="1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0" lang="en-US" altLang="zh-CN" sz="1600" dirty="0"/>
                  <a:t>=1)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kumimoji="0" lang="en-US" altLang="zh-CN" sz="16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0" lang="en-US" altLang="zh-CN" sz="16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</m:acc>
                  </m:oMath>
                </a14:m>
                <a:r>
                  <a:rPr kumimoji="0" lang="en-US" altLang="zh-CN" sz="1600" dirty="0"/>
                  <a:t> remains at </a:t>
                </a:r>
                <a:r>
                  <a:rPr kumimoji="0" lang="en-US" altLang="zh-CN" sz="1600" b="1" dirty="0">
                    <a:solidFill>
                      <a:srgbClr val="FF0000"/>
                    </a:solidFill>
                  </a:rPr>
                  <a:t>0</a:t>
                </a:r>
                <a:r>
                  <a:rPr kumimoji="0" lang="en-US" altLang="zh-CN" sz="1600" dirty="0"/>
                  <a:t>, </a:t>
                </a:r>
                <a:r>
                  <a:rPr kumimoji="0" lang="zh-CN" altLang="en-US" sz="1600" dirty="0"/>
                  <a:t>不影响输出</a:t>
                </a:r>
                <a:r>
                  <a:rPr kumimoji="0" lang="en-US" altLang="zh-CN" sz="1600" dirty="0"/>
                  <a:t>.</a:t>
                </a:r>
              </a:p>
              <a:p>
                <a:pPr marL="0" lvl="1" eaLnBrk="0" hangingPunct="0">
                  <a:spcBef>
                    <a:spcPct val="40000"/>
                  </a:spcBef>
                  <a:buClr>
                    <a:srgbClr val="990000"/>
                  </a:buClr>
                </a:pPr>
                <a:r>
                  <a:rPr kumimoji="0" lang="en-US" altLang="zh-CN" sz="1600" b="1" dirty="0">
                    <a:solidFill>
                      <a:srgbClr val="FF0000"/>
                    </a:solidFill>
                  </a:rPr>
                  <a:t>③ </a:t>
                </a:r>
                <a:r>
                  <a:rPr kumimoji="0" lang="en-US" altLang="zh-CN" sz="1600" dirty="0"/>
                  <a:t>If </a:t>
                </a:r>
                <a:r>
                  <a:rPr kumimoji="0" lang="en-US" altLang="zh-CN" sz="1600" b="1" dirty="0"/>
                  <a:t>D</a:t>
                </a:r>
                <a:r>
                  <a:rPr kumimoji="0" lang="en-US" altLang="zh-CN" sz="1600" dirty="0"/>
                  <a:t> </a:t>
                </a:r>
                <a:r>
                  <a:rPr lang="en-US" altLang="zh-CN" sz="1600" b="1" dirty="0">
                    <a:solidFill>
                      <a:schemeClr val="accent1"/>
                    </a:solidFill>
                  </a:rPr>
                  <a:t>1</a:t>
                </a:r>
                <a:r>
                  <a:rPr lang="en-US" altLang="zh-CN" sz="1600" b="1" dirty="0">
                    <a:solidFill>
                      <a:schemeClr val="accent1"/>
                    </a:solidFill>
                    <a:latin typeface="等线" panose="02010600030101010101" pitchFamily="2" charset="-122"/>
                    <a:ea typeface="等线" panose="02010600030101010101" pitchFamily="2" charset="-122"/>
                  </a:rPr>
                  <a:t>→</a:t>
                </a:r>
                <a:r>
                  <a:rPr lang="en-US" altLang="zh-CN" sz="1600" b="1" dirty="0">
                    <a:solidFill>
                      <a:schemeClr val="accent1"/>
                    </a:solidFill>
                  </a:rPr>
                  <a:t>0</a:t>
                </a:r>
                <a:r>
                  <a:rPr lang="en-US" altLang="zh-CN" sz="1600" dirty="0">
                    <a:solidFill>
                      <a:srgbClr val="FF0000"/>
                    </a:solidFill>
                  </a:rPr>
                  <a:t> </a:t>
                </a:r>
                <a:r>
                  <a:rPr kumimoji="0" lang="en-US" altLang="zh-CN" sz="1600" dirty="0"/>
                  <a:t>while </a:t>
                </a:r>
                <a:r>
                  <a:rPr kumimoji="0" lang="en-US" altLang="zh-CN" sz="1600" dirty="0" err="1"/>
                  <a:t>Clk</a:t>
                </a:r>
                <a:r>
                  <a:rPr kumimoji="0" lang="en-US" altLang="zh-CN" sz="1600" dirty="0"/>
                  <a:t> = 1, (</a:t>
                </a:r>
                <a:r>
                  <a:rPr kumimoji="0" lang="zh-CN" altLang="en-US" sz="1600" dirty="0"/>
                  <a:t>原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kumimoji="0" lang="en-US" altLang="zh-CN" sz="1600" b="1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0" lang="en-US" altLang="zh-CN" sz="1600" b="1" i="1" dirty="0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</m:acc>
                  </m:oMath>
                </a14:m>
                <a:r>
                  <a:rPr kumimoji="0" lang="en-US" altLang="zh-CN" sz="1600" dirty="0"/>
                  <a:t>=1) 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kumimoji="0" lang="en-US" altLang="zh-CN" sz="1600" b="1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0" lang="en-US" altLang="zh-CN" sz="1600" b="1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</m:acc>
                  </m:oMath>
                </a14:m>
                <a:r>
                  <a:rPr kumimoji="0" lang="en-US" altLang="zh-CN" sz="1600" dirty="0">
                    <a:solidFill>
                      <a:schemeClr val="accent1"/>
                    </a:solidFill>
                  </a:rPr>
                  <a:t> </a:t>
                </a:r>
                <a:r>
                  <a:rPr kumimoji="0" lang="en-US" altLang="zh-CN" sz="1600" dirty="0"/>
                  <a:t>remains at </a:t>
                </a:r>
                <a:r>
                  <a:rPr kumimoji="0" lang="en-US" altLang="zh-CN" sz="1600" b="1" dirty="0">
                    <a:solidFill>
                      <a:schemeClr val="accent1"/>
                    </a:solidFill>
                  </a:rPr>
                  <a:t>0</a:t>
                </a:r>
                <a:r>
                  <a:rPr kumimoji="0" lang="en-US" altLang="zh-CN" sz="1600" dirty="0"/>
                  <a:t>, </a:t>
                </a:r>
                <a:r>
                  <a:rPr kumimoji="0" lang="zh-CN" altLang="en-US" sz="1600" dirty="0"/>
                  <a:t>不影响输出</a:t>
                </a:r>
                <a:r>
                  <a:rPr kumimoji="0" lang="en-US" altLang="zh-CN" sz="1600" dirty="0"/>
                  <a:t>.</a:t>
                </a:r>
              </a:p>
            </p:txBody>
          </p:sp>
        </mc:Choice>
        <mc:Fallback xmlns=""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416" y="5013177"/>
                <a:ext cx="10153128" cy="1721305"/>
              </a:xfrm>
              <a:prstGeom prst="rect">
                <a:avLst/>
              </a:prstGeom>
              <a:blipFill>
                <a:blip r:embed="rId6"/>
                <a:stretch>
                  <a:fillRect l="-360" t="-1413" b="-35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文本框 25"/>
          <p:cNvSpPr txBox="1"/>
          <p:nvPr/>
        </p:nvSpPr>
        <p:spPr>
          <a:xfrm>
            <a:off x="8700677" y="2215672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chemeClr val="accent2"/>
                </a:solidFill>
              </a:rPr>
              <a:t>①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9253544" y="1670588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chemeClr val="accent2"/>
                </a:solidFill>
              </a:rPr>
              <a:t>②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9981301" y="1292267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1932875" y="2473831"/>
            <a:ext cx="3481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chemeClr val="bg1">
                    <a:lumMod val="50000"/>
                  </a:schemeClr>
                </a:solidFill>
              </a:rPr>
              <a:t>1</a:t>
            </a:r>
            <a:endParaRPr lang="zh-CN" altLang="en-US" sz="20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4763760" y="2708920"/>
            <a:ext cx="3241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</a:rPr>
              <a:t>1</a:t>
            </a:r>
            <a:endParaRPr lang="zh-CN" altLang="en-US" sz="2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1829388" y="4037002"/>
            <a:ext cx="7200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rgbClr val="0070C0"/>
                </a:solidFill>
              </a:rPr>
              <a:t>1</a:t>
            </a:r>
            <a:r>
              <a:rPr lang="en-US" altLang="zh-CN" sz="2000" dirty="0"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→</a:t>
            </a:r>
            <a:r>
              <a:rPr lang="en-US" altLang="zh-CN" sz="2000" dirty="0">
                <a:solidFill>
                  <a:srgbClr val="0070C0"/>
                </a:solidFill>
              </a:rPr>
              <a:t>0</a:t>
            </a:r>
            <a:endParaRPr lang="zh-CN" altLang="en-US" sz="2000" dirty="0">
              <a:solidFill>
                <a:srgbClr val="0070C0"/>
              </a:solidFill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4738966" y="1732746"/>
            <a:ext cx="3241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rgbClr val="0070C0"/>
                </a:solidFill>
              </a:rPr>
              <a:t>0</a:t>
            </a:r>
            <a:endParaRPr lang="zh-CN" altLang="en-US" sz="2000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0" name="表格 23">
                <a:extLst>
                  <a:ext uri="{FF2B5EF4-FFF2-40B4-BE49-F238E27FC236}">
                    <a16:creationId xmlns:a16="http://schemas.microsoft.com/office/drawing/2014/main" id="{E90CDCA2-871D-4849-B9C1-820278EBECE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80764225"/>
                  </p:ext>
                </p:extLst>
              </p:nvPr>
            </p:nvGraphicFramePr>
            <p:xfrm>
              <a:off x="7698516" y="3136227"/>
              <a:ext cx="4104456" cy="1544070"/>
            </p:xfrm>
            <a:graphic>
              <a:graphicData uri="http://schemas.openxmlformats.org/drawingml/2006/table">
                <a:tbl>
                  <a:tblPr firstRow="1" bandRow="1">
                    <a:tableStyleId>{5FD0F851-EC5A-4D38-B0AD-8093EC10F338}</a:tableStyleId>
                  </a:tblPr>
                  <a:tblGrid>
                    <a:gridCol w="740945">
                      <a:extLst>
                        <a:ext uri="{9D8B030D-6E8A-4147-A177-3AD203B41FA5}">
                          <a16:colId xmlns:a16="http://schemas.microsoft.com/office/drawing/2014/main" val="3585633963"/>
                        </a:ext>
                      </a:extLst>
                    </a:gridCol>
                    <a:gridCol w="740945">
                      <a:extLst>
                        <a:ext uri="{9D8B030D-6E8A-4147-A177-3AD203B41FA5}">
                          <a16:colId xmlns:a16="http://schemas.microsoft.com/office/drawing/2014/main" val="3764961210"/>
                        </a:ext>
                      </a:extLst>
                    </a:gridCol>
                    <a:gridCol w="740945">
                      <a:extLst>
                        <a:ext uri="{9D8B030D-6E8A-4147-A177-3AD203B41FA5}">
                          <a16:colId xmlns:a16="http://schemas.microsoft.com/office/drawing/2014/main" val="477099100"/>
                        </a:ext>
                      </a:extLst>
                    </a:gridCol>
                    <a:gridCol w="740945">
                      <a:extLst>
                        <a:ext uri="{9D8B030D-6E8A-4147-A177-3AD203B41FA5}">
                          <a16:colId xmlns:a16="http://schemas.microsoft.com/office/drawing/2014/main" val="818591033"/>
                        </a:ext>
                      </a:extLst>
                    </a:gridCol>
                    <a:gridCol w="1140676">
                      <a:extLst>
                        <a:ext uri="{9D8B030D-6E8A-4147-A177-3AD203B41FA5}">
                          <a16:colId xmlns:a16="http://schemas.microsoft.com/office/drawing/2014/main" val="4136952217"/>
                        </a:ext>
                      </a:extLst>
                    </a:gridCol>
                  </a:tblGrid>
                  <a:tr h="51469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1" i="1" dirty="0" smtClean="0">
                                    <a:latin typeface="Cambria Math" panose="02040503050406030204" pitchFamily="18" charset="0"/>
                                  </a:rPr>
                                  <m:t>𝑪𝑳𝑲</m:t>
                                </m:r>
                              </m:oMath>
                            </m:oMathPara>
                          </a14:m>
                          <a:endParaRPr lang="zh-CN" altLang="en-US" sz="20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1" i="1" dirty="0" smtClean="0">
                                    <a:latin typeface="Cambria Math" panose="02040503050406030204" pitchFamily="18" charset="0"/>
                                  </a:rPr>
                                  <m:t>𝑫</m:t>
                                </m:r>
                              </m:oMath>
                            </m:oMathPara>
                          </a14:m>
                          <a:endParaRPr lang="zh-CN" altLang="en-US" sz="2000" b="1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altLang="zh-CN" sz="2000" b="1" i="1" dirty="0" smtClean="0">
                                  <a:latin typeface="Cambria Math" panose="02040503050406030204" pitchFamily="18" charset="0"/>
                                </a:rPr>
                                <m:t>𝑸</m:t>
                              </m:r>
                            </m:oMath>
                          </a14:m>
                          <a:r>
                            <a:rPr lang="en-US" altLang="zh-CN" sz="2000" b="1" baseline="30000" dirty="0"/>
                            <a:t>*</a:t>
                          </a:r>
                          <a:endParaRPr lang="zh-CN" altLang="en-US" sz="2000" b="1" baseline="30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acc>
                                <m:accPr>
                                  <m:chr m:val="̅"/>
                                  <m:ctrlPr>
                                    <a:rPr lang="en-US" altLang="zh-CN" sz="2000" b="1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000" b="1" i="1" dirty="0" smtClean="0">
                                      <a:latin typeface="Cambria Math" panose="02040503050406030204" pitchFamily="18" charset="0"/>
                                    </a:rPr>
                                    <m:t>𝑸</m:t>
                                  </m:r>
                                </m:e>
                              </m:acc>
                            </m:oMath>
                          </a14:m>
                          <a:r>
                            <a:rPr lang="en-US" altLang="zh-CN" sz="2000" b="1" baseline="30000" dirty="0"/>
                            <a:t>*</a:t>
                          </a:r>
                          <a:endParaRPr lang="zh-CN" altLang="en-US" sz="2000" b="1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b="0" dirty="0"/>
                            <a:t>说明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918366017"/>
                      </a:ext>
                    </a:extLst>
                  </a:tr>
                  <a:tr h="51469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8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↑</a:t>
                          </a:r>
                          <a:endParaRPr lang="zh-CN" altLang="en-US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0</a:t>
                          </a:r>
                          <a:endParaRPr lang="zh-CN" altLang="en-US" b="1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0</a:t>
                          </a:r>
                          <a:endParaRPr lang="zh-CN" altLang="en-US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/>
                            <a:t>复位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2959326518"/>
                      </a:ext>
                    </a:extLst>
                  </a:tr>
                  <a:tr h="51469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↑</a:t>
                          </a:r>
                          <a:endParaRPr lang="zh-CN" altLang="en-US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1</a:t>
                          </a:r>
                          <a:endParaRPr lang="zh-CN" altLang="en-US" b="1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1</a:t>
                          </a:r>
                          <a:endParaRPr lang="zh-CN" altLang="en-US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/>
                            <a:t>置位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51173092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0" name="表格 23">
                <a:extLst>
                  <a:ext uri="{FF2B5EF4-FFF2-40B4-BE49-F238E27FC236}">
                    <a16:creationId xmlns:a16="http://schemas.microsoft.com/office/drawing/2014/main" id="{E90CDCA2-871D-4849-B9C1-820278EBECE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80764225"/>
                  </p:ext>
                </p:extLst>
              </p:nvPr>
            </p:nvGraphicFramePr>
            <p:xfrm>
              <a:off x="7698516" y="3136227"/>
              <a:ext cx="4104456" cy="1544070"/>
            </p:xfrm>
            <a:graphic>
              <a:graphicData uri="http://schemas.openxmlformats.org/drawingml/2006/table">
                <a:tbl>
                  <a:tblPr firstRow="1" bandRow="1">
                    <a:tableStyleId>{5FD0F851-EC5A-4D38-B0AD-8093EC10F338}</a:tableStyleId>
                  </a:tblPr>
                  <a:tblGrid>
                    <a:gridCol w="740945">
                      <a:extLst>
                        <a:ext uri="{9D8B030D-6E8A-4147-A177-3AD203B41FA5}">
                          <a16:colId xmlns:a16="http://schemas.microsoft.com/office/drawing/2014/main" val="3585633963"/>
                        </a:ext>
                      </a:extLst>
                    </a:gridCol>
                    <a:gridCol w="740945">
                      <a:extLst>
                        <a:ext uri="{9D8B030D-6E8A-4147-A177-3AD203B41FA5}">
                          <a16:colId xmlns:a16="http://schemas.microsoft.com/office/drawing/2014/main" val="3764961210"/>
                        </a:ext>
                      </a:extLst>
                    </a:gridCol>
                    <a:gridCol w="740945">
                      <a:extLst>
                        <a:ext uri="{9D8B030D-6E8A-4147-A177-3AD203B41FA5}">
                          <a16:colId xmlns:a16="http://schemas.microsoft.com/office/drawing/2014/main" val="477099100"/>
                        </a:ext>
                      </a:extLst>
                    </a:gridCol>
                    <a:gridCol w="740945">
                      <a:extLst>
                        <a:ext uri="{9D8B030D-6E8A-4147-A177-3AD203B41FA5}">
                          <a16:colId xmlns:a16="http://schemas.microsoft.com/office/drawing/2014/main" val="818591033"/>
                        </a:ext>
                      </a:extLst>
                    </a:gridCol>
                    <a:gridCol w="1140676">
                      <a:extLst>
                        <a:ext uri="{9D8B030D-6E8A-4147-A177-3AD203B41FA5}">
                          <a16:colId xmlns:a16="http://schemas.microsoft.com/office/drawing/2014/main" val="4136952217"/>
                        </a:ext>
                      </a:extLst>
                    </a:gridCol>
                  </a:tblGrid>
                  <a:tr h="51469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7"/>
                          <a:stretch>
                            <a:fillRect t="-1176" r="-454098" b="-2035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7"/>
                          <a:stretch>
                            <a:fillRect l="-100000" t="-1176" r="-354098" b="-2035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7"/>
                          <a:stretch>
                            <a:fillRect l="-200000" t="-1176" r="-254098" b="-2035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7"/>
                          <a:stretch>
                            <a:fillRect l="-302479" t="-1176" r="-156198" b="-2035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b="0" dirty="0"/>
                            <a:t>说明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918366017"/>
                      </a:ext>
                    </a:extLst>
                  </a:tr>
                  <a:tr h="51469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8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↑</a:t>
                          </a:r>
                          <a:endParaRPr lang="zh-CN" altLang="en-US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0</a:t>
                          </a:r>
                          <a:endParaRPr lang="zh-CN" altLang="en-US" b="1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0</a:t>
                          </a:r>
                          <a:endParaRPr lang="zh-CN" altLang="en-US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/>
                            <a:t>复位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2959326518"/>
                      </a:ext>
                    </a:extLst>
                  </a:tr>
                  <a:tr h="51469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↑</a:t>
                          </a:r>
                          <a:endParaRPr lang="zh-CN" altLang="en-US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1</a:t>
                          </a:r>
                          <a:endParaRPr lang="zh-CN" altLang="en-US" b="1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1</a:t>
                          </a:r>
                          <a:endParaRPr lang="zh-CN" altLang="en-US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/>
                            <a:t>置位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511730925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68F30558-D634-45D4-9630-8FAED7392FE6}"/>
              </a:ext>
            </a:extLst>
          </p:cNvPr>
          <p:cNvCxnSpPr/>
          <p:nvPr/>
        </p:nvCxnSpPr>
        <p:spPr>
          <a:xfrm>
            <a:off x="9760108" y="1323938"/>
            <a:ext cx="8640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>
            <a:extLst>
              <a:ext uri="{FF2B5EF4-FFF2-40B4-BE49-F238E27FC236}">
                <a16:creationId xmlns:a16="http://schemas.microsoft.com/office/drawing/2014/main" id="{9F36D816-E2E2-4F86-8900-F4B12B25BA14}"/>
              </a:ext>
            </a:extLst>
          </p:cNvPr>
          <p:cNvSpPr txBox="1"/>
          <p:nvPr/>
        </p:nvSpPr>
        <p:spPr>
          <a:xfrm>
            <a:off x="3238120" y="1319546"/>
            <a:ext cx="3241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rgbClr val="0070C0"/>
                </a:solidFill>
              </a:rPr>
              <a:t>0</a:t>
            </a:r>
            <a:endParaRPr lang="zh-CN" altLang="en-US" sz="2000" dirty="0">
              <a:solidFill>
                <a:srgbClr val="0070C0"/>
              </a:solidFill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27906B63-4210-414D-8AC4-5D5B959BC9CC}"/>
              </a:ext>
            </a:extLst>
          </p:cNvPr>
          <p:cNvGrpSpPr/>
          <p:nvPr/>
        </p:nvGrpSpPr>
        <p:grpSpPr>
          <a:xfrm>
            <a:off x="2629879" y="1092212"/>
            <a:ext cx="1774025" cy="3632933"/>
            <a:chOff x="2629879" y="1092212"/>
            <a:chExt cx="1774025" cy="3632933"/>
          </a:xfrm>
        </p:grpSpPr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FA9658CF-9B1C-4D9B-8A9A-7BA3311729BE}"/>
                </a:ext>
              </a:extLst>
            </p:cNvPr>
            <p:cNvSpPr txBox="1"/>
            <p:nvPr/>
          </p:nvSpPr>
          <p:spPr>
            <a:xfrm>
              <a:off x="4079776" y="4325035"/>
              <a:ext cx="32412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>
                  <a:solidFill>
                    <a:srgbClr val="0070C0"/>
                  </a:solidFill>
                </a:rPr>
                <a:t>1</a:t>
              </a:r>
              <a:endParaRPr lang="zh-CN" altLang="en-US" sz="2000" dirty="0">
                <a:solidFill>
                  <a:srgbClr val="0070C0"/>
                </a:solidFill>
              </a:endParaRPr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5450FC60-F358-458E-83CB-B1429A3B95E3}"/>
                </a:ext>
              </a:extLst>
            </p:cNvPr>
            <p:cNvSpPr txBox="1"/>
            <p:nvPr/>
          </p:nvSpPr>
          <p:spPr>
            <a:xfrm>
              <a:off x="2629879" y="1092212"/>
              <a:ext cx="32412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>
                  <a:solidFill>
                    <a:srgbClr val="0070C0"/>
                  </a:solidFill>
                </a:rPr>
                <a:t>1</a:t>
              </a:r>
              <a:endParaRPr lang="zh-CN" altLang="en-US" sz="2000" dirty="0">
                <a:solidFill>
                  <a:srgbClr val="0070C0"/>
                </a:solidFill>
              </a:endParaRPr>
            </a:p>
          </p:txBody>
        </p:sp>
      </p:grpSp>
      <p:sp>
        <p:nvSpPr>
          <p:cNvPr id="10" name="灯片编号占位符 9">
            <a:extLst>
              <a:ext uri="{FF2B5EF4-FFF2-40B4-BE49-F238E27FC236}">
                <a16:creationId xmlns:a16="http://schemas.microsoft.com/office/drawing/2014/main" id="{AF33ED8C-AA83-4D47-97C9-476C0A0D6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8E7B1-3FC2-4821-B144-3AA6EF938D0A}" type="slidenum">
              <a:rPr lang="zh-CN" altLang="en-US" sz="1400" b="1" smtClean="0"/>
              <a:pPr/>
              <a:t>43</a:t>
            </a:fld>
            <a:r>
              <a:rPr lang="zh-CN" altLang="en-US"/>
              <a:t> </a:t>
            </a:r>
            <a:r>
              <a:rPr lang="en-US" altLang="zh-CN"/>
              <a:t>/ 52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09340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4CDF3656-F004-4CAE-AA3D-76E5DCFE64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352" y="980728"/>
            <a:ext cx="5676363" cy="4433417"/>
          </a:xfrm>
          <a:prstGeom prst="rect">
            <a:avLst/>
          </a:prstGeom>
        </p:spPr>
      </p:pic>
      <p:sp>
        <p:nvSpPr>
          <p:cNvPr id="10240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带有异步</a:t>
            </a:r>
            <a:r>
              <a:rPr lang="en-US" altLang="zh-CN" b="1" spc="0" dirty="0">
                <a:latin typeface="Arial" panose="020B0604020202020204" pitchFamily="34" charset="0"/>
                <a:cs typeface="Arial" panose="020B0604020202020204" pitchFamily="34" charset="0"/>
              </a:rPr>
              <a:t>Reset</a:t>
            </a:r>
            <a:r>
              <a:rPr lang="en-US" altLang="zh-CN" dirty="0"/>
              <a:t> </a:t>
            </a:r>
            <a:r>
              <a:rPr lang="zh-CN" altLang="en-US" dirty="0"/>
              <a:t>的</a:t>
            </a:r>
            <a:r>
              <a:rPr lang="en-US" altLang="zh-CN" i="1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触发器</a:t>
            </a:r>
            <a:endParaRPr lang="en-US" altLang="zh-CN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713ACDAE-FAA8-410B-91B8-D42BE16DE454}"/>
              </a:ext>
            </a:extLst>
          </p:cNvPr>
          <p:cNvGrpSpPr/>
          <p:nvPr/>
        </p:nvGrpSpPr>
        <p:grpSpPr>
          <a:xfrm>
            <a:off x="695399" y="3573016"/>
            <a:ext cx="4128051" cy="2533643"/>
            <a:chOff x="695399" y="3573016"/>
            <a:chExt cx="4128051" cy="253364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TextBox 1"/>
                <p:cNvSpPr txBox="1"/>
                <p:nvPr/>
              </p:nvSpPr>
              <p:spPr>
                <a:xfrm>
                  <a:off x="1127448" y="5644225"/>
                  <a:ext cx="3696002" cy="46243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altLang="zh-CN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0" i="1" dirty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𝑅𝑒𝑠𝑒𝑡</m:t>
                          </m:r>
                        </m:e>
                      </m:acc>
                      <m:r>
                        <a:rPr lang="en-US" altLang="zh-CN" b="0" i="1" dirty="0">
                          <a:solidFill>
                            <a:schemeClr val="accent1"/>
                          </a:solidFill>
                          <a:latin typeface="Cambria Math"/>
                        </a:rPr>
                        <m:t>=</m:t>
                      </m:r>
                      <m:r>
                        <a:rPr lang="en-US" altLang="zh-CN" b="0" i="1" dirty="0">
                          <a:solidFill>
                            <a:srgbClr val="0070C0"/>
                          </a:solidFill>
                          <a:latin typeface="Cambria Math"/>
                        </a:rPr>
                        <m:t>0</m:t>
                      </m:r>
                    </m:oMath>
                  </a14:m>
                  <a:r>
                    <a:rPr lang="zh-CN" altLang="en-US" dirty="0">
                      <a:solidFill>
                        <a:srgbClr val="0070C0"/>
                      </a:solidFill>
                    </a:rPr>
                    <a:t>，强迫 </a:t>
                  </a:r>
                  <a14:m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altLang="zh-CN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</m:acc>
                      <m:r>
                        <a:rPr lang="en-US" altLang="zh-CN" i="1" dirty="0">
                          <a:solidFill>
                            <a:srgbClr val="0070C0"/>
                          </a:solidFill>
                          <a:latin typeface="Cambria Math"/>
                        </a:rPr>
                        <m:t>=1</m:t>
                      </m:r>
                    </m:oMath>
                  </a14:m>
                  <a:endParaRPr lang="zh-CN" altLang="en-US" b="1" dirty="0"/>
                </a:p>
              </p:txBody>
            </p:sp>
          </mc:Choice>
          <mc:Fallback xmlns="">
            <p:sp>
              <p:nvSpPr>
                <p:cNvPr id="2" name="TextBox 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7448" y="5644225"/>
                  <a:ext cx="3696002" cy="462434"/>
                </a:xfrm>
                <a:prstGeom prst="rect">
                  <a:avLst/>
                </a:prstGeom>
                <a:blipFill>
                  <a:blip r:embed="rId4"/>
                  <a:stretch>
                    <a:fillRect l="-495" t="-14474" b="-25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" name="连接符: 肘形 6">
              <a:extLst>
                <a:ext uri="{FF2B5EF4-FFF2-40B4-BE49-F238E27FC236}">
                  <a16:creationId xmlns:a16="http://schemas.microsoft.com/office/drawing/2014/main" id="{508B1C06-6273-4772-AECF-37DCC91A7E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5399" y="3573016"/>
              <a:ext cx="3780000" cy="1728000"/>
            </a:xfrm>
            <a:prstGeom prst="bentConnector3">
              <a:avLst>
                <a:gd name="adj1" fmla="val 91663"/>
              </a:avLst>
            </a:prstGeom>
            <a:ln w="28575">
              <a:solidFill>
                <a:srgbClr val="4472C4">
                  <a:alpha val="5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图片 16">
            <a:extLst>
              <a:ext uri="{FF2B5EF4-FFF2-40B4-BE49-F238E27FC236}">
                <a16:creationId xmlns:a16="http://schemas.microsoft.com/office/drawing/2014/main" id="{D47881D8-F4C0-4E3B-AAC2-00BC676C98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36160" y="1071563"/>
            <a:ext cx="3505199" cy="235743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0" name="表格 3">
                <a:extLst>
                  <a:ext uri="{FF2B5EF4-FFF2-40B4-BE49-F238E27FC236}">
                    <a16:creationId xmlns:a16="http://schemas.microsoft.com/office/drawing/2014/main" id="{79E5D96F-D3E5-466E-B1A0-CACD46B95B0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02543774"/>
                  </p:ext>
                </p:extLst>
              </p:nvPr>
            </p:nvGraphicFramePr>
            <p:xfrm>
              <a:off x="7128519" y="4240354"/>
              <a:ext cx="4320480" cy="1913108"/>
            </p:xfrm>
            <a:graphic>
              <a:graphicData uri="http://schemas.openxmlformats.org/drawingml/2006/table">
                <a:tbl>
                  <a:tblPr firstRow="1" bandRow="1">
                    <a:tableStyleId>{5FD0F851-EC5A-4D38-B0AD-8093EC10F338}</a:tableStyleId>
                  </a:tblPr>
                  <a:tblGrid>
                    <a:gridCol w="864096">
                      <a:extLst>
                        <a:ext uri="{9D8B030D-6E8A-4147-A177-3AD203B41FA5}">
                          <a16:colId xmlns:a16="http://schemas.microsoft.com/office/drawing/2014/main" val="1537008692"/>
                        </a:ext>
                      </a:extLst>
                    </a:gridCol>
                    <a:gridCol w="864096">
                      <a:extLst>
                        <a:ext uri="{9D8B030D-6E8A-4147-A177-3AD203B41FA5}">
                          <a16:colId xmlns:a16="http://schemas.microsoft.com/office/drawing/2014/main" val="3540991296"/>
                        </a:ext>
                      </a:extLst>
                    </a:gridCol>
                    <a:gridCol w="864096">
                      <a:extLst>
                        <a:ext uri="{9D8B030D-6E8A-4147-A177-3AD203B41FA5}">
                          <a16:colId xmlns:a16="http://schemas.microsoft.com/office/drawing/2014/main" val="3095867939"/>
                        </a:ext>
                      </a:extLst>
                    </a:gridCol>
                    <a:gridCol w="864096">
                      <a:extLst>
                        <a:ext uri="{9D8B030D-6E8A-4147-A177-3AD203B41FA5}">
                          <a16:colId xmlns:a16="http://schemas.microsoft.com/office/drawing/2014/main" val="1549978079"/>
                        </a:ext>
                      </a:extLst>
                    </a:gridCol>
                    <a:gridCol w="864096">
                      <a:extLst>
                        <a:ext uri="{9D8B030D-6E8A-4147-A177-3AD203B41FA5}">
                          <a16:colId xmlns:a16="http://schemas.microsoft.com/office/drawing/2014/main" val="3633150505"/>
                        </a:ext>
                      </a:extLst>
                    </a:gridCol>
                  </a:tblGrid>
                  <a:tr h="47827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altLang="zh-CN" b="1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b="1" i="1" dirty="0" smtClean="0">
                                        <a:latin typeface="Cambria Math" panose="02040503050406030204" pitchFamily="18" charset="0"/>
                                      </a:rPr>
                                      <m:t>𝑹𝒆𝒔𝒆𝒕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zh-CN" altLang="en-US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1" i="1" dirty="0" smtClean="0">
                                    <a:latin typeface="Cambria Math" panose="02040503050406030204" pitchFamily="18" charset="0"/>
                                  </a:rPr>
                                  <m:t>𝑪𝒍𝒌</m:t>
                                </m:r>
                              </m:oMath>
                            </m:oMathPara>
                          </a14:m>
                          <a:endParaRPr lang="zh-CN" altLang="en-US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1" i="1" dirty="0" smtClean="0">
                                    <a:latin typeface="Cambria Math" panose="02040503050406030204" pitchFamily="18" charset="0"/>
                                  </a:rPr>
                                  <m:t>𝑫</m:t>
                                </m:r>
                              </m:oMath>
                            </m:oMathPara>
                          </a14:m>
                          <a:endParaRPr lang="zh-CN" altLang="en-US" b="1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altLang="zh-CN" sz="2000" b="1" i="1" dirty="0" smtClean="0">
                                  <a:latin typeface="Cambria Math" panose="02040503050406030204" pitchFamily="18" charset="0"/>
                                </a:rPr>
                                <m:t>𝑸</m:t>
                              </m:r>
                            </m:oMath>
                          </a14:m>
                          <a:r>
                            <a:rPr lang="en-US" altLang="zh-CN" sz="2000" b="1" baseline="30000" dirty="0"/>
                            <a:t>*</a:t>
                          </a:r>
                          <a:endParaRPr lang="zh-CN" altLang="en-US" sz="2000" b="1" baseline="30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acc>
                                <m:accPr>
                                  <m:chr m:val="̅"/>
                                  <m:ctrlPr>
                                    <a:rPr lang="zh-CN" altLang="en-US" sz="20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000" b="1" i="1" smtClean="0">
                                      <a:latin typeface="Cambria Math" panose="02040503050406030204" pitchFamily="18" charset="0"/>
                                    </a:rPr>
                                    <m:t>𝑸</m:t>
                                  </m:r>
                                </m:e>
                              </m:acc>
                            </m:oMath>
                          </a14:m>
                          <a:r>
                            <a:rPr lang="en-US" altLang="zh-CN" sz="2000" b="1" baseline="30000" dirty="0"/>
                            <a:t>*</a:t>
                          </a:r>
                          <a:endParaRPr lang="zh-CN" altLang="en-US" sz="2000" b="1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167123059"/>
                      </a:ext>
                    </a:extLst>
                  </a:tr>
                  <a:tr h="47827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x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x</a:t>
                          </a:r>
                          <a:endParaRPr lang="zh-CN" altLang="en-US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117370497"/>
                      </a:ext>
                    </a:extLst>
                  </a:tr>
                  <a:tr h="47827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8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↑</a:t>
                          </a:r>
                          <a:endParaRPr lang="zh-CN" altLang="en-US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0</a:t>
                          </a:r>
                          <a:endParaRPr lang="zh-CN" altLang="en-US" b="1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0</a:t>
                          </a:r>
                          <a:endParaRPr lang="zh-CN" altLang="en-US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950491448"/>
                      </a:ext>
                    </a:extLst>
                  </a:tr>
                  <a:tr h="47827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↑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1</a:t>
                          </a:r>
                          <a:endParaRPr lang="zh-CN" altLang="en-US" b="1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1</a:t>
                          </a:r>
                          <a:endParaRPr lang="zh-CN" altLang="en-US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81999311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0" name="表格 3">
                <a:extLst>
                  <a:ext uri="{FF2B5EF4-FFF2-40B4-BE49-F238E27FC236}">
                    <a16:creationId xmlns:a16="http://schemas.microsoft.com/office/drawing/2014/main" id="{79E5D96F-D3E5-466E-B1A0-CACD46B95B0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02543774"/>
                  </p:ext>
                </p:extLst>
              </p:nvPr>
            </p:nvGraphicFramePr>
            <p:xfrm>
              <a:off x="7128519" y="4240354"/>
              <a:ext cx="4320480" cy="1913108"/>
            </p:xfrm>
            <a:graphic>
              <a:graphicData uri="http://schemas.openxmlformats.org/drawingml/2006/table">
                <a:tbl>
                  <a:tblPr firstRow="1" bandRow="1">
                    <a:tableStyleId>{5FD0F851-EC5A-4D38-B0AD-8093EC10F338}</a:tableStyleId>
                  </a:tblPr>
                  <a:tblGrid>
                    <a:gridCol w="864096">
                      <a:extLst>
                        <a:ext uri="{9D8B030D-6E8A-4147-A177-3AD203B41FA5}">
                          <a16:colId xmlns:a16="http://schemas.microsoft.com/office/drawing/2014/main" val="1537008692"/>
                        </a:ext>
                      </a:extLst>
                    </a:gridCol>
                    <a:gridCol w="864096">
                      <a:extLst>
                        <a:ext uri="{9D8B030D-6E8A-4147-A177-3AD203B41FA5}">
                          <a16:colId xmlns:a16="http://schemas.microsoft.com/office/drawing/2014/main" val="3540991296"/>
                        </a:ext>
                      </a:extLst>
                    </a:gridCol>
                    <a:gridCol w="864096">
                      <a:extLst>
                        <a:ext uri="{9D8B030D-6E8A-4147-A177-3AD203B41FA5}">
                          <a16:colId xmlns:a16="http://schemas.microsoft.com/office/drawing/2014/main" val="3095867939"/>
                        </a:ext>
                      </a:extLst>
                    </a:gridCol>
                    <a:gridCol w="864096">
                      <a:extLst>
                        <a:ext uri="{9D8B030D-6E8A-4147-A177-3AD203B41FA5}">
                          <a16:colId xmlns:a16="http://schemas.microsoft.com/office/drawing/2014/main" val="1549978079"/>
                        </a:ext>
                      </a:extLst>
                    </a:gridCol>
                    <a:gridCol w="864096">
                      <a:extLst>
                        <a:ext uri="{9D8B030D-6E8A-4147-A177-3AD203B41FA5}">
                          <a16:colId xmlns:a16="http://schemas.microsoft.com/office/drawing/2014/main" val="3633150505"/>
                        </a:ext>
                      </a:extLst>
                    </a:gridCol>
                  </a:tblGrid>
                  <a:tr h="478277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6"/>
                          <a:stretch>
                            <a:fillRect t="-1266" r="-400704" b="-3063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100000" t="-1266" r="-300704" b="-3063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6"/>
                          <a:stretch>
                            <a:fillRect l="-200000" t="-1266" r="-200704" b="-3063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6"/>
                          <a:stretch>
                            <a:fillRect l="-300000" t="-1266" r="-100704" b="-3063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400000" t="-1266" r="-704" b="-30632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67123059"/>
                      </a:ext>
                    </a:extLst>
                  </a:tr>
                  <a:tr h="47827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x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x</a:t>
                          </a:r>
                          <a:endParaRPr lang="zh-CN" altLang="en-US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117370497"/>
                      </a:ext>
                    </a:extLst>
                  </a:tr>
                  <a:tr h="47827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8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↑</a:t>
                          </a:r>
                          <a:endParaRPr lang="zh-CN" altLang="en-US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0</a:t>
                          </a:r>
                          <a:endParaRPr lang="zh-CN" altLang="en-US" b="1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0</a:t>
                          </a:r>
                          <a:endParaRPr lang="zh-CN" altLang="en-US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950491448"/>
                      </a:ext>
                    </a:extLst>
                  </a:tr>
                  <a:tr h="47827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↑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1</a:t>
                          </a:r>
                          <a:endParaRPr lang="zh-CN" altLang="en-US" b="1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1</a:t>
                          </a:r>
                          <a:endParaRPr lang="zh-CN" altLang="en-US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819993115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B709ABBD-40C7-4B56-AD10-4C0BA75751EA}"/>
              </a:ext>
            </a:extLst>
          </p:cNvPr>
          <p:cNvCxnSpPr/>
          <p:nvPr/>
        </p:nvCxnSpPr>
        <p:spPr>
          <a:xfrm>
            <a:off x="7680176" y="3140968"/>
            <a:ext cx="432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ADE50A32-6BBF-4225-8C30-114FB5233098}"/>
              </a:ext>
            </a:extLst>
          </p:cNvPr>
          <p:cNvCxnSpPr/>
          <p:nvPr/>
        </p:nvCxnSpPr>
        <p:spPr>
          <a:xfrm>
            <a:off x="340970" y="5202072"/>
            <a:ext cx="324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C800A5F0-DF34-4528-A377-AE462F1E34AF}"/>
              </a:ext>
            </a:extLst>
          </p:cNvPr>
          <p:cNvCxnSpPr/>
          <p:nvPr/>
        </p:nvCxnSpPr>
        <p:spPr>
          <a:xfrm>
            <a:off x="3431704" y="2066458"/>
            <a:ext cx="108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3AC88FC5-A5A2-4E2B-8CBB-023612A58A7B}"/>
              </a:ext>
            </a:extLst>
          </p:cNvPr>
          <p:cNvCxnSpPr/>
          <p:nvPr/>
        </p:nvCxnSpPr>
        <p:spPr>
          <a:xfrm>
            <a:off x="3434060" y="3229806"/>
            <a:ext cx="108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组合 8">
            <a:extLst>
              <a:ext uri="{FF2B5EF4-FFF2-40B4-BE49-F238E27FC236}">
                <a16:creationId xmlns:a16="http://schemas.microsoft.com/office/drawing/2014/main" id="{011FA920-4AA5-4A20-B67B-7286E3674A1B}"/>
              </a:ext>
            </a:extLst>
          </p:cNvPr>
          <p:cNvGrpSpPr/>
          <p:nvPr/>
        </p:nvGrpSpPr>
        <p:grpSpPr>
          <a:xfrm>
            <a:off x="1343472" y="2420888"/>
            <a:ext cx="4752528" cy="4194241"/>
            <a:chOff x="1343472" y="2420888"/>
            <a:chExt cx="4752528" cy="4194241"/>
          </a:xfrm>
        </p:grpSpPr>
        <p:cxnSp>
          <p:nvCxnSpPr>
            <p:cNvPr id="16" name="连接符: 肘形 15">
              <a:extLst>
                <a:ext uri="{FF2B5EF4-FFF2-40B4-BE49-F238E27FC236}">
                  <a16:creationId xmlns:a16="http://schemas.microsoft.com/office/drawing/2014/main" id="{F5C98CF0-174A-45F4-A916-A18448B8FC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43472" y="2420888"/>
              <a:ext cx="1044000" cy="2844000"/>
            </a:xfrm>
            <a:prstGeom prst="bentConnector3">
              <a:avLst>
                <a:gd name="adj1" fmla="val -1126"/>
              </a:avLst>
            </a:prstGeom>
            <a:ln w="28575">
              <a:solidFill>
                <a:srgbClr val="C00000">
                  <a:alpha val="5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">
                  <a:extLst>
                    <a:ext uri="{FF2B5EF4-FFF2-40B4-BE49-F238E27FC236}">
                      <a16:creationId xmlns:a16="http://schemas.microsoft.com/office/drawing/2014/main" id="{0ECED603-A96A-484B-8701-7A93648FEC3A}"/>
                    </a:ext>
                  </a:extLst>
                </p:cNvPr>
                <p:cNvSpPr txBox="1"/>
                <p:nvPr/>
              </p:nvSpPr>
              <p:spPr>
                <a:xfrm>
                  <a:off x="2279576" y="6153464"/>
                  <a:ext cx="3816424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dirty="0">
                      <a:solidFill>
                        <a:srgbClr val="C00000"/>
                      </a:solidFill>
                    </a:rPr>
                    <a:t>同时迫使</a:t>
                  </a:r>
                  <a14:m>
                    <m:oMath xmlns:m="http://schemas.openxmlformats.org/officeDocument/2006/math">
                      <m:r>
                        <a:rPr lang="en-US" altLang="zh-CN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altLang="zh-CN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a14:m>
                  <a:r>
                    <a:rPr lang="zh-CN" altLang="en-US" dirty="0">
                      <a:solidFill>
                        <a:srgbClr val="C00000"/>
                      </a:solidFill>
                    </a:rPr>
                    <a:t>，故</a:t>
                  </a:r>
                  <a:r>
                    <a:rPr lang="en-US" altLang="zh-CN" dirty="0">
                      <a:solidFill>
                        <a:srgbClr val="C00000"/>
                      </a:solidFill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altLang="zh-CN" i="1" dirty="0">
                          <a:solidFill>
                            <a:srgbClr val="C00000"/>
                          </a:solidFill>
                          <a:latin typeface="Cambria Math"/>
                        </a:rPr>
                        <m:t>𝑄</m:t>
                      </m:r>
                      <m:r>
                        <a:rPr lang="en-US" altLang="zh-CN" i="1" dirty="0">
                          <a:solidFill>
                            <a:srgbClr val="C00000"/>
                          </a:solidFill>
                          <a:latin typeface="Cambria Math"/>
                        </a:rPr>
                        <m:t>=</m:t>
                      </m:r>
                      <m:r>
                        <a:rPr lang="en-US" altLang="zh-CN" b="1" i="1" dirty="0">
                          <a:solidFill>
                            <a:srgbClr val="C00000"/>
                          </a:solidFill>
                          <a:latin typeface="Cambria Math"/>
                        </a:rPr>
                        <m:t>𝟎</m:t>
                      </m:r>
                    </m:oMath>
                  </a14:m>
                  <a:endParaRPr lang="zh-CN" altLang="en-US" b="1" dirty="0"/>
                </a:p>
              </p:txBody>
            </p:sp>
          </mc:Choice>
          <mc:Fallback xmlns="">
            <p:sp>
              <p:nvSpPr>
                <p:cNvPr id="15" name="TextBox 1">
                  <a:extLst>
                    <a:ext uri="{FF2B5EF4-FFF2-40B4-BE49-F238E27FC236}">
                      <a16:creationId xmlns:a16="http://schemas.microsoft.com/office/drawing/2014/main" id="{0ECED603-A96A-484B-8701-7A93648FEC3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79576" y="6153464"/>
                  <a:ext cx="3816424" cy="461665"/>
                </a:xfrm>
                <a:prstGeom prst="rect">
                  <a:avLst/>
                </a:prstGeom>
                <a:blipFill>
                  <a:blip r:embed="rId7"/>
                  <a:stretch>
                    <a:fillRect l="-2556" t="-14474" b="-25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8" name="文本框 17">
            <a:extLst>
              <a:ext uri="{FF2B5EF4-FFF2-40B4-BE49-F238E27FC236}">
                <a16:creationId xmlns:a16="http://schemas.microsoft.com/office/drawing/2014/main" id="{E8BEB74E-05A8-4AA6-9A94-92EF655AA10C}"/>
              </a:ext>
            </a:extLst>
          </p:cNvPr>
          <p:cNvSpPr txBox="1"/>
          <p:nvPr/>
        </p:nvSpPr>
        <p:spPr>
          <a:xfrm>
            <a:off x="7464152" y="3488131"/>
            <a:ext cx="403244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bg1">
                    <a:lumMod val="50000"/>
                  </a:schemeClr>
                </a:solidFill>
                <a:latin typeface="Cambria Math"/>
              </a:rPr>
              <a:t>异步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Cambria Math"/>
              </a:rPr>
              <a:t>：</a:t>
            </a:r>
            <a:r>
              <a:rPr lang="zh-CN" altLang="en-US" b="1" dirty="0">
                <a:solidFill>
                  <a:schemeClr val="bg1">
                    <a:lumMod val="50000"/>
                  </a:schemeClr>
                </a:solidFill>
                <a:latin typeface="Cambria Math"/>
              </a:rPr>
              <a:t>强迫立即进入某状态</a:t>
            </a:r>
            <a:endParaRPr lang="en-US" altLang="zh-CN" b="1" dirty="0">
              <a:solidFill>
                <a:schemeClr val="bg1">
                  <a:lumMod val="50000"/>
                </a:schemeClr>
              </a:solidFill>
              <a:latin typeface="Cambria Math"/>
            </a:endParaRPr>
          </a:p>
        </p:txBody>
      </p:sp>
      <p:sp>
        <p:nvSpPr>
          <p:cNvPr id="10" name="灯片编号占位符 9">
            <a:extLst>
              <a:ext uri="{FF2B5EF4-FFF2-40B4-BE49-F238E27FC236}">
                <a16:creationId xmlns:a16="http://schemas.microsoft.com/office/drawing/2014/main" id="{4E7D792D-09CD-4FB0-9376-D11B7F022B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8E7B1-3FC2-4821-B144-3AA6EF938D0A}" type="slidenum">
              <a:rPr lang="zh-CN" altLang="en-US" sz="1400" b="1" smtClean="0"/>
              <a:pPr/>
              <a:t>44</a:t>
            </a:fld>
            <a:r>
              <a:rPr lang="zh-CN" altLang="en-US"/>
              <a:t> </a:t>
            </a:r>
            <a:r>
              <a:rPr lang="en-US" altLang="zh-CN"/>
              <a:t>/ 52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82147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C6B0CF07-5A1A-4D11-9EDF-9A375A5C6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JK </a:t>
            </a:r>
            <a:r>
              <a:rPr lang="zh-CN" altLang="en-US" dirty="0"/>
              <a:t>触发器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6" name="表格 1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22814005"/>
                  </p:ext>
                </p:extLst>
              </p:nvPr>
            </p:nvGraphicFramePr>
            <p:xfrm>
              <a:off x="1390204" y="4202685"/>
              <a:ext cx="5137844" cy="2485078"/>
            </p:xfrm>
            <a:graphic>
              <a:graphicData uri="http://schemas.openxmlformats.org/drawingml/2006/table">
                <a:tbl>
                  <a:tblPr firstRow="1" bandRow="1">
                    <a:tableStyleId>{5FD0F851-EC5A-4D38-B0AD-8093EC10F338}</a:tableStyleId>
                  </a:tblPr>
                  <a:tblGrid>
                    <a:gridCol w="1845019">
                      <a:extLst>
                        <a:ext uri="{9D8B030D-6E8A-4147-A177-3AD203B41FA5}">
                          <a16:colId xmlns:a16="http://schemas.microsoft.com/office/drawing/2014/main" val="3266605460"/>
                        </a:ext>
                      </a:extLst>
                    </a:gridCol>
                    <a:gridCol w="2075020">
                      <a:extLst>
                        <a:ext uri="{9D8B030D-6E8A-4147-A177-3AD203B41FA5}">
                          <a16:colId xmlns:a16="http://schemas.microsoft.com/office/drawing/2014/main" val="3752913309"/>
                        </a:ext>
                      </a:extLst>
                    </a:gridCol>
                    <a:gridCol w="1217805">
                      <a:extLst>
                        <a:ext uri="{9D8B030D-6E8A-4147-A177-3AD203B41FA5}">
                          <a16:colId xmlns:a16="http://schemas.microsoft.com/office/drawing/2014/main" val="2633621577"/>
                        </a:ext>
                      </a:extLst>
                    </a:gridCol>
                  </a:tblGrid>
                  <a:tr h="861994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30000"/>
                            </a:lnSpc>
                          </a:pPr>
                          <a:r>
                            <a:rPr lang="zh-CN" altLang="en-US" sz="2000" b="0" dirty="0"/>
                            <a:t>输    入</a:t>
                          </a:r>
                          <a:endParaRPr lang="en-US" altLang="zh-CN" sz="2000" b="0" dirty="0"/>
                        </a:p>
                        <a:p>
                          <a:pPr algn="ctr">
                            <a:lnSpc>
                              <a:spcPct val="130000"/>
                            </a:lnSpc>
                          </a:pPr>
                          <a14:m>
                            <m:oMath xmlns:m="http://schemas.openxmlformats.org/officeDocument/2006/math">
                              <m:r>
                                <a:rPr lang="en-US" altLang="zh-CN" sz="2000" b="1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𝑪𝒍𝒌</m:t>
                              </m:r>
                            </m:oMath>
                          </a14:m>
                          <a:r>
                            <a:rPr lang="zh-CN" altLang="en-US" sz="2000" dirty="0"/>
                            <a:t>   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000" b="1" dirty="0" smtClean="0">
                                  <a:latin typeface="Cambria Math" panose="02040503050406030204" pitchFamily="18" charset="0"/>
                                </a:rPr>
                                <m:t>𝑱</m:t>
                              </m:r>
                            </m:oMath>
                          </a14:m>
                          <a:r>
                            <a:rPr lang="zh-CN" altLang="en-US" sz="2000" dirty="0"/>
                            <a:t>     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000" b="1" smtClean="0">
                                  <a:latin typeface="Cambria Math" panose="02040503050406030204" pitchFamily="18" charset="0"/>
                                </a:rPr>
                                <m:t>𝑲</m:t>
                              </m:r>
                            </m:oMath>
                          </a14:m>
                          <a:endParaRPr lang="zh-CN" altLang="en-US" sz="2000" dirty="0"/>
                        </a:p>
                      </a:txBody>
                      <a:tcPr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30000"/>
                            </a:lnSpc>
                          </a:pPr>
                          <a:r>
                            <a:rPr lang="zh-CN" altLang="en-US" sz="2000" b="0" dirty="0"/>
                            <a:t>输        出</a:t>
                          </a:r>
                          <a:endParaRPr lang="en-US" altLang="zh-CN" sz="2000" b="0" dirty="0"/>
                        </a:p>
                        <a:p>
                          <a:pPr algn="ctr">
                            <a:lnSpc>
                              <a:spcPct val="130000"/>
                            </a:lnSpc>
                          </a:pP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zh-CN" sz="20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000" b="1" smtClean="0">
                                      <a:latin typeface="Cambria Math" panose="02040503050406030204" pitchFamily="18" charset="0"/>
                                    </a:rPr>
                                    <m:t>𝑸</m:t>
                                  </m:r>
                                </m:e>
                                <m:sup>
                                  <m:r>
                                    <a:rPr lang="en-US" altLang="zh-CN" sz="2000" b="1" smtClean="0"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  <m:r>
                                    <a:rPr lang="en-US" altLang="zh-CN" sz="2000" b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zh-CN" sz="2000" b="1" smtClean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altLang="zh-CN" sz="2000" dirty="0"/>
                            <a:t>   </a:t>
                          </a:r>
                          <a:r>
                            <a:rPr lang="en-US" altLang="zh-CN" sz="2000" baseline="0" dirty="0"/>
                            <a:t>  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zh-CN" sz="20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zh-CN" altLang="en-US" sz="20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2000" b="1" smtClean="0">
                                          <a:latin typeface="Cambria Math" panose="02040503050406030204" pitchFamily="18" charset="0"/>
                                        </a:rPr>
                                        <m:t>𝑸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altLang="zh-CN" sz="2000" b="1" smtClean="0"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  <m:r>
                                    <a:rPr lang="en-US" altLang="zh-CN" sz="2000" b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zh-CN" sz="2000" b="1" smtClean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p>
                              </m:sSup>
                            </m:oMath>
                          </a14:m>
                          <a:endParaRPr lang="zh-CN" altLang="en-US" sz="2000" dirty="0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30000"/>
                            </a:lnSpc>
                          </a:pPr>
                          <a:r>
                            <a:rPr lang="zh-CN" altLang="en-US" sz="2000" b="0" dirty="0"/>
                            <a:t>说明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4019668442"/>
                      </a:ext>
                    </a:extLst>
                  </a:tr>
                  <a:tr h="38802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/>
                            <a:t>↑</a:t>
                          </a:r>
                          <a:r>
                            <a:rPr lang="en-US" altLang="zh-CN" sz="2000" dirty="0">
                              <a:solidFill>
                                <a:schemeClr val="tx1"/>
                              </a:solidFill>
                            </a:rPr>
                            <a:t>       0</a:t>
                          </a:r>
                          <a:r>
                            <a:rPr lang="en-US" altLang="zh-CN" sz="2000" baseline="0" dirty="0">
                              <a:solidFill>
                                <a:schemeClr val="tx1"/>
                              </a:solidFill>
                            </a:rPr>
                            <a:t>      0</a:t>
                          </a:r>
                          <a:endParaRPr lang="zh-CN" alt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buNone/>
                          </a:pP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zh-CN" sz="20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000" b="1" smtClean="0">
                                      <a:latin typeface="Cambria Math" panose="02040503050406030204" pitchFamily="18" charset="0"/>
                                    </a:rPr>
                                    <m:t>𝑸</m:t>
                                  </m:r>
                                </m:e>
                                <m:sup>
                                  <m:r>
                                    <a:rPr lang="en-US" altLang="zh-CN" sz="2000" b="1" smtClean="0"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sup>
                              </m:sSup>
                            </m:oMath>
                          </a14:m>
                          <a:r>
                            <a:rPr lang="zh-CN" altLang="en-US" sz="2000" b="0" dirty="0">
                              <a:solidFill>
                                <a:schemeClr val="tx1"/>
                              </a:solidFill>
                            </a:rPr>
                            <a:t>     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zh-CN" alt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2000" b="0" smtClean="0">
                                          <a:latin typeface="Cambria Math" panose="02040503050406030204" pitchFamily="18" charset="0"/>
                                        </a:rPr>
                                        <m:t>𝑄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altLang="zh-CN" sz="2000" b="0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</m:oMath>
                          </a14:m>
                          <a:endParaRPr lang="zh-CN" altLang="en-US" sz="2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buNone/>
                          </a:pPr>
                          <a:r>
                            <a:rPr lang="zh-CN" altLang="en-US" sz="2000" b="0" dirty="0">
                              <a:solidFill>
                                <a:schemeClr val="tx1"/>
                              </a:solidFill>
                            </a:rPr>
                            <a:t>保持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2762698118"/>
                      </a:ext>
                    </a:extLst>
                  </a:tr>
                  <a:tr h="41460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/>
                            <a:t>↑</a:t>
                          </a:r>
                          <a:r>
                            <a:rPr lang="en-US" altLang="zh-CN" sz="2000" dirty="0"/>
                            <a:t>       </a:t>
                          </a:r>
                          <a:r>
                            <a:rPr lang="en-US" altLang="zh-CN" sz="2000" b="1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r>
                            <a:rPr lang="en-US" altLang="zh-CN" sz="2000" dirty="0"/>
                            <a:t>      0</a:t>
                          </a:r>
                          <a:endParaRPr lang="zh-CN" altLang="en-US" sz="2000" dirty="0"/>
                        </a:p>
                      </a:txBody>
                      <a:tcPr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r>
                            <a:rPr lang="en-US" altLang="zh-CN" sz="2000" dirty="0"/>
                            <a:t>          </a:t>
                          </a:r>
                          <a:r>
                            <a:rPr lang="en-US" altLang="zh-CN" sz="2000" b="0" dirty="0"/>
                            <a:t>0</a:t>
                          </a:r>
                          <a:endParaRPr lang="zh-CN" altLang="en-US" sz="2000" b="0" dirty="0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000" b="0" dirty="0"/>
                            <a:t>置</a:t>
                          </a:r>
                          <a:r>
                            <a:rPr lang="en-US" altLang="zh-CN" sz="2000" b="0" dirty="0"/>
                            <a:t>1</a:t>
                          </a:r>
                          <a:endParaRPr lang="zh-CN" altLang="en-US" sz="2000" b="0" dirty="0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512623881"/>
                      </a:ext>
                    </a:extLst>
                  </a:tr>
                  <a:tr h="41460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/>
                            <a:t>↑</a:t>
                          </a:r>
                          <a:r>
                            <a:rPr lang="en-US" altLang="zh-CN" sz="2000" dirty="0"/>
                            <a:t>       0      </a:t>
                          </a:r>
                          <a:r>
                            <a:rPr lang="en-US" altLang="zh-CN" sz="2000" b="1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sz="20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buFontTx/>
                            <a:buNone/>
                          </a:pPr>
                          <a:r>
                            <a:rPr lang="en-US" altLang="zh-CN" sz="2000" b="1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r>
                            <a:rPr lang="en-US" altLang="zh-CN" sz="2000" dirty="0"/>
                            <a:t>          1</a:t>
                          </a:r>
                          <a:endParaRPr lang="zh-CN" altLang="en-US" sz="2000" dirty="0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buFontTx/>
                            <a:buNone/>
                          </a:pPr>
                          <a:r>
                            <a:rPr lang="zh-CN" altLang="en-US" sz="2000" dirty="0"/>
                            <a:t>置</a:t>
                          </a:r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139670858"/>
                      </a:ext>
                    </a:extLst>
                  </a:tr>
                  <a:tr h="38802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solidFill>
                                <a:schemeClr val="tx1"/>
                              </a:solidFill>
                            </a:rPr>
                            <a:t>↑</a:t>
                          </a:r>
                          <a:r>
                            <a:rPr lang="en-US" altLang="zh-CN" sz="2000" dirty="0">
                              <a:solidFill>
                                <a:schemeClr val="tx1"/>
                              </a:solidFill>
                            </a:rPr>
                            <a:t>       </a:t>
                          </a:r>
                          <a:r>
                            <a:rPr lang="en-US" altLang="zh-CN" sz="2000" b="1" kern="1200" dirty="0">
                              <a:solidFill>
                                <a:srgbClr val="FF0000"/>
                              </a:solidFill>
                            </a:rPr>
                            <a:t>1      1</a:t>
                          </a:r>
                          <a:endParaRPr lang="zh-CN" altLang="en-US" sz="2000" b="1" kern="1200" dirty="0">
                            <a:solidFill>
                              <a:srgbClr val="FF0000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zh-CN" sz="20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zh-CN" altLang="en-US" sz="20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2000" b="1" smtClean="0">
                                          <a:latin typeface="Cambria Math" panose="02040503050406030204" pitchFamily="18" charset="0"/>
                                        </a:rPr>
                                        <m:t>𝑸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altLang="zh-CN" sz="2000" b="1" smtClean="0"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sup>
                              </m:sSup>
                            </m:oMath>
                          </a14:m>
                          <a:r>
                            <a:rPr lang="zh-CN" altLang="en-US" sz="2000" b="1" dirty="0">
                              <a:solidFill>
                                <a:schemeClr val="tx1"/>
                              </a:solidFill>
                            </a:rPr>
                            <a:t>      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000" b="0" smtClean="0"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p>
                                  <m:r>
                                    <a:rPr lang="en-US" altLang="zh-CN" sz="2000" b="0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</m:oMath>
                          </a14:m>
                          <a:endParaRPr lang="zh-CN" altLang="en-US" sz="2000" b="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000" b="1" dirty="0">
                              <a:solidFill>
                                <a:schemeClr val="tx1"/>
                              </a:solidFill>
                            </a:rPr>
                            <a:t>翻转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57467490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6" name="表格 1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22814005"/>
                  </p:ext>
                </p:extLst>
              </p:nvPr>
            </p:nvGraphicFramePr>
            <p:xfrm>
              <a:off x="1390204" y="4202685"/>
              <a:ext cx="5137844" cy="2485078"/>
            </p:xfrm>
            <a:graphic>
              <a:graphicData uri="http://schemas.openxmlformats.org/drawingml/2006/table">
                <a:tbl>
                  <a:tblPr firstRow="1" bandRow="1">
                    <a:tableStyleId>{5FD0F851-EC5A-4D38-B0AD-8093EC10F338}</a:tableStyleId>
                  </a:tblPr>
                  <a:tblGrid>
                    <a:gridCol w="1845019">
                      <a:extLst>
                        <a:ext uri="{9D8B030D-6E8A-4147-A177-3AD203B41FA5}">
                          <a16:colId xmlns:a16="http://schemas.microsoft.com/office/drawing/2014/main" val="3266605460"/>
                        </a:ext>
                      </a:extLst>
                    </a:gridCol>
                    <a:gridCol w="2075020">
                      <a:extLst>
                        <a:ext uri="{9D8B030D-6E8A-4147-A177-3AD203B41FA5}">
                          <a16:colId xmlns:a16="http://schemas.microsoft.com/office/drawing/2014/main" val="3752913309"/>
                        </a:ext>
                      </a:extLst>
                    </a:gridCol>
                    <a:gridCol w="1217805">
                      <a:extLst>
                        <a:ext uri="{9D8B030D-6E8A-4147-A177-3AD203B41FA5}">
                          <a16:colId xmlns:a16="http://schemas.microsoft.com/office/drawing/2014/main" val="2633621577"/>
                        </a:ext>
                      </a:extLst>
                    </a:gridCol>
                  </a:tblGrid>
                  <a:tr h="861994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3"/>
                          <a:stretch>
                            <a:fillRect t="-704" r="-178548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3"/>
                          <a:stretch>
                            <a:fillRect l="-89118" t="-704" r="-59118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30000"/>
                            </a:lnSpc>
                          </a:pPr>
                          <a:r>
                            <a:rPr lang="zh-CN" altLang="en-US" sz="2000" b="0" dirty="0"/>
                            <a:t>说明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4019668442"/>
                      </a:ext>
                    </a:extLst>
                  </a:tr>
                  <a:tr h="3969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/>
                            <a:t>↑</a:t>
                          </a:r>
                          <a:r>
                            <a:rPr lang="en-US" altLang="zh-CN" sz="2000" dirty="0">
                              <a:solidFill>
                                <a:schemeClr val="tx1"/>
                              </a:solidFill>
                            </a:rPr>
                            <a:t>       0</a:t>
                          </a:r>
                          <a:r>
                            <a:rPr lang="en-US" altLang="zh-CN" sz="2000" baseline="0" dirty="0">
                              <a:solidFill>
                                <a:schemeClr val="tx1"/>
                              </a:solidFill>
                            </a:rPr>
                            <a:t>      0</a:t>
                          </a:r>
                          <a:endParaRPr lang="zh-CN" alt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3"/>
                          <a:stretch>
                            <a:fillRect l="-89118" t="-220000" r="-59118" b="-3369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buNone/>
                          </a:pPr>
                          <a:r>
                            <a:rPr lang="zh-CN" altLang="en-US" sz="2000" b="0" dirty="0">
                              <a:solidFill>
                                <a:schemeClr val="tx1"/>
                              </a:solidFill>
                            </a:rPr>
                            <a:t>保持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2762698118"/>
                      </a:ext>
                    </a:extLst>
                  </a:tr>
                  <a:tr h="41460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/>
                            <a:t>↑</a:t>
                          </a:r>
                          <a:r>
                            <a:rPr lang="en-US" altLang="zh-CN" sz="2000" dirty="0"/>
                            <a:t>       </a:t>
                          </a:r>
                          <a:r>
                            <a:rPr lang="en-US" altLang="zh-CN" sz="2000" b="1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r>
                            <a:rPr lang="en-US" altLang="zh-CN" sz="2000" dirty="0"/>
                            <a:t>      0</a:t>
                          </a:r>
                          <a:endParaRPr lang="zh-CN" altLang="en-US" sz="2000" dirty="0"/>
                        </a:p>
                      </a:txBody>
                      <a:tcPr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r>
                            <a:rPr lang="en-US" altLang="zh-CN" sz="2000" dirty="0"/>
                            <a:t>          </a:t>
                          </a:r>
                          <a:r>
                            <a:rPr lang="en-US" altLang="zh-CN" sz="2000" b="0" dirty="0"/>
                            <a:t>0</a:t>
                          </a:r>
                          <a:endParaRPr lang="zh-CN" altLang="en-US" sz="2000" b="0" dirty="0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000" b="0" dirty="0"/>
                            <a:t>置</a:t>
                          </a:r>
                          <a:r>
                            <a:rPr lang="en-US" altLang="zh-CN" sz="2000" b="0" dirty="0"/>
                            <a:t>1</a:t>
                          </a:r>
                          <a:endParaRPr lang="zh-CN" altLang="en-US" sz="2000" b="0" dirty="0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512623881"/>
                      </a:ext>
                    </a:extLst>
                  </a:tr>
                  <a:tr h="41460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/>
                            <a:t>↑</a:t>
                          </a:r>
                          <a:r>
                            <a:rPr lang="en-US" altLang="zh-CN" sz="2000" dirty="0"/>
                            <a:t>       0      </a:t>
                          </a:r>
                          <a:r>
                            <a:rPr lang="en-US" altLang="zh-CN" sz="2000" b="1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sz="20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buFontTx/>
                            <a:buNone/>
                          </a:pPr>
                          <a:r>
                            <a:rPr lang="en-US" altLang="zh-CN" sz="2000" b="1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r>
                            <a:rPr lang="en-US" altLang="zh-CN" sz="2000" dirty="0"/>
                            <a:t>          1</a:t>
                          </a:r>
                          <a:endParaRPr lang="zh-CN" altLang="en-US" sz="2000" dirty="0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buFontTx/>
                            <a:buNone/>
                          </a:pPr>
                          <a:r>
                            <a:rPr lang="zh-CN" altLang="en-US" sz="2000" dirty="0"/>
                            <a:t>置</a:t>
                          </a:r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139670858"/>
                      </a:ext>
                    </a:extLst>
                  </a:tr>
                  <a:tr h="3969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solidFill>
                                <a:schemeClr val="tx1"/>
                              </a:solidFill>
                            </a:rPr>
                            <a:t>↑</a:t>
                          </a:r>
                          <a:r>
                            <a:rPr lang="en-US" altLang="zh-CN" sz="2000" dirty="0">
                              <a:solidFill>
                                <a:schemeClr val="tx1"/>
                              </a:solidFill>
                            </a:rPr>
                            <a:t>       </a:t>
                          </a:r>
                          <a:r>
                            <a:rPr lang="en-US" altLang="zh-CN" sz="2000" b="1" kern="1200" dirty="0">
                              <a:solidFill>
                                <a:srgbClr val="FF0000"/>
                              </a:solidFill>
                            </a:rPr>
                            <a:t>1      1</a:t>
                          </a:r>
                          <a:endParaRPr lang="zh-CN" altLang="en-US" sz="2000" b="1" kern="1200" dirty="0">
                            <a:solidFill>
                              <a:srgbClr val="FF0000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3"/>
                          <a:stretch>
                            <a:fillRect l="-89118" t="-530769" r="-59118" b="-261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000" b="1" dirty="0">
                              <a:solidFill>
                                <a:schemeClr val="tx1"/>
                              </a:solidFill>
                            </a:rPr>
                            <a:t>翻转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574674903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22" name="组合 21">
            <a:extLst>
              <a:ext uri="{FF2B5EF4-FFF2-40B4-BE49-F238E27FC236}">
                <a16:creationId xmlns:a16="http://schemas.microsoft.com/office/drawing/2014/main" id="{0A3C93C3-00F0-4A67-8F7D-EC5CBFA73D66}"/>
              </a:ext>
            </a:extLst>
          </p:cNvPr>
          <p:cNvGrpSpPr/>
          <p:nvPr/>
        </p:nvGrpSpPr>
        <p:grpSpPr>
          <a:xfrm>
            <a:off x="191344" y="1191142"/>
            <a:ext cx="6965915" cy="2592288"/>
            <a:chOff x="609974" y="1268760"/>
            <a:chExt cx="6965915" cy="2592288"/>
          </a:xfrm>
        </p:grpSpPr>
        <p:pic>
          <p:nvPicPr>
            <p:cNvPr id="27" name="图片 26">
              <a:extLst>
                <a:ext uri="{FF2B5EF4-FFF2-40B4-BE49-F238E27FC236}">
                  <a16:creationId xmlns:a16="http://schemas.microsoft.com/office/drawing/2014/main" id="{3355D5B1-89AC-4E09-9949-C7AC3C6925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27648" y="1268760"/>
              <a:ext cx="4648241" cy="2592288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文本框 28">
                  <a:extLst>
                    <a:ext uri="{FF2B5EF4-FFF2-40B4-BE49-F238E27FC236}">
                      <a16:creationId xmlns:a16="http://schemas.microsoft.com/office/drawing/2014/main" id="{20ABFB1C-D044-4864-9428-52A49AACC5CE}"/>
                    </a:ext>
                  </a:extLst>
                </p:cNvPr>
                <p:cNvSpPr txBox="1"/>
                <p:nvPr/>
              </p:nvSpPr>
              <p:spPr>
                <a:xfrm>
                  <a:off x="3846127" y="1355876"/>
                  <a:ext cx="532902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sz="2000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29" name="文本框 28">
                  <a:extLst>
                    <a:ext uri="{FF2B5EF4-FFF2-40B4-BE49-F238E27FC236}">
                      <a16:creationId xmlns:a16="http://schemas.microsoft.com/office/drawing/2014/main" id="{20ABFB1C-D044-4864-9428-52A49AACC5C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46127" y="1355876"/>
                  <a:ext cx="532902" cy="400110"/>
                </a:xfrm>
                <a:prstGeom prst="rect">
                  <a:avLst/>
                </a:prstGeom>
                <a:blipFill>
                  <a:blip r:embed="rId5"/>
                  <a:stretch>
                    <a:fillRect b="-307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文本框 29">
                  <a:extLst>
                    <a:ext uri="{FF2B5EF4-FFF2-40B4-BE49-F238E27FC236}">
                      <a16:creationId xmlns:a16="http://schemas.microsoft.com/office/drawing/2014/main" id="{2A6D252E-DEDB-4D07-80B6-1EDFF44B8E76}"/>
                    </a:ext>
                  </a:extLst>
                </p:cNvPr>
                <p:cNvSpPr txBox="1"/>
                <p:nvPr/>
              </p:nvSpPr>
              <p:spPr>
                <a:xfrm>
                  <a:off x="3884121" y="3316922"/>
                  <a:ext cx="538865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sz="2000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30" name="文本框 29">
                  <a:extLst>
                    <a:ext uri="{FF2B5EF4-FFF2-40B4-BE49-F238E27FC236}">
                      <a16:creationId xmlns:a16="http://schemas.microsoft.com/office/drawing/2014/main" id="{2A6D252E-DEDB-4D07-80B6-1EDFF44B8E7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84121" y="3316922"/>
                  <a:ext cx="538865" cy="400110"/>
                </a:xfrm>
                <a:prstGeom prst="rect">
                  <a:avLst/>
                </a:prstGeom>
                <a:blipFill>
                  <a:blip r:embed="rId6"/>
                  <a:stretch>
                    <a:fillRect b="-303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文本框 30">
                  <a:extLst>
                    <a:ext uri="{FF2B5EF4-FFF2-40B4-BE49-F238E27FC236}">
                      <a16:creationId xmlns:a16="http://schemas.microsoft.com/office/drawing/2014/main" id="{BF28A74A-A586-4C6D-A060-62DCB503BBCE}"/>
                    </a:ext>
                  </a:extLst>
                </p:cNvPr>
                <p:cNvSpPr txBox="1"/>
                <p:nvPr/>
              </p:nvSpPr>
              <p:spPr>
                <a:xfrm>
                  <a:off x="5663952" y="1518444"/>
                  <a:ext cx="538865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CN" altLang="en-US" sz="2000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31" name="文本框 30">
                  <a:extLst>
                    <a:ext uri="{FF2B5EF4-FFF2-40B4-BE49-F238E27FC236}">
                      <a16:creationId xmlns:a16="http://schemas.microsoft.com/office/drawing/2014/main" id="{BF28A74A-A586-4C6D-A060-62DCB503BBC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63952" y="1518444"/>
                  <a:ext cx="538865" cy="400110"/>
                </a:xfrm>
                <a:prstGeom prst="rect">
                  <a:avLst/>
                </a:prstGeom>
                <a:blipFill>
                  <a:blip r:embed="rId7"/>
                  <a:stretch>
                    <a:fillRect b="-303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文本框 31">
                  <a:extLst>
                    <a:ext uri="{FF2B5EF4-FFF2-40B4-BE49-F238E27FC236}">
                      <a16:creationId xmlns:a16="http://schemas.microsoft.com/office/drawing/2014/main" id="{D11AAA1B-471D-49DE-8387-9DE2160E51A8}"/>
                    </a:ext>
                  </a:extLst>
                </p:cNvPr>
                <p:cNvSpPr txBox="1"/>
                <p:nvPr/>
              </p:nvSpPr>
              <p:spPr>
                <a:xfrm>
                  <a:off x="5651583" y="3128948"/>
                  <a:ext cx="538865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zh-CN" altLang="en-US" sz="2000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32" name="文本框 31">
                  <a:extLst>
                    <a:ext uri="{FF2B5EF4-FFF2-40B4-BE49-F238E27FC236}">
                      <a16:creationId xmlns:a16="http://schemas.microsoft.com/office/drawing/2014/main" id="{D11AAA1B-471D-49DE-8387-9DE2160E51A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51583" y="3128948"/>
                  <a:ext cx="538865" cy="400110"/>
                </a:xfrm>
                <a:prstGeom prst="rect">
                  <a:avLst/>
                </a:prstGeom>
                <a:blipFill>
                  <a:blip r:embed="rId8"/>
                  <a:stretch>
                    <a:fillRect b="-307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97179D2B-E141-4B04-B976-C1F0C6486E16}"/>
                </a:ext>
              </a:extLst>
            </p:cNvPr>
            <p:cNvSpPr/>
            <p:nvPr/>
          </p:nvSpPr>
          <p:spPr>
            <a:xfrm>
              <a:off x="1684398" y="2220810"/>
              <a:ext cx="1080120" cy="64807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800" dirty="0">
                  <a:solidFill>
                    <a:schemeClr val="tx1"/>
                  </a:solidFill>
                </a:rPr>
                <a:t>窄脉冲</a:t>
              </a:r>
              <a:endParaRPr lang="en-US" altLang="zh-CN" sz="1800" dirty="0">
                <a:solidFill>
                  <a:schemeClr val="tx1"/>
                </a:solidFill>
              </a:endParaRPr>
            </a:p>
            <a:p>
              <a:pPr algn="ctr"/>
              <a:r>
                <a:rPr lang="zh-CN" altLang="en-US" sz="1800" dirty="0">
                  <a:solidFill>
                    <a:schemeClr val="tx1"/>
                  </a:solidFill>
                </a:rPr>
                <a:t>产生器</a:t>
              </a:r>
            </a:p>
          </p:txBody>
        </p:sp>
        <p:cxnSp>
          <p:nvCxnSpPr>
            <p:cNvPr id="34" name="直接连接符 33">
              <a:extLst>
                <a:ext uri="{FF2B5EF4-FFF2-40B4-BE49-F238E27FC236}">
                  <a16:creationId xmlns:a16="http://schemas.microsoft.com/office/drawing/2014/main" id="{078F113B-FECA-4DB1-8F0F-6FB1815041A0}"/>
                </a:ext>
              </a:extLst>
            </p:cNvPr>
            <p:cNvCxnSpPr>
              <a:cxnSpLocks/>
            </p:cNvCxnSpPr>
            <p:nvPr/>
          </p:nvCxnSpPr>
          <p:spPr>
            <a:xfrm>
              <a:off x="2764518" y="2544846"/>
              <a:ext cx="54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id="{5A7F4EE9-FD20-4412-A62F-7BA011BA88EE}"/>
                </a:ext>
              </a:extLst>
            </p:cNvPr>
            <p:cNvCxnSpPr>
              <a:cxnSpLocks/>
            </p:cNvCxnSpPr>
            <p:nvPr/>
          </p:nvCxnSpPr>
          <p:spPr>
            <a:xfrm>
              <a:off x="1144398" y="2564904"/>
              <a:ext cx="54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文本框 35">
                  <a:extLst>
                    <a:ext uri="{FF2B5EF4-FFF2-40B4-BE49-F238E27FC236}">
                      <a16:creationId xmlns:a16="http://schemas.microsoft.com/office/drawing/2014/main" id="{7CCD3B67-A0EF-4577-8A6A-DFAB0049B011}"/>
                    </a:ext>
                  </a:extLst>
                </p:cNvPr>
                <p:cNvSpPr txBox="1"/>
                <p:nvPr/>
              </p:nvSpPr>
              <p:spPr>
                <a:xfrm>
                  <a:off x="609974" y="2411015"/>
                  <a:ext cx="462755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𝐶𝑙𝑘</m:t>
                        </m:r>
                      </m:oMath>
                    </m:oMathPara>
                  </a14:m>
                  <a:endParaRPr lang="zh-CN" altLang="en-US" sz="2000" dirty="0"/>
                </a:p>
              </p:txBody>
            </p:sp>
          </mc:Choice>
          <mc:Fallback xmlns="">
            <p:sp>
              <p:nvSpPr>
                <p:cNvPr id="36" name="文本框 35">
                  <a:extLst>
                    <a:ext uri="{FF2B5EF4-FFF2-40B4-BE49-F238E27FC236}">
                      <a16:creationId xmlns:a16="http://schemas.microsoft.com/office/drawing/2014/main" id="{7CCD3B67-A0EF-4577-8A6A-DFAB0049B01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9974" y="2411015"/>
                  <a:ext cx="462755" cy="307777"/>
                </a:xfrm>
                <a:prstGeom prst="rect">
                  <a:avLst/>
                </a:prstGeom>
                <a:blipFill>
                  <a:blip r:embed="rId9"/>
                  <a:stretch>
                    <a:fillRect l="-10526" r="-9211" b="-12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9DE0386A-C6A3-4AE6-8609-4F29D4BAE24A}"/>
                </a:ext>
              </a:extLst>
            </p:cNvPr>
            <p:cNvSpPr txBox="1"/>
            <p:nvPr/>
          </p:nvSpPr>
          <p:spPr>
            <a:xfrm>
              <a:off x="668020" y="1949350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↑</a:t>
              </a:r>
            </a:p>
          </p:txBody>
        </p:sp>
      </p:grpSp>
      <p:cxnSp>
        <p:nvCxnSpPr>
          <p:cNvPr id="4" name="连接符: 肘形 3">
            <a:extLst>
              <a:ext uri="{FF2B5EF4-FFF2-40B4-BE49-F238E27FC236}">
                <a16:creationId xmlns:a16="http://schemas.microsoft.com/office/drawing/2014/main" id="{3F813711-B4A9-42DB-A6ED-84582CFC2EEF}"/>
              </a:ext>
            </a:extLst>
          </p:cNvPr>
          <p:cNvCxnSpPr>
            <a:cxnSpLocks/>
          </p:cNvCxnSpPr>
          <p:nvPr/>
        </p:nvCxnSpPr>
        <p:spPr>
          <a:xfrm rot="5400000" flipH="1">
            <a:off x="4081226" y="788112"/>
            <a:ext cx="1800000" cy="3204000"/>
          </a:xfrm>
          <a:prstGeom prst="bentConnector4">
            <a:avLst>
              <a:gd name="adj1" fmla="val -33709"/>
              <a:gd name="adj2" fmla="val 107518"/>
            </a:avLst>
          </a:prstGeom>
          <a:ln w="28575">
            <a:solidFill>
              <a:srgbClr val="FF0000">
                <a:alpha val="69804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连接符: 肘形 37">
            <a:extLst>
              <a:ext uri="{FF2B5EF4-FFF2-40B4-BE49-F238E27FC236}">
                <a16:creationId xmlns:a16="http://schemas.microsoft.com/office/drawing/2014/main" id="{9EB2DC62-ABC3-4076-955F-87A5ECEA3777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4072916" y="940512"/>
            <a:ext cx="1800000" cy="3204000"/>
          </a:xfrm>
          <a:prstGeom prst="bentConnector4">
            <a:avLst>
              <a:gd name="adj1" fmla="val -33709"/>
              <a:gd name="adj2" fmla="val 116447"/>
            </a:avLst>
          </a:prstGeom>
          <a:ln w="28575">
            <a:solidFill>
              <a:schemeClr val="accent6">
                <a:lumMod val="75000"/>
                <a:alpha val="69804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ADE06F07-83DA-46F7-BFAC-11AFFE8681B4}"/>
              </a:ext>
            </a:extLst>
          </p:cNvPr>
          <p:cNvGrpSpPr/>
          <p:nvPr/>
        </p:nvGrpSpPr>
        <p:grpSpPr>
          <a:xfrm>
            <a:off x="2427168" y="1133929"/>
            <a:ext cx="310341" cy="2643984"/>
            <a:chOff x="2427168" y="1133929"/>
            <a:chExt cx="310341" cy="264398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文本框 38">
                  <a:extLst>
                    <a:ext uri="{FF2B5EF4-FFF2-40B4-BE49-F238E27FC236}">
                      <a16:creationId xmlns:a16="http://schemas.microsoft.com/office/drawing/2014/main" id="{A0EE4B02-BBDB-49B2-B139-A7CA5C2B0724}"/>
                    </a:ext>
                  </a:extLst>
                </p:cNvPr>
                <p:cNvSpPr txBox="1"/>
                <p:nvPr/>
              </p:nvSpPr>
              <p:spPr>
                <a:xfrm>
                  <a:off x="2427168" y="3439359"/>
                  <a:ext cx="310341" cy="338554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b="1" i="1" smtClean="0">
                            <a:latin typeface="Cambria Math" panose="02040503050406030204" pitchFamily="18" charset="0"/>
                          </a:rPr>
                          <m:t>𝑲</m:t>
                        </m:r>
                      </m:oMath>
                    </m:oMathPara>
                  </a14:m>
                  <a:endParaRPr lang="zh-CN" altLang="en-US" b="1" dirty="0"/>
                </a:p>
              </p:txBody>
            </p:sp>
          </mc:Choice>
          <mc:Fallback xmlns="">
            <p:sp>
              <p:nvSpPr>
                <p:cNvPr id="39" name="文本框 38">
                  <a:extLst>
                    <a:ext uri="{FF2B5EF4-FFF2-40B4-BE49-F238E27FC236}">
                      <a16:creationId xmlns:a16="http://schemas.microsoft.com/office/drawing/2014/main" id="{A0EE4B02-BBDB-49B2-B139-A7CA5C2B07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27168" y="3439359"/>
                  <a:ext cx="310341" cy="338554"/>
                </a:xfrm>
                <a:prstGeom prst="rect">
                  <a:avLst/>
                </a:prstGeom>
                <a:blipFill>
                  <a:blip r:embed="rId10"/>
                  <a:stretch>
                    <a:fillRect r="-1176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文本框 39">
                  <a:extLst>
                    <a:ext uri="{FF2B5EF4-FFF2-40B4-BE49-F238E27FC236}">
                      <a16:creationId xmlns:a16="http://schemas.microsoft.com/office/drawing/2014/main" id="{F10B3173-52F4-40B3-B932-723198517BE7}"/>
                    </a:ext>
                  </a:extLst>
                </p:cNvPr>
                <p:cNvSpPr txBox="1"/>
                <p:nvPr/>
              </p:nvSpPr>
              <p:spPr>
                <a:xfrm>
                  <a:off x="2458960" y="1133929"/>
                  <a:ext cx="239809" cy="338554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b="1" i="1" smtClean="0">
                            <a:latin typeface="Cambria Math" panose="02040503050406030204" pitchFamily="18" charset="0"/>
                          </a:rPr>
                          <m:t>𝑱</m:t>
                        </m:r>
                      </m:oMath>
                    </m:oMathPara>
                  </a14:m>
                  <a:endParaRPr lang="zh-CN" altLang="en-US" b="1" dirty="0"/>
                </a:p>
              </p:txBody>
            </p:sp>
          </mc:Choice>
          <mc:Fallback xmlns="">
            <p:sp>
              <p:nvSpPr>
                <p:cNvPr id="40" name="文本框 39">
                  <a:extLst>
                    <a:ext uri="{FF2B5EF4-FFF2-40B4-BE49-F238E27FC236}">
                      <a16:creationId xmlns:a16="http://schemas.microsoft.com/office/drawing/2014/main" id="{F10B3173-52F4-40B3-B932-723198517B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58960" y="1133929"/>
                  <a:ext cx="239809" cy="338554"/>
                </a:xfrm>
                <a:prstGeom prst="rect">
                  <a:avLst/>
                </a:prstGeom>
                <a:blipFill>
                  <a:blip r:embed="rId11"/>
                  <a:stretch>
                    <a:fillRect r="-22500" b="-892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A43D2A4A-E399-4F91-B877-2B3182F65C3E}"/>
              </a:ext>
            </a:extLst>
          </p:cNvPr>
          <p:cNvGrpSpPr/>
          <p:nvPr/>
        </p:nvGrpSpPr>
        <p:grpSpPr>
          <a:xfrm>
            <a:off x="7868149" y="1059930"/>
            <a:ext cx="3956554" cy="4385294"/>
            <a:chOff x="7868149" y="1059930"/>
            <a:chExt cx="3956554" cy="438529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文本框 16"/>
                <p:cNvSpPr txBox="1"/>
                <p:nvPr/>
              </p:nvSpPr>
              <p:spPr>
                <a:xfrm>
                  <a:off x="8031282" y="1902888"/>
                  <a:ext cx="3093539" cy="44063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CN" sz="28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US" altLang="zh-CN" sz="28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𝑸</m:t>
                            </m:r>
                          </m:e>
                          <m:sup>
                            <m:r>
                              <a:rPr kumimoji="0" lang="en-US" altLang="zh-CN" sz="28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𝒏</m:t>
                            </m:r>
                            <m:r>
                              <a:rPr kumimoji="0" lang="en-US" altLang="zh-CN" sz="28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+</m:t>
                            </m:r>
                            <m:r>
                              <a:rPr kumimoji="0" lang="en-US" altLang="zh-CN" sz="28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𝟏</m:t>
                            </m:r>
                          </m:sup>
                        </m:sSup>
                        <m:r>
                          <a:rPr kumimoji="0" lang="en-US" altLang="zh-CN" sz="2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=</m:t>
                        </m:r>
                        <m:r>
                          <a:rPr kumimoji="0" lang="en-US" altLang="zh-CN" sz="2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𝑱</m:t>
                        </m:r>
                        <m:sSup>
                          <m:sSupPr>
                            <m:ctrlPr>
                              <a:rPr kumimoji="0" lang="en-US" altLang="zh-CN" sz="2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pPr>
                          <m:e>
                            <m:acc>
                              <m:accPr>
                                <m:chr m:val="̅"/>
                                <m:ctrlPr>
                                  <a:rPr kumimoji="0" lang="en-US" altLang="zh-CN" sz="2800" b="1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FF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accPr>
                              <m:e>
                                <m:r>
                                  <a:rPr kumimoji="0" lang="en-US" altLang="zh-CN" sz="2800" b="1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FF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𝑸</m:t>
                                </m:r>
                              </m:e>
                            </m:acc>
                          </m:e>
                          <m:sup>
                            <m:r>
                              <a:rPr kumimoji="0" lang="en-US" altLang="zh-CN" sz="2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𝒏</m:t>
                            </m:r>
                          </m:sup>
                        </m:sSup>
                        <m:r>
                          <a:rPr kumimoji="0" lang="en-US" altLang="zh-CN" sz="2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+</m:t>
                        </m:r>
                        <m:acc>
                          <m:accPr>
                            <m:chr m:val="̅"/>
                            <m:ctrlPr>
                              <a:rPr kumimoji="0" lang="en-US" altLang="zh-CN" sz="28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accPr>
                          <m:e>
                            <m:r>
                              <a:rPr kumimoji="0" lang="en-US" altLang="zh-CN" sz="28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𝑲</m:t>
                            </m:r>
                          </m:e>
                        </m:acc>
                        <m:sSup>
                          <m:sSupPr>
                            <m:ctrlPr>
                              <a:rPr kumimoji="0" lang="en-US" altLang="zh-CN" sz="2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US" altLang="zh-CN" sz="2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𝑸</m:t>
                            </m:r>
                          </m:e>
                          <m:sup>
                            <m:r>
                              <a:rPr kumimoji="0" lang="en-US" altLang="zh-CN" sz="2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𝒏</m:t>
                            </m:r>
                          </m:sup>
                        </m:sSup>
                      </m:oMath>
                    </m:oMathPara>
                  </a14:m>
                  <a:endParaRPr kumimoji="0" lang="zh-CN" alt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/>
                    <a:ea typeface="等线" panose="02010600030101010101" pitchFamily="2" charset="-122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7" name="文本框 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31282" y="1902888"/>
                  <a:ext cx="3093539" cy="440633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" name="圆角矩形 1"/>
            <p:cNvSpPr/>
            <p:nvPr/>
          </p:nvSpPr>
          <p:spPr>
            <a:xfrm>
              <a:off x="7868149" y="1795099"/>
              <a:ext cx="3404559" cy="655608"/>
            </a:xfrm>
            <a:prstGeom prst="round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文本框 41">
                  <a:extLst>
                    <a:ext uri="{FF2B5EF4-FFF2-40B4-BE49-F238E27FC236}">
                      <a16:creationId xmlns:a16="http://schemas.microsoft.com/office/drawing/2014/main" id="{91BFD78E-2046-4234-9538-B6A942A03C2A}"/>
                    </a:ext>
                  </a:extLst>
                </p:cNvPr>
                <p:cNvSpPr txBox="1"/>
                <p:nvPr/>
              </p:nvSpPr>
              <p:spPr>
                <a:xfrm>
                  <a:off x="7885987" y="1059930"/>
                  <a:ext cx="2141355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zh-CN" altLang="en-US" dirty="0"/>
                    <a:t>当</a:t>
                  </a:r>
                  <a14:m>
                    <m:oMath xmlns:m="http://schemas.openxmlformats.org/officeDocument/2006/math"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𝑐𝑙𝑘</m:t>
                      </m:r>
                    </m:oMath>
                  </a14:m>
                  <a:r>
                    <a:rPr lang="zh-CN" altLang="en-US" dirty="0"/>
                    <a:t>有效时，</a:t>
                  </a:r>
                </a:p>
              </p:txBody>
            </p:sp>
          </mc:Choice>
          <mc:Fallback xmlns="">
            <p:sp>
              <p:nvSpPr>
                <p:cNvPr id="42" name="文本框 41">
                  <a:extLst>
                    <a:ext uri="{FF2B5EF4-FFF2-40B4-BE49-F238E27FC236}">
                      <a16:creationId xmlns:a16="http://schemas.microsoft.com/office/drawing/2014/main" id="{91BFD78E-2046-4234-9538-B6A942A03C2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85987" y="1059930"/>
                  <a:ext cx="2141355" cy="461665"/>
                </a:xfrm>
                <a:prstGeom prst="rect">
                  <a:avLst/>
                </a:prstGeom>
                <a:blipFill>
                  <a:blip r:embed="rId13"/>
                  <a:stretch>
                    <a:fillRect l="-4558" t="-14474" r="-3419" b="-25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9" name="组合 48">
              <a:extLst>
                <a:ext uri="{FF2B5EF4-FFF2-40B4-BE49-F238E27FC236}">
                  <a16:creationId xmlns:a16="http://schemas.microsoft.com/office/drawing/2014/main" id="{A6821F70-6BE6-478B-A8A1-5652D0BB83D9}"/>
                </a:ext>
              </a:extLst>
            </p:cNvPr>
            <p:cNvGrpSpPr/>
            <p:nvPr/>
          </p:nvGrpSpPr>
          <p:grpSpPr>
            <a:xfrm>
              <a:off x="7962374" y="2658753"/>
              <a:ext cx="3862329" cy="2786471"/>
              <a:chOff x="7892725" y="3212976"/>
              <a:chExt cx="3862329" cy="278647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文本框 17"/>
                  <p:cNvSpPr txBox="1"/>
                  <p:nvPr/>
                </p:nvSpPr>
                <p:spPr>
                  <a:xfrm>
                    <a:off x="7892725" y="3212976"/>
                    <a:ext cx="3403496" cy="41921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marL="0" marR="0" lvl="0" indent="0" algn="l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kumimoji="0" lang="en-US" altLang="zh-CN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US" altLang="zh-CN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𝑄</m:t>
                              </m:r>
                            </m:e>
                            <m:sup>
                              <m:r>
                                <a:rPr kumimoji="0" lang="en-US" altLang="zh-CN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𝑛</m:t>
                              </m:r>
                              <m:r>
                                <a:rPr kumimoji="0" lang="en-US" altLang="zh-CN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+1</m:t>
                              </m:r>
                            </m:sup>
                          </m:sSup>
                          <m:r>
                            <a:rPr kumimoji="0" lang="en-US" altLang="zh-CN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=</m:t>
                          </m:r>
                          <m:r>
                            <a:rPr kumimoji="0" lang="en-US" altLang="zh-CN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𝐽</m:t>
                          </m:r>
                          <m:sSup>
                            <m:sSupPr>
                              <m:ctrlPr>
                                <a:rPr kumimoji="0" lang="en-US" altLang="zh-CN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̅"/>
                                  <m:ctrlPr>
                                    <a:rPr kumimoji="0" lang="en-US" altLang="zh-CN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accPr>
                                <m:e>
                                  <m:r>
                                    <a:rPr kumimoji="0" lang="en-US" altLang="zh-CN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𝑄</m:t>
                                  </m:r>
                                </m:e>
                              </m:acc>
                            </m:e>
                            <m:sup>
                              <m:r>
                                <a:rPr kumimoji="0" lang="en-US" altLang="zh-CN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𝑛</m:t>
                              </m:r>
                            </m:sup>
                          </m:sSup>
                          <m:r>
                            <a:rPr kumimoji="0" lang="en-US" altLang="zh-CN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+</m:t>
                          </m:r>
                          <m:acc>
                            <m:accPr>
                              <m:chr m:val="̅"/>
                              <m:ctrlPr>
                                <a:rPr kumimoji="0" lang="en-US" altLang="zh-CN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accPr>
                            <m:e>
                              <m:sSup>
                                <m:sSupPr>
                                  <m:ctrlPr>
                                    <a:rPr kumimoji="0" lang="en-US" altLang="zh-CN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US" altLang="zh-CN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𝑄</m:t>
                                  </m:r>
                                </m:e>
                                <m:sup>
                                  <m:r>
                                    <a:rPr kumimoji="0" lang="en-US" altLang="zh-CN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𝑛</m:t>
                                  </m:r>
                                </m:sup>
                              </m:sSup>
                              <m:r>
                                <a:rPr kumimoji="0" lang="en-US" altLang="zh-CN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𝐾</m:t>
                              </m:r>
                              <m:r>
                                <a:rPr kumimoji="0" lang="en-US" altLang="zh-CN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kumimoji="0" lang="en-US" altLang="zh-CN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kumimoji="0" lang="en-US" altLang="zh-CN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chemeClr val="bg1">
                                              <a:lumMod val="50000"/>
                                            </a:schemeClr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kumimoji="0" lang="en-US" altLang="zh-CN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chemeClr val="bg1">
                                              <a:lumMod val="50000"/>
                                            </a:schemeClr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𝑄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kumimoji="0" lang="en-US" altLang="zh-CN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𝑛</m:t>
                                  </m:r>
                                </m:sup>
                              </m:sSup>
                            </m:e>
                          </m:acc>
                        </m:oMath>
                      </m:oMathPara>
                    </a14:m>
                    <a:endParaRPr kumimoji="0" lang="zh-CN" altLang="en-US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>
                          <a:lumMod val="50000"/>
                        </a:schemeClr>
                      </a:solidFill>
                      <a:effectLst/>
                      <a:uLnTx/>
                      <a:uFillTx/>
                      <a:latin typeface="Calibri"/>
                      <a:ea typeface="等线" panose="02010600030101010101" pitchFamily="2" charset="-122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18" name="文本框 1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892725" y="3212976"/>
                    <a:ext cx="3403496" cy="419217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文本框 18"/>
                  <p:cNvSpPr txBox="1"/>
                  <p:nvPr/>
                </p:nvSpPr>
                <p:spPr>
                  <a:xfrm>
                    <a:off x="8639970" y="3861625"/>
                    <a:ext cx="2492542" cy="370101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marL="0" marR="0" lvl="0" indent="0" algn="l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en-US" altLang="zh-CN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=</m:t>
                          </m:r>
                          <m:r>
                            <a:rPr kumimoji="0" lang="en-US" altLang="zh-CN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𝐽</m:t>
                          </m:r>
                          <m:sSup>
                            <m:sSupPr>
                              <m:ctrlPr>
                                <a:rPr kumimoji="0" lang="en-US" altLang="zh-CN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̅"/>
                                  <m:ctrlPr>
                                    <a:rPr kumimoji="0" lang="en-US" altLang="zh-CN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accPr>
                                <m:e>
                                  <m:r>
                                    <a:rPr kumimoji="0" lang="en-US" altLang="zh-CN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𝑄</m:t>
                                  </m:r>
                                </m:e>
                              </m:acc>
                            </m:e>
                            <m:sup>
                              <m:r>
                                <a:rPr kumimoji="0" lang="en-US" altLang="zh-CN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𝑛</m:t>
                              </m:r>
                            </m:sup>
                          </m:sSup>
                          <m:r>
                            <a:rPr kumimoji="0" lang="en-US" altLang="zh-CN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+</m:t>
                          </m:r>
                          <m:acc>
                            <m:accPr>
                              <m:chr m:val="̅"/>
                              <m:ctrlPr>
                                <a:rPr kumimoji="0" lang="en-US" altLang="zh-CN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accPr>
                            <m:e>
                              <m:sSup>
                                <m:sSupPr>
                                  <m:ctrlPr>
                                    <a:rPr kumimoji="0" lang="en-US" altLang="zh-CN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US" altLang="zh-CN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𝑄</m:t>
                                  </m:r>
                                </m:e>
                                <m:sup>
                                  <m:r>
                                    <a:rPr kumimoji="0" lang="en-US" altLang="zh-CN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𝑛</m:t>
                                  </m:r>
                                </m:sup>
                              </m:sSup>
                              <m:r>
                                <a:rPr kumimoji="0" lang="en-US" altLang="zh-CN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𝐾</m:t>
                              </m:r>
                            </m:e>
                          </m:acc>
                          <m:r>
                            <a:rPr kumimoji="0" lang="en-US" altLang="zh-CN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∙</m:t>
                          </m:r>
                          <m:sSup>
                            <m:sSupPr>
                              <m:ctrlPr>
                                <a:rPr kumimoji="0" lang="en-US" altLang="zh-CN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US" altLang="zh-CN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𝑄</m:t>
                              </m:r>
                            </m:e>
                            <m:sup>
                              <m:r>
                                <a:rPr kumimoji="0" lang="en-US" altLang="zh-CN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𝑛</m:t>
                              </m:r>
                            </m:sup>
                          </m:sSup>
                        </m:oMath>
                      </m:oMathPara>
                    </a14:m>
                    <a:endParaRPr kumimoji="0" lang="zh-CN" altLang="en-US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>
                          <a:lumMod val="50000"/>
                        </a:schemeClr>
                      </a:solidFill>
                      <a:effectLst/>
                      <a:uLnTx/>
                      <a:uFillTx/>
                      <a:latin typeface="Calibri"/>
                      <a:ea typeface="等线" panose="02010600030101010101" pitchFamily="2" charset="-122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19" name="文本框 1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639970" y="3861625"/>
                    <a:ext cx="2492542" cy="370101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l="-244" t="-5000" b="-30000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文本框 19"/>
                  <p:cNvSpPr txBox="1"/>
                  <p:nvPr/>
                </p:nvSpPr>
                <p:spPr>
                  <a:xfrm>
                    <a:off x="8639970" y="4450865"/>
                    <a:ext cx="3115084" cy="370101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marL="0" marR="0" lvl="0" indent="0" algn="l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en-US" altLang="zh-CN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=</m:t>
                          </m:r>
                          <m:r>
                            <a:rPr kumimoji="0" lang="en-US" altLang="zh-CN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𝐽</m:t>
                          </m:r>
                          <m:sSup>
                            <m:sSupPr>
                              <m:ctrlPr>
                                <a:rPr kumimoji="0" lang="en-US" altLang="zh-CN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̅"/>
                                  <m:ctrlPr>
                                    <a:rPr kumimoji="0" lang="en-US" altLang="zh-CN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accPr>
                                <m:e>
                                  <m:r>
                                    <a:rPr kumimoji="0" lang="en-US" altLang="zh-CN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𝑄</m:t>
                                  </m:r>
                                </m:e>
                              </m:acc>
                            </m:e>
                            <m:sup>
                              <m:r>
                                <a:rPr kumimoji="0" lang="en-US" altLang="zh-CN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𝑛</m:t>
                              </m:r>
                            </m:sup>
                          </m:sSup>
                          <m:r>
                            <a:rPr kumimoji="0" lang="en-US" altLang="zh-CN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+(</m:t>
                          </m:r>
                          <m:sSup>
                            <m:sSupPr>
                              <m:ctrlPr>
                                <a:rPr kumimoji="0" lang="en-US" altLang="zh-CN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̅"/>
                                  <m:ctrlPr>
                                    <a:rPr kumimoji="0" lang="en-US" altLang="zh-CN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accPr>
                                <m:e>
                                  <m:r>
                                    <a:rPr kumimoji="0" lang="en-US" altLang="zh-CN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𝑄</m:t>
                                  </m:r>
                                </m:e>
                              </m:acc>
                            </m:e>
                            <m:sup>
                              <m:r>
                                <a:rPr kumimoji="0" lang="en-US" altLang="zh-CN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𝑛</m:t>
                              </m:r>
                            </m:sup>
                          </m:sSup>
                          <m:r>
                            <a:rPr kumimoji="0" lang="en-US" altLang="zh-CN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+</m:t>
                          </m:r>
                          <m:acc>
                            <m:accPr>
                              <m:chr m:val="̅"/>
                              <m:ctrlPr>
                                <a:rPr kumimoji="0" lang="en-US" altLang="zh-CN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0" lang="en-US" altLang="zh-CN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𝐾</m:t>
                              </m:r>
                            </m:e>
                          </m:acc>
                          <m:r>
                            <a:rPr kumimoji="0" lang="en-US" altLang="zh-CN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)</m:t>
                          </m:r>
                          <m:r>
                            <a:rPr kumimoji="0" lang="en-US" altLang="zh-CN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∙</m:t>
                          </m:r>
                          <m:sSup>
                            <m:sSupPr>
                              <m:ctrlPr>
                                <a:rPr kumimoji="0" lang="en-US" altLang="zh-CN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US" altLang="zh-CN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𝑄</m:t>
                              </m:r>
                            </m:e>
                            <m:sup>
                              <m:r>
                                <a:rPr kumimoji="0" lang="en-US" altLang="zh-CN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𝑛</m:t>
                              </m:r>
                            </m:sup>
                          </m:sSup>
                        </m:oMath>
                      </m:oMathPara>
                    </a14:m>
                    <a:endParaRPr kumimoji="0" lang="zh-CN" altLang="en-US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>
                          <a:lumMod val="50000"/>
                        </a:schemeClr>
                      </a:solidFill>
                      <a:effectLst/>
                      <a:uLnTx/>
                      <a:uFillTx/>
                      <a:latin typeface="Calibri"/>
                      <a:ea typeface="等线" panose="02010600030101010101" pitchFamily="2" charset="-122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20" name="文本框 1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639970" y="4450865"/>
                    <a:ext cx="3115084" cy="370101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 t="-3279" b="-34426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文本框 20"/>
                  <p:cNvSpPr txBox="1"/>
                  <p:nvPr/>
                </p:nvSpPr>
                <p:spPr>
                  <a:xfrm>
                    <a:off x="8639970" y="5040105"/>
                    <a:ext cx="3019866" cy="370101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marL="0" marR="0" lvl="0" indent="0" algn="l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en-US" altLang="zh-CN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=</m:t>
                          </m:r>
                          <m:r>
                            <a:rPr kumimoji="0" lang="en-US" altLang="zh-CN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𝐽</m:t>
                          </m:r>
                          <m:sSup>
                            <m:sSupPr>
                              <m:ctrlPr>
                                <a:rPr kumimoji="0" lang="en-US" altLang="zh-CN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̅"/>
                                  <m:ctrlPr>
                                    <a:rPr kumimoji="0" lang="en-US" altLang="zh-CN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accPr>
                                <m:e>
                                  <m:r>
                                    <a:rPr kumimoji="0" lang="en-US" altLang="zh-CN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𝑄</m:t>
                                  </m:r>
                                </m:e>
                              </m:acc>
                            </m:e>
                            <m:sup>
                              <m:r>
                                <a:rPr kumimoji="0" lang="en-US" altLang="zh-CN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𝑛</m:t>
                              </m:r>
                            </m:sup>
                          </m:sSup>
                          <m:r>
                            <a:rPr kumimoji="0" lang="en-US" altLang="zh-CN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+</m:t>
                          </m:r>
                          <m:acc>
                            <m:accPr>
                              <m:chr m:val="̅"/>
                              <m:ctrlPr>
                                <a:rPr kumimoji="0" lang="en-US" altLang="zh-CN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0" lang="en-US" altLang="zh-CN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𝐾</m:t>
                              </m:r>
                            </m:e>
                          </m:acc>
                          <m:sSup>
                            <m:sSupPr>
                              <m:ctrlPr>
                                <a:rPr kumimoji="0" lang="en-US" altLang="zh-CN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US" altLang="zh-CN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𝑄</m:t>
                              </m:r>
                            </m:e>
                            <m:sup>
                              <m:r>
                                <a:rPr kumimoji="0" lang="en-US" altLang="zh-CN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𝑛</m:t>
                              </m:r>
                            </m:sup>
                          </m:sSup>
                          <m:r>
                            <a:rPr kumimoji="0" lang="en-US" altLang="zh-CN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+</m:t>
                          </m:r>
                          <m:sSup>
                            <m:sSupPr>
                              <m:ctrlPr>
                                <a:rPr kumimoji="0" lang="en-US" altLang="zh-CN" i="1" u="none" kern="1200" cap="none" spc="0" normalizeH="0" noProof="0">
                                  <a:ln>
                                    <a:noFill/>
                                  </a:ln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US" altLang="zh-CN" b="0" i="1" u="none" kern="1200" cap="none" spc="0" normalizeH="0" noProof="0">
                                  <a:ln>
                                    <a:noFill/>
                                  </a:ln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𝑄</m:t>
                              </m:r>
                            </m:e>
                            <m:sup>
                              <m:r>
                                <a:rPr kumimoji="0" lang="en-US" altLang="zh-CN" b="0" i="1" u="none" kern="1200" cap="none" spc="0" normalizeH="0" noProof="0">
                                  <a:ln>
                                    <a:noFill/>
                                  </a:ln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𝑛</m:t>
                              </m:r>
                            </m:sup>
                          </m:sSup>
                          <m:sSup>
                            <m:sSupPr>
                              <m:ctrlPr>
                                <a:rPr kumimoji="0" lang="en-US" altLang="zh-CN" i="1" u="none" kern="1200" cap="none" spc="0" normalizeH="0" noProof="0">
                                  <a:ln>
                                    <a:noFill/>
                                  </a:ln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̅"/>
                                  <m:ctrlPr>
                                    <a:rPr kumimoji="0" lang="en-US" altLang="zh-CN" i="1" u="none" kern="1200" cap="none" spc="0" normalizeH="0" noProof="0">
                                      <a:ln>
                                        <a:noFill/>
                                      </a:ln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accPr>
                                <m:e>
                                  <m:r>
                                    <a:rPr kumimoji="0" lang="en-US" altLang="zh-CN" b="0" i="1" u="none" kern="1200" cap="none" spc="0" normalizeH="0" noProof="0">
                                      <a:ln>
                                        <a:noFill/>
                                      </a:ln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𝑄</m:t>
                                  </m:r>
                                </m:e>
                              </m:acc>
                            </m:e>
                            <m:sup>
                              <m:r>
                                <a:rPr kumimoji="0" lang="en-US" altLang="zh-CN" b="0" i="1" u="none" kern="1200" cap="none" spc="0" normalizeH="0" noProof="0">
                                  <a:ln>
                                    <a:noFill/>
                                  </a:ln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𝑛</m:t>
                              </m:r>
                            </m:sup>
                          </m:sSup>
                        </m:oMath>
                      </m:oMathPara>
                    </a14:m>
                    <a:endParaRPr kumimoji="0" lang="zh-CN" altLang="en-US" i="0" u="none" kern="1200" cap="none" spc="0" normalizeH="0" noProof="0" dirty="0">
                      <a:ln>
                        <a:noFill/>
                      </a:ln>
                      <a:solidFill>
                        <a:schemeClr val="bg1">
                          <a:lumMod val="50000"/>
                        </a:schemeClr>
                      </a:solidFill>
                      <a:effectLst/>
                      <a:uLnTx/>
                      <a:uFillTx/>
                      <a:latin typeface="Calibri"/>
                      <a:ea typeface="等线" panose="02010600030101010101" pitchFamily="2" charset="-122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21" name="文本框 2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639970" y="5040105"/>
                    <a:ext cx="3019866" cy="370101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 t="-4918" r="-6465" b="-27869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3" name="文本框 42">
                    <a:extLst>
                      <a:ext uri="{FF2B5EF4-FFF2-40B4-BE49-F238E27FC236}">
                        <a16:creationId xmlns:a16="http://schemas.microsoft.com/office/drawing/2014/main" id="{C344596F-0BB2-4DB2-9453-AB2B75725901}"/>
                      </a:ext>
                    </a:extLst>
                  </p:cNvPr>
                  <p:cNvSpPr txBox="1"/>
                  <p:nvPr/>
                </p:nvSpPr>
                <p:spPr>
                  <a:xfrm>
                    <a:off x="8639970" y="5629346"/>
                    <a:ext cx="1884490" cy="370101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marL="0" marR="0" lvl="0" indent="0" algn="l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en-US" altLang="zh-CN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=</m:t>
                          </m:r>
                          <m:r>
                            <a:rPr kumimoji="0" lang="en-US" altLang="zh-CN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𝐽</m:t>
                          </m:r>
                          <m:sSup>
                            <m:sSupPr>
                              <m:ctrlPr>
                                <a:rPr kumimoji="0" lang="en-US" altLang="zh-CN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̅"/>
                                  <m:ctrlPr>
                                    <a:rPr kumimoji="0" lang="en-US" altLang="zh-CN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accPr>
                                <m:e>
                                  <m:r>
                                    <a:rPr kumimoji="0" lang="en-US" altLang="zh-CN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𝑄</m:t>
                                  </m:r>
                                </m:e>
                              </m:acc>
                            </m:e>
                            <m:sup>
                              <m:r>
                                <a:rPr kumimoji="0" lang="en-US" altLang="zh-CN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𝑛</m:t>
                              </m:r>
                            </m:sup>
                          </m:sSup>
                          <m:r>
                            <a:rPr kumimoji="0" lang="en-US" altLang="zh-CN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+</m:t>
                          </m:r>
                          <m:acc>
                            <m:accPr>
                              <m:chr m:val="̅"/>
                              <m:ctrlPr>
                                <a:rPr kumimoji="0" lang="en-US" altLang="zh-CN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0" lang="en-US" altLang="zh-CN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𝐾</m:t>
                              </m:r>
                            </m:e>
                          </m:acc>
                          <m:sSup>
                            <m:sSupPr>
                              <m:ctrlPr>
                                <a:rPr kumimoji="0" lang="en-US" altLang="zh-CN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US" altLang="zh-CN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𝑄</m:t>
                              </m:r>
                            </m:e>
                            <m:sup>
                              <m:r>
                                <a:rPr kumimoji="0" lang="en-US" altLang="zh-CN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𝑛</m:t>
                              </m:r>
                            </m:sup>
                          </m:sSup>
                        </m:oMath>
                      </m:oMathPara>
                    </a14:m>
                    <a:endParaRPr kumimoji="0" lang="zh-CN" altLang="en-US" i="0" u="none" strike="dblStrike" kern="1200" cap="none" spc="0" normalizeH="0" baseline="0" noProof="0" dirty="0">
                      <a:ln>
                        <a:noFill/>
                      </a:ln>
                      <a:solidFill>
                        <a:schemeClr val="bg1">
                          <a:lumMod val="50000"/>
                        </a:schemeClr>
                      </a:solidFill>
                      <a:effectLst/>
                      <a:uLnTx/>
                      <a:uFillTx/>
                      <a:latin typeface="Calibri"/>
                      <a:ea typeface="等线" panose="02010600030101010101" pitchFamily="2" charset="-122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43" name="文本框 42">
                    <a:extLst>
                      <a:ext uri="{FF2B5EF4-FFF2-40B4-BE49-F238E27FC236}">
                        <a16:creationId xmlns:a16="http://schemas.microsoft.com/office/drawing/2014/main" id="{C344596F-0BB2-4DB2-9453-AB2B7572590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639970" y="5629346"/>
                    <a:ext cx="1884490" cy="370101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 l="-647" t="-5000" r="-7120" b="-30000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FDEC6DF4-9E84-4601-A424-150E1611DB4F}"/>
              </a:ext>
            </a:extLst>
          </p:cNvPr>
          <p:cNvGrpSpPr/>
          <p:nvPr/>
        </p:nvGrpSpPr>
        <p:grpSpPr>
          <a:xfrm>
            <a:off x="4981503" y="1317951"/>
            <a:ext cx="1186505" cy="2299660"/>
            <a:chOff x="4981503" y="1317951"/>
            <a:chExt cx="1186505" cy="2299660"/>
          </a:xfrm>
        </p:grpSpPr>
        <p:pic>
          <p:nvPicPr>
            <p:cNvPr id="45" name="图片 44">
              <a:extLst>
                <a:ext uri="{FF2B5EF4-FFF2-40B4-BE49-F238E27FC236}">
                  <a16:creationId xmlns:a16="http://schemas.microsoft.com/office/drawing/2014/main" id="{9BF422B3-9961-44CE-AF35-326BCB3BE56C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981503" y="1317951"/>
              <a:ext cx="1099139" cy="677439"/>
            </a:xfrm>
            <a:prstGeom prst="rect">
              <a:avLst/>
            </a:prstGeom>
          </p:spPr>
        </p:pic>
        <p:pic>
          <p:nvPicPr>
            <p:cNvPr id="46" name="图片 45">
              <a:extLst>
                <a:ext uri="{FF2B5EF4-FFF2-40B4-BE49-F238E27FC236}">
                  <a16:creationId xmlns:a16="http://schemas.microsoft.com/office/drawing/2014/main" id="{2DCE3E63-3BA5-486C-97C9-7F82E837BEC3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068869" y="2940172"/>
              <a:ext cx="1099139" cy="677439"/>
            </a:xfrm>
            <a:prstGeom prst="rect">
              <a:avLst/>
            </a:prstGeom>
          </p:spPr>
        </p:pic>
      </p:grpSp>
      <p:sp>
        <p:nvSpPr>
          <p:cNvPr id="48" name="箭头: 圆角右 47">
            <a:extLst>
              <a:ext uri="{FF2B5EF4-FFF2-40B4-BE49-F238E27FC236}">
                <a16:creationId xmlns:a16="http://schemas.microsoft.com/office/drawing/2014/main" id="{CEB8AF2C-A5F8-4BEF-9E2E-D03CFB5022D8}"/>
              </a:ext>
            </a:extLst>
          </p:cNvPr>
          <p:cNvSpPr/>
          <p:nvPr/>
        </p:nvSpPr>
        <p:spPr>
          <a:xfrm flipH="1" flipV="1">
            <a:off x="6816080" y="5445224"/>
            <a:ext cx="1728192" cy="510072"/>
          </a:xfrm>
          <a:prstGeom prst="bentArrow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79EA80F-379E-4967-A3D9-5CFD6E900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8E7B1-3FC2-4821-B144-3AA6EF938D0A}" type="slidenum">
              <a:rPr lang="zh-CN" altLang="en-US" sz="1400" b="1" smtClean="0"/>
              <a:pPr/>
              <a:t>45</a:t>
            </a:fld>
            <a:r>
              <a:rPr lang="zh-CN" altLang="en-US"/>
              <a:t> </a:t>
            </a:r>
            <a:r>
              <a:rPr lang="en-US" altLang="zh-CN"/>
              <a:t>/ 52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54250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图片 26">
            <a:extLst>
              <a:ext uri="{FF2B5EF4-FFF2-40B4-BE49-F238E27FC236}">
                <a16:creationId xmlns:a16="http://schemas.microsoft.com/office/drawing/2014/main" id="{3B9DCB0D-6831-419B-A189-14A4080F44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7092" y="1196752"/>
            <a:ext cx="2303197" cy="2088232"/>
          </a:xfrm>
          <a:prstGeom prst="rect">
            <a:avLst/>
          </a:prstGeom>
        </p:spPr>
      </p:pic>
      <p:sp>
        <p:nvSpPr>
          <p:cNvPr id="5" name="标题 4">
            <a:extLst>
              <a:ext uri="{FF2B5EF4-FFF2-40B4-BE49-F238E27FC236}">
                <a16:creationId xmlns:a16="http://schemas.microsoft.com/office/drawing/2014/main" id="{C6B0CF07-5A1A-4D11-9EDF-9A375A5C6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JK </a:t>
            </a:r>
            <a:r>
              <a:rPr lang="zh-CN" altLang="en-US" dirty="0"/>
              <a:t>触发器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6" name="表格 1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8675586"/>
                  </p:ext>
                </p:extLst>
              </p:nvPr>
            </p:nvGraphicFramePr>
            <p:xfrm>
              <a:off x="407368" y="4005065"/>
              <a:ext cx="4680519" cy="2443481"/>
            </p:xfrm>
            <a:graphic>
              <a:graphicData uri="http://schemas.openxmlformats.org/drawingml/2006/table">
                <a:tbl>
                  <a:tblPr firstRow="1" bandRow="1">
                    <a:tableStyleId>{5FD0F851-EC5A-4D38-B0AD-8093EC10F338}</a:tableStyleId>
                  </a:tblPr>
                  <a:tblGrid>
                    <a:gridCol w="1789944">
                      <a:extLst>
                        <a:ext uri="{9D8B030D-6E8A-4147-A177-3AD203B41FA5}">
                          <a16:colId xmlns:a16="http://schemas.microsoft.com/office/drawing/2014/main" val="3266605460"/>
                        </a:ext>
                      </a:extLst>
                    </a:gridCol>
                    <a:gridCol w="2013079">
                      <a:extLst>
                        <a:ext uri="{9D8B030D-6E8A-4147-A177-3AD203B41FA5}">
                          <a16:colId xmlns:a16="http://schemas.microsoft.com/office/drawing/2014/main" val="3752913309"/>
                        </a:ext>
                      </a:extLst>
                    </a:gridCol>
                    <a:gridCol w="877496">
                      <a:extLst>
                        <a:ext uri="{9D8B030D-6E8A-4147-A177-3AD203B41FA5}">
                          <a16:colId xmlns:a16="http://schemas.microsoft.com/office/drawing/2014/main" val="2633621577"/>
                        </a:ext>
                      </a:extLst>
                    </a:gridCol>
                  </a:tblGrid>
                  <a:tr h="823816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30000"/>
                            </a:lnSpc>
                          </a:pPr>
                          <a:r>
                            <a:rPr lang="zh-CN" altLang="en-US" sz="2000" b="0" dirty="0"/>
                            <a:t>输    入</a:t>
                          </a:r>
                          <a:endParaRPr lang="en-US" altLang="zh-CN" sz="2000" b="0" dirty="0"/>
                        </a:p>
                        <a:p>
                          <a:pPr algn="ctr">
                            <a:lnSpc>
                              <a:spcPct val="130000"/>
                            </a:lnSpc>
                          </a:pPr>
                          <a14:m>
                            <m:oMath xmlns:m="http://schemas.openxmlformats.org/officeDocument/2006/math">
                              <m:r>
                                <a:rPr lang="en-US" altLang="zh-CN" sz="2000" b="1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𝑪𝒍𝒌</m:t>
                              </m:r>
                            </m:oMath>
                          </a14:m>
                          <a:r>
                            <a:rPr lang="zh-CN" altLang="en-US" sz="2000" dirty="0"/>
                            <a:t>   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000" b="1" dirty="0" smtClean="0">
                                  <a:latin typeface="Cambria Math" panose="02040503050406030204" pitchFamily="18" charset="0"/>
                                </a:rPr>
                                <m:t>𝑱</m:t>
                              </m:r>
                            </m:oMath>
                          </a14:m>
                          <a:r>
                            <a:rPr lang="zh-CN" altLang="en-US" sz="2000" dirty="0"/>
                            <a:t>     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000" b="1" smtClean="0">
                                  <a:latin typeface="Cambria Math" panose="02040503050406030204" pitchFamily="18" charset="0"/>
                                </a:rPr>
                                <m:t>𝑲</m:t>
                              </m:r>
                            </m:oMath>
                          </a14:m>
                          <a:endParaRPr lang="zh-CN" altLang="en-US" sz="2000" dirty="0"/>
                        </a:p>
                      </a:txBody>
                      <a:tcPr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30000"/>
                            </a:lnSpc>
                          </a:pPr>
                          <a:r>
                            <a:rPr lang="zh-CN" altLang="en-US" sz="2000" b="0" dirty="0"/>
                            <a:t>输        出</a:t>
                          </a:r>
                          <a:endParaRPr lang="en-US" altLang="zh-CN" sz="2000" b="0" dirty="0"/>
                        </a:p>
                        <a:p>
                          <a:pPr algn="ctr">
                            <a:lnSpc>
                              <a:spcPct val="130000"/>
                            </a:lnSpc>
                          </a:pP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zh-CN" sz="20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000" b="1" smtClean="0">
                                      <a:latin typeface="Cambria Math" panose="02040503050406030204" pitchFamily="18" charset="0"/>
                                    </a:rPr>
                                    <m:t>𝑸</m:t>
                                  </m:r>
                                </m:e>
                                <m:sup>
                                  <m:r>
                                    <a:rPr lang="en-US" altLang="zh-CN" sz="2000" b="1" smtClean="0"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  <m:r>
                                    <a:rPr lang="en-US" altLang="zh-CN" sz="2000" b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zh-CN" sz="2000" b="1" smtClean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altLang="zh-CN" sz="2000" dirty="0"/>
                            <a:t>   </a:t>
                          </a:r>
                          <a:r>
                            <a:rPr lang="en-US" altLang="zh-CN" sz="2000" baseline="0" dirty="0"/>
                            <a:t>  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zh-CN" sz="20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zh-CN" altLang="en-US" sz="20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2000" b="1" smtClean="0">
                                          <a:latin typeface="Cambria Math" panose="02040503050406030204" pitchFamily="18" charset="0"/>
                                        </a:rPr>
                                        <m:t>𝑸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altLang="zh-CN" sz="2000" b="1" smtClean="0"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  <m:r>
                                    <a:rPr lang="en-US" altLang="zh-CN" sz="2000" b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zh-CN" sz="2000" b="1" smtClean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p>
                              </m:sSup>
                            </m:oMath>
                          </a14:m>
                          <a:endParaRPr lang="zh-CN" altLang="en-US" sz="2000" dirty="0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30000"/>
                            </a:lnSpc>
                          </a:pPr>
                          <a:r>
                            <a:rPr lang="zh-CN" altLang="en-US" sz="2000" b="0" dirty="0"/>
                            <a:t>说明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40196684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/>
                            <a:t>↑</a:t>
                          </a:r>
                          <a:r>
                            <a:rPr lang="en-US" altLang="zh-CN" sz="2000" dirty="0">
                              <a:solidFill>
                                <a:schemeClr val="tx1"/>
                              </a:solidFill>
                            </a:rPr>
                            <a:t>       0</a:t>
                          </a:r>
                          <a:r>
                            <a:rPr lang="en-US" altLang="zh-CN" sz="2000" baseline="0" dirty="0">
                              <a:solidFill>
                                <a:schemeClr val="tx1"/>
                              </a:solidFill>
                            </a:rPr>
                            <a:t>      0</a:t>
                          </a:r>
                          <a:endParaRPr lang="zh-CN" alt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buNone/>
                          </a:pP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zh-CN" sz="20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000" b="1" smtClean="0">
                                      <a:latin typeface="Cambria Math" panose="02040503050406030204" pitchFamily="18" charset="0"/>
                                    </a:rPr>
                                    <m:t>𝑸</m:t>
                                  </m:r>
                                </m:e>
                                <m:sup>
                                  <m:r>
                                    <a:rPr lang="en-US" altLang="zh-CN" sz="2000" b="1" smtClean="0"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sup>
                              </m:sSup>
                            </m:oMath>
                          </a14:m>
                          <a:r>
                            <a:rPr lang="zh-CN" altLang="en-US" sz="2000" b="0" dirty="0">
                              <a:solidFill>
                                <a:schemeClr val="tx1"/>
                              </a:solidFill>
                            </a:rPr>
                            <a:t>     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zh-CN" alt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2000" b="0" smtClean="0">
                                          <a:latin typeface="Cambria Math" panose="02040503050406030204" pitchFamily="18" charset="0"/>
                                        </a:rPr>
                                        <m:t>𝑄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altLang="zh-CN" sz="2000" b="0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</m:oMath>
                          </a14:m>
                          <a:endParaRPr lang="zh-CN" altLang="en-US" sz="2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buNone/>
                          </a:pPr>
                          <a:r>
                            <a:rPr lang="zh-CN" altLang="en-US" sz="2000" b="0" dirty="0">
                              <a:solidFill>
                                <a:schemeClr val="tx1"/>
                              </a:solidFill>
                            </a:rPr>
                            <a:t>保持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276269811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/>
                            <a:t>↑</a:t>
                          </a:r>
                          <a:r>
                            <a:rPr lang="en-US" altLang="zh-CN" sz="2000" dirty="0"/>
                            <a:t>       </a:t>
                          </a:r>
                          <a:r>
                            <a:rPr lang="en-US" altLang="zh-CN" sz="2000" b="1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r>
                            <a:rPr lang="en-US" altLang="zh-CN" sz="2000" dirty="0"/>
                            <a:t>      0</a:t>
                          </a:r>
                          <a:endParaRPr lang="zh-CN" altLang="en-US" sz="2000" dirty="0"/>
                        </a:p>
                      </a:txBody>
                      <a:tcPr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r>
                            <a:rPr lang="en-US" altLang="zh-CN" sz="2000" dirty="0"/>
                            <a:t>          </a:t>
                          </a:r>
                          <a:r>
                            <a:rPr lang="en-US" altLang="zh-CN" sz="2000" b="0" dirty="0"/>
                            <a:t>0</a:t>
                          </a:r>
                          <a:endParaRPr lang="zh-CN" altLang="en-US" sz="2000" b="0" dirty="0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000" b="0" dirty="0"/>
                            <a:t>置</a:t>
                          </a:r>
                          <a:r>
                            <a:rPr lang="en-US" altLang="zh-CN" sz="2000" b="0" dirty="0"/>
                            <a:t>1</a:t>
                          </a:r>
                          <a:endParaRPr lang="zh-CN" altLang="en-US" sz="2000" b="0" dirty="0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51262388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/>
                            <a:t>↑</a:t>
                          </a:r>
                          <a:r>
                            <a:rPr lang="en-US" altLang="zh-CN" sz="2000" dirty="0"/>
                            <a:t>       0      </a:t>
                          </a:r>
                          <a:r>
                            <a:rPr lang="en-US" altLang="zh-CN" sz="2000" b="1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sz="20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buFontTx/>
                            <a:buNone/>
                          </a:pPr>
                          <a:r>
                            <a:rPr lang="en-US" altLang="zh-CN" sz="2000" b="1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r>
                            <a:rPr lang="en-US" altLang="zh-CN" sz="2000" dirty="0"/>
                            <a:t>          1</a:t>
                          </a:r>
                          <a:endParaRPr lang="zh-CN" altLang="en-US" sz="2000" dirty="0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buFontTx/>
                            <a:buNone/>
                          </a:pPr>
                          <a:r>
                            <a:rPr lang="zh-CN" altLang="en-US" sz="2000" dirty="0"/>
                            <a:t>置</a:t>
                          </a:r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1396708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solidFill>
                                <a:schemeClr val="tx1"/>
                              </a:solidFill>
                            </a:rPr>
                            <a:t>↑</a:t>
                          </a:r>
                          <a:r>
                            <a:rPr lang="en-US" altLang="zh-CN" sz="2000" dirty="0">
                              <a:solidFill>
                                <a:schemeClr val="tx1"/>
                              </a:solidFill>
                            </a:rPr>
                            <a:t>       </a:t>
                          </a:r>
                          <a:r>
                            <a:rPr lang="en-US" altLang="zh-CN" sz="2000" b="1" kern="1200" dirty="0">
                              <a:solidFill>
                                <a:srgbClr val="FF0000"/>
                              </a:solidFill>
                            </a:rPr>
                            <a:t>1      1</a:t>
                          </a:r>
                          <a:endParaRPr lang="zh-CN" altLang="en-US" sz="2000" b="1" kern="1200" dirty="0">
                            <a:solidFill>
                              <a:srgbClr val="FF0000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zh-CN" sz="20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zh-CN" altLang="en-US" sz="20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2000" b="1" smtClean="0">
                                          <a:latin typeface="Cambria Math" panose="02040503050406030204" pitchFamily="18" charset="0"/>
                                        </a:rPr>
                                        <m:t>𝑸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altLang="zh-CN" sz="2000" b="1" smtClean="0"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sup>
                              </m:sSup>
                            </m:oMath>
                          </a14:m>
                          <a:r>
                            <a:rPr lang="zh-CN" altLang="en-US" sz="2000" b="1" dirty="0">
                              <a:solidFill>
                                <a:schemeClr val="tx1"/>
                              </a:solidFill>
                            </a:rPr>
                            <a:t>      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000" b="0" smtClean="0"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p>
                                  <m:r>
                                    <a:rPr lang="en-US" altLang="zh-CN" sz="2000" b="0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</m:oMath>
                          </a14:m>
                          <a:endParaRPr lang="zh-CN" altLang="en-US" sz="2000" b="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000" b="1" dirty="0">
                              <a:solidFill>
                                <a:schemeClr val="tx1"/>
                              </a:solidFill>
                            </a:rPr>
                            <a:t>翻转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57467490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6" name="表格 1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8675586"/>
                  </p:ext>
                </p:extLst>
              </p:nvPr>
            </p:nvGraphicFramePr>
            <p:xfrm>
              <a:off x="407368" y="4005065"/>
              <a:ext cx="4680519" cy="2443481"/>
            </p:xfrm>
            <a:graphic>
              <a:graphicData uri="http://schemas.openxmlformats.org/drawingml/2006/table">
                <a:tbl>
                  <a:tblPr firstRow="1" bandRow="1">
                    <a:tableStyleId>{5FD0F851-EC5A-4D38-B0AD-8093EC10F338}</a:tableStyleId>
                  </a:tblPr>
                  <a:tblGrid>
                    <a:gridCol w="1789944">
                      <a:extLst>
                        <a:ext uri="{9D8B030D-6E8A-4147-A177-3AD203B41FA5}">
                          <a16:colId xmlns:a16="http://schemas.microsoft.com/office/drawing/2014/main" val="3266605460"/>
                        </a:ext>
                      </a:extLst>
                    </a:gridCol>
                    <a:gridCol w="2013079">
                      <a:extLst>
                        <a:ext uri="{9D8B030D-6E8A-4147-A177-3AD203B41FA5}">
                          <a16:colId xmlns:a16="http://schemas.microsoft.com/office/drawing/2014/main" val="3752913309"/>
                        </a:ext>
                      </a:extLst>
                    </a:gridCol>
                    <a:gridCol w="877496">
                      <a:extLst>
                        <a:ext uri="{9D8B030D-6E8A-4147-A177-3AD203B41FA5}">
                          <a16:colId xmlns:a16="http://schemas.microsoft.com/office/drawing/2014/main" val="2633621577"/>
                        </a:ext>
                      </a:extLst>
                    </a:gridCol>
                  </a:tblGrid>
                  <a:tr h="857123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3"/>
                          <a:stretch>
                            <a:fillRect t="-709" r="-161905" b="-1978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3"/>
                          <a:stretch>
                            <a:fillRect l="-88822" t="-709" r="-43807" b="-1978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30000"/>
                            </a:lnSpc>
                          </a:pPr>
                          <a:r>
                            <a:rPr lang="zh-CN" altLang="en-US" sz="2000" b="0" dirty="0"/>
                            <a:t>说明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4019668442"/>
                      </a:ext>
                    </a:extLst>
                  </a:tr>
                  <a:tr h="3969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/>
                            <a:t>↑</a:t>
                          </a:r>
                          <a:r>
                            <a:rPr lang="en-US" altLang="zh-CN" sz="2000" dirty="0">
                              <a:solidFill>
                                <a:schemeClr val="tx1"/>
                              </a:solidFill>
                            </a:rPr>
                            <a:t>       0</a:t>
                          </a:r>
                          <a:r>
                            <a:rPr lang="en-US" altLang="zh-CN" sz="2000" baseline="0" dirty="0">
                              <a:solidFill>
                                <a:schemeClr val="tx1"/>
                              </a:solidFill>
                            </a:rPr>
                            <a:t>      0</a:t>
                          </a:r>
                          <a:endParaRPr lang="zh-CN" alt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3"/>
                          <a:stretch>
                            <a:fillRect l="-88822" t="-218462" r="-43807" b="-32923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buNone/>
                          </a:pPr>
                          <a:r>
                            <a:rPr lang="zh-CN" altLang="en-US" sz="2000" b="0" dirty="0">
                              <a:solidFill>
                                <a:schemeClr val="tx1"/>
                              </a:solidFill>
                            </a:rPr>
                            <a:t>保持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2762698118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/>
                            <a:t>↑</a:t>
                          </a:r>
                          <a:r>
                            <a:rPr lang="en-US" altLang="zh-CN" sz="2000" dirty="0"/>
                            <a:t>       </a:t>
                          </a:r>
                          <a:r>
                            <a:rPr lang="en-US" altLang="zh-CN" sz="2000" b="1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r>
                            <a:rPr lang="en-US" altLang="zh-CN" sz="2000" dirty="0"/>
                            <a:t>      0</a:t>
                          </a:r>
                          <a:endParaRPr lang="zh-CN" altLang="en-US" sz="2000" dirty="0"/>
                        </a:p>
                      </a:txBody>
                      <a:tcPr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r>
                            <a:rPr lang="en-US" altLang="zh-CN" sz="2000" dirty="0"/>
                            <a:t>          </a:t>
                          </a:r>
                          <a:r>
                            <a:rPr lang="en-US" altLang="zh-CN" sz="2000" b="0" dirty="0"/>
                            <a:t>0</a:t>
                          </a:r>
                          <a:endParaRPr lang="zh-CN" altLang="en-US" sz="2000" b="0" dirty="0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000" b="0" dirty="0"/>
                            <a:t>置</a:t>
                          </a:r>
                          <a:r>
                            <a:rPr lang="en-US" altLang="zh-CN" sz="2000" b="0" dirty="0"/>
                            <a:t>1</a:t>
                          </a:r>
                          <a:endParaRPr lang="zh-CN" altLang="en-US" sz="2000" b="0" dirty="0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512623881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/>
                            <a:t>↑</a:t>
                          </a:r>
                          <a:r>
                            <a:rPr lang="en-US" altLang="zh-CN" sz="2000" dirty="0"/>
                            <a:t>       0      </a:t>
                          </a:r>
                          <a:r>
                            <a:rPr lang="en-US" altLang="zh-CN" sz="2000" b="1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sz="20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buFontTx/>
                            <a:buNone/>
                          </a:pPr>
                          <a:r>
                            <a:rPr lang="en-US" altLang="zh-CN" sz="2000" b="1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r>
                            <a:rPr lang="en-US" altLang="zh-CN" sz="2000" dirty="0"/>
                            <a:t>          1</a:t>
                          </a:r>
                          <a:endParaRPr lang="zh-CN" altLang="en-US" sz="2000" dirty="0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buFontTx/>
                            <a:buNone/>
                          </a:pPr>
                          <a:r>
                            <a:rPr lang="zh-CN" altLang="en-US" sz="2000" dirty="0"/>
                            <a:t>置</a:t>
                          </a:r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139670858"/>
                      </a:ext>
                    </a:extLst>
                  </a:tr>
                  <a:tr h="3969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solidFill>
                                <a:schemeClr val="tx1"/>
                              </a:solidFill>
                            </a:rPr>
                            <a:t>↑</a:t>
                          </a:r>
                          <a:r>
                            <a:rPr lang="en-US" altLang="zh-CN" sz="2000" dirty="0">
                              <a:solidFill>
                                <a:schemeClr val="tx1"/>
                              </a:solidFill>
                            </a:rPr>
                            <a:t>       </a:t>
                          </a:r>
                          <a:r>
                            <a:rPr lang="en-US" altLang="zh-CN" sz="2000" b="1" kern="1200" dirty="0">
                              <a:solidFill>
                                <a:srgbClr val="FF0000"/>
                              </a:solidFill>
                            </a:rPr>
                            <a:t>1      1</a:t>
                          </a:r>
                          <a:endParaRPr lang="zh-CN" altLang="en-US" sz="2000" b="1" kern="1200" dirty="0">
                            <a:solidFill>
                              <a:srgbClr val="FF0000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3"/>
                          <a:stretch>
                            <a:fillRect l="-88822" t="-520000" r="-43807" b="-27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000" b="1" dirty="0">
                              <a:solidFill>
                                <a:schemeClr val="tx1"/>
                              </a:solidFill>
                            </a:rPr>
                            <a:t>翻转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57467490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2" name="表格 11">
                <a:extLst>
                  <a:ext uri="{FF2B5EF4-FFF2-40B4-BE49-F238E27FC236}">
                    <a16:creationId xmlns:a16="http://schemas.microsoft.com/office/drawing/2014/main" id="{5B926030-030C-4CEF-9435-96DACDA6B78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35626495"/>
                  </p:ext>
                </p:extLst>
              </p:nvPr>
            </p:nvGraphicFramePr>
            <p:xfrm>
              <a:off x="5888881" y="4005064"/>
              <a:ext cx="5751735" cy="2443480"/>
            </p:xfrm>
            <a:graphic>
              <a:graphicData uri="http://schemas.openxmlformats.org/drawingml/2006/table">
                <a:tbl>
                  <a:tblPr firstRow="1" bandRow="1">
                    <a:tableStyleId>{5FD0F851-EC5A-4D38-B0AD-8093EC10F338}</a:tableStyleId>
                  </a:tblPr>
                  <a:tblGrid>
                    <a:gridCol w="1150347">
                      <a:extLst>
                        <a:ext uri="{9D8B030D-6E8A-4147-A177-3AD203B41FA5}">
                          <a16:colId xmlns:a16="http://schemas.microsoft.com/office/drawing/2014/main" val="967175867"/>
                        </a:ext>
                      </a:extLst>
                    </a:gridCol>
                    <a:gridCol w="1150347">
                      <a:extLst>
                        <a:ext uri="{9D8B030D-6E8A-4147-A177-3AD203B41FA5}">
                          <a16:colId xmlns:a16="http://schemas.microsoft.com/office/drawing/2014/main" val="4212825569"/>
                        </a:ext>
                      </a:extLst>
                    </a:gridCol>
                    <a:gridCol w="1150347">
                      <a:extLst>
                        <a:ext uri="{9D8B030D-6E8A-4147-A177-3AD203B41FA5}">
                          <a16:colId xmlns:a16="http://schemas.microsoft.com/office/drawing/2014/main" val="3791511105"/>
                        </a:ext>
                      </a:extLst>
                    </a:gridCol>
                    <a:gridCol w="1150347">
                      <a:extLst>
                        <a:ext uri="{9D8B030D-6E8A-4147-A177-3AD203B41FA5}">
                          <a16:colId xmlns:a16="http://schemas.microsoft.com/office/drawing/2014/main" val="93242857"/>
                        </a:ext>
                      </a:extLst>
                    </a:gridCol>
                    <a:gridCol w="1150347">
                      <a:extLst>
                        <a:ext uri="{9D8B030D-6E8A-4147-A177-3AD203B41FA5}">
                          <a16:colId xmlns:a16="http://schemas.microsoft.com/office/drawing/2014/main" val="403030675"/>
                        </a:ext>
                      </a:extLst>
                    </a:gridCol>
                  </a:tblGrid>
                  <a:tr h="610870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000" dirty="0"/>
                            <a:t>现态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zh-CN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000" smtClean="0"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p>
                                  <m:r>
                                    <a:rPr lang="en-US" altLang="zh-CN" sz="2000" b="0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</m:oMath>
                          </a14:m>
                          <a:endParaRPr lang="zh-CN" alt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rgbClr val="DEEBF7"/>
                        </a:solidFill>
                      </a:tcPr>
                    </a:tc>
                    <a:tc gridSpan="4"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000" dirty="0"/>
                            <a:t>次态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zh-CN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000" smtClean="0"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p>
                                  <m:r>
                                    <a:rPr lang="en-US" altLang="zh-CN" sz="2000" b="0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altLang="zh-CN" sz="2000" b="0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p>
                              </m:sSup>
                            </m:oMath>
                          </a14:m>
                          <a:endParaRPr lang="zh-CN" altLang="en-US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solidFill>
                          <a:srgbClr val="DEEBF7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041559843"/>
                      </a:ext>
                    </a:extLst>
                  </a:tr>
                  <a:tr h="610870"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𝐽</m:t>
                                </m:r>
                                <m:r>
                                  <a:rPr lang="en-US" altLang="zh-CN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  <m:r>
                                  <a:rPr lang="en-US" altLang="zh-CN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=00</m:t>
                                </m:r>
                              </m:oMath>
                            </m:oMathPara>
                          </a14:m>
                          <a:endParaRPr lang="zh-CN" altLang="en-US" sz="2000" i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EEB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𝐽</m:t>
                                </m:r>
                                <m:r>
                                  <a:rPr lang="en-US" altLang="zh-CN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  <m:r>
                                  <a:rPr lang="en-US" altLang="zh-CN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=01</m:t>
                                </m:r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EEB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𝐽</m:t>
                                </m:r>
                                <m:r>
                                  <a:rPr lang="en-US" altLang="zh-CN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  <m:r>
                                  <a:rPr lang="en-US" altLang="zh-CN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=10</m:t>
                                </m:r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EEB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𝐽</m:t>
                                </m:r>
                                <m:r>
                                  <a:rPr lang="en-US" altLang="zh-CN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  <m:r>
                                  <a:rPr lang="en-US" altLang="zh-CN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=11</m:t>
                                </m:r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EEB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78638713"/>
                      </a:ext>
                    </a:extLst>
                  </a:tr>
                  <a:tr h="61087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/>
                            <a:t>0</a:t>
                          </a:r>
                          <a:endParaRPr lang="zh-CN" altLang="en-US" sz="2000" b="1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0" dirty="0"/>
                            <a:t>0</a:t>
                          </a:r>
                          <a:endParaRPr lang="zh-CN" altLang="en-US" sz="2000" b="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</a:t>
                          </a:r>
                          <a:endParaRPr lang="zh-CN" altLang="en-US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</a:t>
                          </a:r>
                          <a:endParaRPr lang="zh-CN" altLang="en-US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936185671"/>
                      </a:ext>
                    </a:extLst>
                  </a:tr>
                  <a:tr h="61087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/>
                            <a:t>1</a:t>
                          </a:r>
                          <a:endParaRPr lang="zh-CN" altLang="en-US" sz="2000" b="1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0" dirty="0"/>
                            <a:t>1</a:t>
                          </a:r>
                          <a:endParaRPr lang="zh-CN" altLang="en-US" sz="2000" b="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</a:t>
                          </a:r>
                          <a:endParaRPr lang="zh-CN" altLang="en-US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338704031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2" name="表格 11">
                <a:extLst>
                  <a:ext uri="{FF2B5EF4-FFF2-40B4-BE49-F238E27FC236}">
                    <a16:creationId xmlns:a16="http://schemas.microsoft.com/office/drawing/2014/main" id="{5B926030-030C-4CEF-9435-96DACDA6B78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35626495"/>
                  </p:ext>
                </p:extLst>
              </p:nvPr>
            </p:nvGraphicFramePr>
            <p:xfrm>
              <a:off x="5888881" y="4005064"/>
              <a:ext cx="5751735" cy="2443480"/>
            </p:xfrm>
            <a:graphic>
              <a:graphicData uri="http://schemas.openxmlformats.org/drawingml/2006/table">
                <a:tbl>
                  <a:tblPr firstRow="1" bandRow="1">
                    <a:tableStyleId>{5FD0F851-EC5A-4D38-B0AD-8093EC10F338}</a:tableStyleId>
                  </a:tblPr>
                  <a:tblGrid>
                    <a:gridCol w="1150347">
                      <a:extLst>
                        <a:ext uri="{9D8B030D-6E8A-4147-A177-3AD203B41FA5}">
                          <a16:colId xmlns:a16="http://schemas.microsoft.com/office/drawing/2014/main" val="967175867"/>
                        </a:ext>
                      </a:extLst>
                    </a:gridCol>
                    <a:gridCol w="1150347">
                      <a:extLst>
                        <a:ext uri="{9D8B030D-6E8A-4147-A177-3AD203B41FA5}">
                          <a16:colId xmlns:a16="http://schemas.microsoft.com/office/drawing/2014/main" val="4212825569"/>
                        </a:ext>
                      </a:extLst>
                    </a:gridCol>
                    <a:gridCol w="1150347">
                      <a:extLst>
                        <a:ext uri="{9D8B030D-6E8A-4147-A177-3AD203B41FA5}">
                          <a16:colId xmlns:a16="http://schemas.microsoft.com/office/drawing/2014/main" val="3791511105"/>
                        </a:ext>
                      </a:extLst>
                    </a:gridCol>
                    <a:gridCol w="1150347">
                      <a:extLst>
                        <a:ext uri="{9D8B030D-6E8A-4147-A177-3AD203B41FA5}">
                          <a16:colId xmlns:a16="http://schemas.microsoft.com/office/drawing/2014/main" val="93242857"/>
                        </a:ext>
                      </a:extLst>
                    </a:gridCol>
                    <a:gridCol w="1150347">
                      <a:extLst>
                        <a:ext uri="{9D8B030D-6E8A-4147-A177-3AD203B41FA5}">
                          <a16:colId xmlns:a16="http://schemas.microsoft.com/office/drawing/2014/main" val="403030675"/>
                        </a:ext>
                      </a:extLst>
                    </a:gridCol>
                  </a:tblGrid>
                  <a:tr h="610870">
                    <a:tc rowSpan="2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4"/>
                          <a:stretch>
                            <a:fillRect t="-498" r="-400000" b="-100995"/>
                          </a:stretch>
                        </a:blipFill>
                      </a:tcPr>
                    </a:tc>
                    <a:tc gridSpan="4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4"/>
                          <a:stretch>
                            <a:fillRect l="-25033" t="-990" r="-132" b="-300000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041559843"/>
                      </a:ext>
                    </a:extLst>
                  </a:tr>
                  <a:tr h="610870"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0000" t="-102000" r="-300000" b="-203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1064" t="-102000" r="-201596" b="-203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99471" t="-102000" r="-100529" b="-203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99471" t="-102000" r="-529" b="-203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78638713"/>
                      </a:ext>
                    </a:extLst>
                  </a:tr>
                  <a:tr h="61087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/>
                            <a:t>0</a:t>
                          </a:r>
                          <a:endParaRPr lang="zh-CN" altLang="en-US" sz="2000" b="1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0" dirty="0"/>
                            <a:t>0</a:t>
                          </a:r>
                          <a:endParaRPr lang="zh-CN" altLang="en-US" sz="2000" b="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</a:t>
                          </a:r>
                          <a:endParaRPr lang="zh-CN" altLang="en-US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</a:t>
                          </a:r>
                          <a:endParaRPr lang="zh-CN" altLang="en-US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936185671"/>
                      </a:ext>
                    </a:extLst>
                  </a:tr>
                  <a:tr h="61087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/>
                            <a:t>1</a:t>
                          </a:r>
                          <a:endParaRPr lang="zh-CN" altLang="en-US" sz="2000" b="1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0" dirty="0"/>
                            <a:t>1</a:t>
                          </a:r>
                          <a:endParaRPr lang="zh-CN" altLang="en-US" sz="2000" b="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</a:t>
                          </a:r>
                          <a:endParaRPr lang="zh-CN" altLang="en-US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3387040317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29" name="组合 28">
            <a:extLst>
              <a:ext uri="{FF2B5EF4-FFF2-40B4-BE49-F238E27FC236}">
                <a16:creationId xmlns:a16="http://schemas.microsoft.com/office/drawing/2014/main" id="{5A0CD12D-B636-40D1-BA06-E705F29C7774}"/>
              </a:ext>
            </a:extLst>
          </p:cNvPr>
          <p:cNvGrpSpPr/>
          <p:nvPr/>
        </p:nvGrpSpPr>
        <p:grpSpPr>
          <a:xfrm>
            <a:off x="5397267" y="1196752"/>
            <a:ext cx="6517840" cy="2394848"/>
            <a:chOff x="5183798" y="4086317"/>
            <a:chExt cx="6517840" cy="239484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椭圆 29">
                  <a:extLst>
                    <a:ext uri="{FF2B5EF4-FFF2-40B4-BE49-F238E27FC236}">
                      <a16:creationId xmlns:a16="http://schemas.microsoft.com/office/drawing/2014/main" id="{20F740DA-B936-4968-B287-89B60905CB30}"/>
                    </a:ext>
                  </a:extLst>
                </p:cNvPr>
                <p:cNvSpPr/>
                <p:nvPr/>
              </p:nvSpPr>
              <p:spPr>
                <a:xfrm>
                  <a:off x="7032104" y="4925656"/>
                  <a:ext cx="792000" cy="79200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 w="285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altLang="zh-CN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30" name="椭圆 29">
                  <a:extLst>
                    <a:ext uri="{FF2B5EF4-FFF2-40B4-BE49-F238E27FC236}">
                      <a16:creationId xmlns:a16="http://schemas.microsoft.com/office/drawing/2014/main" id="{20F740DA-B936-4968-B287-89B60905CB3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32104" y="4925656"/>
                  <a:ext cx="792000" cy="792000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28575"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椭圆 30">
                  <a:extLst>
                    <a:ext uri="{FF2B5EF4-FFF2-40B4-BE49-F238E27FC236}">
                      <a16:creationId xmlns:a16="http://schemas.microsoft.com/office/drawing/2014/main" id="{3A3B56D8-6AA6-4410-B142-2FD040CB1633}"/>
                    </a:ext>
                  </a:extLst>
                </p:cNvPr>
                <p:cNvSpPr/>
                <p:nvPr/>
              </p:nvSpPr>
              <p:spPr>
                <a:xfrm>
                  <a:off x="8934864" y="4925656"/>
                  <a:ext cx="792000" cy="79200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 w="285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altLang="zh-CN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31" name="椭圆 30">
                  <a:extLst>
                    <a:ext uri="{FF2B5EF4-FFF2-40B4-BE49-F238E27FC236}">
                      <a16:creationId xmlns:a16="http://schemas.microsoft.com/office/drawing/2014/main" id="{3A3B56D8-6AA6-4410-B142-2FD040CB163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34864" y="4925656"/>
                  <a:ext cx="792000" cy="792000"/>
                </a:xfrm>
                <a:prstGeom prst="ellipse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28575"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2" name="曲线连接符 91">
              <a:extLst>
                <a:ext uri="{FF2B5EF4-FFF2-40B4-BE49-F238E27FC236}">
                  <a16:creationId xmlns:a16="http://schemas.microsoft.com/office/drawing/2014/main" id="{D490B5CE-B63A-486F-A668-37177C4DFD3D}"/>
                </a:ext>
              </a:extLst>
            </p:cNvPr>
            <p:cNvCxnSpPr>
              <a:stCxn id="30" idx="3"/>
              <a:endCxn id="30" idx="1"/>
            </p:cNvCxnSpPr>
            <p:nvPr/>
          </p:nvCxnSpPr>
          <p:spPr>
            <a:xfrm rot="5400000" flipH="1">
              <a:off x="6868076" y="5321656"/>
              <a:ext cx="560028" cy="12700"/>
            </a:xfrm>
            <a:prstGeom prst="curvedConnector5">
              <a:avLst>
                <a:gd name="adj1" fmla="val -11480"/>
                <a:gd name="adj2" fmla="val 5210449"/>
                <a:gd name="adj3" fmla="val 119134"/>
              </a:avLst>
            </a:prstGeom>
            <a:ln w="1905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曲线连接符 92">
              <a:extLst>
                <a:ext uri="{FF2B5EF4-FFF2-40B4-BE49-F238E27FC236}">
                  <a16:creationId xmlns:a16="http://schemas.microsoft.com/office/drawing/2014/main" id="{52898763-200D-4938-B7D3-6E17A1886C09}"/>
                </a:ext>
              </a:extLst>
            </p:cNvPr>
            <p:cNvCxnSpPr>
              <a:cxnSpLocks/>
              <a:stCxn id="30" idx="0"/>
              <a:endCxn id="31" idx="0"/>
            </p:cNvCxnSpPr>
            <p:nvPr/>
          </p:nvCxnSpPr>
          <p:spPr>
            <a:xfrm rot="5400000" flipH="1" flipV="1">
              <a:off x="8379484" y="3974276"/>
              <a:ext cx="12700" cy="1902760"/>
            </a:xfrm>
            <a:prstGeom prst="curvedConnector3">
              <a:avLst>
                <a:gd name="adj1" fmla="val 3611047"/>
              </a:avLst>
            </a:prstGeom>
            <a:ln w="1905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曲线连接符 98">
              <a:extLst>
                <a:ext uri="{FF2B5EF4-FFF2-40B4-BE49-F238E27FC236}">
                  <a16:creationId xmlns:a16="http://schemas.microsoft.com/office/drawing/2014/main" id="{F69C1BD0-BDDB-4D8A-B627-9C12E374F69B}"/>
                </a:ext>
              </a:extLst>
            </p:cNvPr>
            <p:cNvCxnSpPr>
              <a:cxnSpLocks/>
              <a:stCxn id="31" idx="4"/>
              <a:endCxn id="30" idx="4"/>
            </p:cNvCxnSpPr>
            <p:nvPr/>
          </p:nvCxnSpPr>
          <p:spPr>
            <a:xfrm rot="5400000">
              <a:off x="8379484" y="4766276"/>
              <a:ext cx="12700" cy="1902760"/>
            </a:xfrm>
            <a:prstGeom prst="curvedConnector3">
              <a:avLst>
                <a:gd name="adj1" fmla="val 3346008"/>
              </a:avLst>
            </a:prstGeom>
            <a:ln w="1905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曲线连接符 91">
              <a:extLst>
                <a:ext uri="{FF2B5EF4-FFF2-40B4-BE49-F238E27FC236}">
                  <a16:creationId xmlns:a16="http://schemas.microsoft.com/office/drawing/2014/main" id="{C52B79D1-3169-419D-B51F-F2872FC70722}"/>
                </a:ext>
              </a:extLst>
            </p:cNvPr>
            <p:cNvCxnSpPr>
              <a:cxnSpLocks/>
              <a:stCxn id="31" idx="7"/>
              <a:endCxn id="31" idx="5"/>
            </p:cNvCxnSpPr>
            <p:nvPr/>
          </p:nvCxnSpPr>
          <p:spPr>
            <a:xfrm rot="16200000" flipH="1">
              <a:off x="9330864" y="5321656"/>
              <a:ext cx="560028" cy="12700"/>
            </a:xfrm>
            <a:prstGeom prst="curvedConnector5">
              <a:avLst>
                <a:gd name="adj1" fmla="val -24792"/>
                <a:gd name="adj2" fmla="val 5223559"/>
                <a:gd name="adj3" fmla="val 124792"/>
              </a:avLst>
            </a:prstGeom>
            <a:ln w="1905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矩形 35">
                  <a:extLst>
                    <a:ext uri="{FF2B5EF4-FFF2-40B4-BE49-F238E27FC236}">
                      <a16:creationId xmlns:a16="http://schemas.microsoft.com/office/drawing/2014/main" id="{2D1AB68B-A010-4879-8E9E-5A292B220184}"/>
                    </a:ext>
                  </a:extLst>
                </p:cNvPr>
                <p:cNvSpPr/>
                <p:nvPr/>
              </p:nvSpPr>
              <p:spPr>
                <a:xfrm>
                  <a:off x="5183798" y="5143340"/>
                  <a:ext cx="1346805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𝐽𝐾</m:t>
                        </m:r>
                        <m:r>
                          <a:rPr lang="en-US" altLang="zh-CN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00, 01</m:t>
                        </m:r>
                      </m:oMath>
                    </m:oMathPara>
                  </a14:m>
                  <a:endParaRPr lang="en-US" altLang="zh-CN" sz="1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6" name="矩形 35">
                  <a:extLst>
                    <a:ext uri="{FF2B5EF4-FFF2-40B4-BE49-F238E27FC236}">
                      <a16:creationId xmlns:a16="http://schemas.microsoft.com/office/drawing/2014/main" id="{2D1AB68B-A010-4879-8E9E-5A292B22018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83798" y="5143340"/>
                  <a:ext cx="1346805" cy="369332"/>
                </a:xfrm>
                <a:prstGeom prst="rect">
                  <a:avLst/>
                </a:prstGeom>
                <a:blipFill>
                  <a:blip r:embed="rId7"/>
                  <a:stretch>
                    <a:fillRect l="-905" b="-13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矩形 36">
                  <a:extLst>
                    <a:ext uri="{FF2B5EF4-FFF2-40B4-BE49-F238E27FC236}">
                      <a16:creationId xmlns:a16="http://schemas.microsoft.com/office/drawing/2014/main" id="{F310CCDF-C41B-4BE9-94FE-717933E1080A}"/>
                    </a:ext>
                  </a:extLst>
                </p:cNvPr>
                <p:cNvSpPr/>
                <p:nvPr/>
              </p:nvSpPr>
              <p:spPr>
                <a:xfrm>
                  <a:off x="10286892" y="5136990"/>
                  <a:ext cx="141474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zh-CN" sz="1800" i="1" smtClean="0">
                            <a:latin typeface="Cambria Math" panose="02040503050406030204" pitchFamily="18" charset="0"/>
                          </a:rPr>
                          <m:t>𝐽𝐾</m:t>
                        </m:r>
                        <m:r>
                          <a:rPr lang="en-US" altLang="zh-CN" sz="1800" i="1" smtClean="0">
                            <a:latin typeface="Cambria Math" panose="02040503050406030204" pitchFamily="18" charset="0"/>
                          </a:rPr>
                          <m:t>=00, 10</m:t>
                        </m:r>
                      </m:oMath>
                    </m:oMathPara>
                  </a14:m>
                  <a:endParaRPr lang="en-US" altLang="zh-CN" sz="1800" dirty="0"/>
                </a:p>
              </p:txBody>
            </p:sp>
          </mc:Choice>
          <mc:Fallback xmlns="">
            <p:sp>
              <p:nvSpPr>
                <p:cNvPr id="37" name="矩形 36">
                  <a:extLst>
                    <a:ext uri="{FF2B5EF4-FFF2-40B4-BE49-F238E27FC236}">
                      <a16:creationId xmlns:a16="http://schemas.microsoft.com/office/drawing/2014/main" id="{F310CCDF-C41B-4BE9-94FE-717933E1080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86892" y="5136990"/>
                  <a:ext cx="1414746" cy="369332"/>
                </a:xfrm>
                <a:prstGeom prst="rect">
                  <a:avLst/>
                </a:prstGeom>
                <a:blipFill>
                  <a:blip r:embed="rId8"/>
                  <a:stretch>
                    <a:fillRect l="-862" b="-13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矩形 37">
                  <a:extLst>
                    <a:ext uri="{FF2B5EF4-FFF2-40B4-BE49-F238E27FC236}">
                      <a16:creationId xmlns:a16="http://schemas.microsoft.com/office/drawing/2014/main" id="{69528F0A-8243-45F6-8651-110F61DDB2B5}"/>
                    </a:ext>
                  </a:extLst>
                </p:cNvPr>
                <p:cNvSpPr/>
                <p:nvPr/>
              </p:nvSpPr>
              <p:spPr>
                <a:xfrm>
                  <a:off x="7682731" y="4086317"/>
                  <a:ext cx="141474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800" i="1" smtClean="0">
                            <a:latin typeface="Cambria Math" panose="02040503050406030204" pitchFamily="18" charset="0"/>
                          </a:rPr>
                          <m:t>𝐽𝐾</m:t>
                        </m:r>
                        <m:r>
                          <a:rPr lang="en-US" altLang="zh-CN" sz="1800" i="1" smtClean="0">
                            <a:latin typeface="Cambria Math" panose="02040503050406030204" pitchFamily="18" charset="0"/>
                          </a:rPr>
                          <m:t>=11, 10</m:t>
                        </m:r>
                      </m:oMath>
                    </m:oMathPara>
                  </a14:m>
                  <a:endParaRPr lang="zh-CN" altLang="en-US" sz="1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8" name="矩形 37">
                  <a:extLst>
                    <a:ext uri="{FF2B5EF4-FFF2-40B4-BE49-F238E27FC236}">
                      <a16:creationId xmlns:a16="http://schemas.microsoft.com/office/drawing/2014/main" id="{69528F0A-8243-45F6-8651-110F61DDB2B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82731" y="4086317"/>
                  <a:ext cx="1414746" cy="369332"/>
                </a:xfrm>
                <a:prstGeom prst="rect">
                  <a:avLst/>
                </a:prstGeom>
                <a:blipFill>
                  <a:blip r:embed="rId9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矩形 38">
                  <a:extLst>
                    <a:ext uri="{FF2B5EF4-FFF2-40B4-BE49-F238E27FC236}">
                      <a16:creationId xmlns:a16="http://schemas.microsoft.com/office/drawing/2014/main" id="{44ACF89E-17AF-47CB-99E4-885D53DB2C0E}"/>
                    </a:ext>
                  </a:extLst>
                </p:cNvPr>
                <p:cNvSpPr/>
                <p:nvPr/>
              </p:nvSpPr>
              <p:spPr>
                <a:xfrm>
                  <a:off x="7754739" y="6111833"/>
                  <a:ext cx="141474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800" i="1" smtClean="0">
                            <a:latin typeface="Cambria Math" panose="02040503050406030204" pitchFamily="18" charset="0"/>
                          </a:rPr>
                          <m:t>𝐽𝐾</m:t>
                        </m:r>
                        <m:r>
                          <a:rPr lang="en-US" altLang="zh-CN" sz="1800" i="1" smtClean="0">
                            <a:latin typeface="Cambria Math" panose="02040503050406030204" pitchFamily="18" charset="0"/>
                          </a:rPr>
                          <m:t>=11, 01</m:t>
                        </m:r>
                      </m:oMath>
                    </m:oMathPara>
                  </a14:m>
                  <a:endParaRPr lang="zh-CN" altLang="en-US" sz="1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9" name="矩形 38">
                  <a:extLst>
                    <a:ext uri="{FF2B5EF4-FFF2-40B4-BE49-F238E27FC236}">
                      <a16:creationId xmlns:a16="http://schemas.microsoft.com/office/drawing/2014/main" id="{44ACF89E-17AF-47CB-99E4-885D53DB2C0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54739" y="6111833"/>
                  <a:ext cx="1414746" cy="369332"/>
                </a:xfrm>
                <a:prstGeom prst="rect">
                  <a:avLst/>
                </a:prstGeom>
                <a:blipFill>
                  <a:blip r:embed="rId10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D1B177C3-8BC4-4583-9017-7364172BAC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8E7B1-3FC2-4821-B144-3AA6EF938D0A}" type="slidenum">
              <a:rPr lang="zh-CN" altLang="en-US" sz="1400" b="1" smtClean="0"/>
              <a:pPr/>
              <a:t>46</a:t>
            </a:fld>
            <a:r>
              <a:rPr lang="zh-CN" altLang="en-US"/>
              <a:t> </a:t>
            </a:r>
            <a:r>
              <a:rPr lang="en-US" altLang="zh-CN"/>
              <a:t>/ 52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20130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>
                <a:solidFill>
                  <a:schemeClr val="bg1">
                    <a:lumMod val="50000"/>
                  </a:schemeClr>
                </a:solidFill>
              </a:rPr>
              <a:t>【</a:t>
            </a:r>
            <a:r>
              <a:rPr lang="zh-CN" altLang="en-US" sz="3600" dirty="0">
                <a:solidFill>
                  <a:schemeClr val="bg1">
                    <a:lumMod val="50000"/>
                  </a:schemeClr>
                </a:solidFill>
              </a:rPr>
              <a:t>例</a:t>
            </a:r>
            <a:r>
              <a:rPr lang="en-US" altLang="zh-CN" sz="3600" dirty="0">
                <a:solidFill>
                  <a:schemeClr val="bg1">
                    <a:lumMod val="50000"/>
                  </a:schemeClr>
                </a:solidFill>
              </a:rPr>
              <a:t>6】</a:t>
            </a:r>
            <a:r>
              <a:rPr lang="zh-CN" altLang="en-US" sz="3600" dirty="0"/>
              <a:t>画</a:t>
            </a:r>
            <a:r>
              <a:rPr lang="en-US" altLang="zh-CN" sz="3600" dirty="0">
                <a:latin typeface="Arial Narrow" panose="020B0606020202030204" pitchFamily="34" charset="0"/>
                <a:cs typeface="Times New Roman" panose="02020603050405020304" pitchFamily="18" charset="0"/>
              </a:rPr>
              <a:t>74HC112</a:t>
            </a:r>
            <a:r>
              <a:rPr lang="zh-CN" altLang="en-US" sz="3600" dirty="0">
                <a:solidFill>
                  <a:srgbClr val="0070C0"/>
                </a:solidFill>
              </a:rPr>
              <a:t>负沿</a:t>
            </a:r>
            <a:r>
              <a:rPr lang="en-US" altLang="zh-CN" sz="3600" b="1" dirty="0"/>
              <a:t>JK</a:t>
            </a:r>
            <a:r>
              <a:rPr lang="zh-CN" altLang="en-US" sz="3600" b="1" dirty="0"/>
              <a:t>触发器</a:t>
            </a:r>
            <a:r>
              <a:rPr lang="zh-CN" altLang="en-US" sz="3600" dirty="0"/>
              <a:t>输出波形图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2024" y="1848329"/>
            <a:ext cx="9414850" cy="3826613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160230" y="4940062"/>
            <a:ext cx="9278438" cy="845387"/>
          </a:xfrm>
          <a:prstGeom prst="rect">
            <a:avLst/>
          </a:prstGeom>
          <a:solidFill>
            <a:schemeClr val="accent6">
              <a:lumMod val="40000"/>
              <a:lumOff val="6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3237E66B-5F53-4A22-B989-C1D8C67F8B54}"/>
              </a:ext>
            </a:extLst>
          </p:cNvPr>
          <p:cNvGrpSpPr/>
          <p:nvPr/>
        </p:nvGrpSpPr>
        <p:grpSpPr>
          <a:xfrm>
            <a:off x="9912423" y="2440940"/>
            <a:ext cx="1899897" cy="2932635"/>
            <a:chOff x="9912423" y="2440940"/>
            <a:chExt cx="1899897" cy="2932635"/>
          </a:xfrm>
        </p:grpSpPr>
        <p:sp>
          <p:nvSpPr>
            <p:cNvPr id="3" name="文本框 2"/>
            <p:cNvSpPr txBox="1"/>
            <p:nvPr/>
          </p:nvSpPr>
          <p:spPr>
            <a:xfrm>
              <a:off x="10150949" y="2440940"/>
              <a:ext cx="12250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等线" panose="02010600030101010101" pitchFamily="2" charset="-122"/>
                  <a:cs typeface="+mn-cs"/>
                </a:rPr>
                <a:t>异步强置</a:t>
              </a: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等线" panose="02010600030101010101" pitchFamily="2" charset="-122"/>
                  <a:cs typeface="+mn-cs"/>
                </a:rPr>
                <a:t>1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10293375" y="5004243"/>
              <a:ext cx="12250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等线" panose="02010600030101010101" pitchFamily="2" charset="-122"/>
                  <a:cs typeface="+mn-cs"/>
                </a:rPr>
                <a:t>异步强置</a:t>
              </a: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等线" panose="02010600030101010101" pitchFamily="2" charset="-122"/>
                  <a:cs typeface="+mn-cs"/>
                </a:rPr>
                <a:t>0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endParaRPr>
            </a:p>
          </p:txBody>
        </p:sp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A990902F-B055-495B-AC9D-BE4F2353A52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12423" y="2850721"/>
              <a:ext cx="1899897" cy="2162455"/>
            </a:xfrm>
            <a:prstGeom prst="rect">
              <a:avLst/>
            </a:prstGeom>
          </p:spPr>
        </p:pic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A92114C3-229F-422A-A351-444688EDB01C}"/>
              </a:ext>
            </a:extLst>
          </p:cNvPr>
          <p:cNvGrpSpPr/>
          <p:nvPr/>
        </p:nvGrpSpPr>
        <p:grpSpPr>
          <a:xfrm>
            <a:off x="7440342" y="1208804"/>
            <a:ext cx="1422184" cy="5244532"/>
            <a:chOff x="7440342" y="1208804"/>
            <a:chExt cx="1422184" cy="5244532"/>
          </a:xfrm>
        </p:grpSpPr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6CFDBA83-6DCB-44F2-8DCF-70B5325C1EDB}"/>
                </a:ext>
              </a:extLst>
            </p:cNvPr>
            <p:cNvSpPr/>
            <p:nvPr/>
          </p:nvSpPr>
          <p:spPr>
            <a:xfrm>
              <a:off x="7968208" y="2440940"/>
              <a:ext cx="360040" cy="628020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5F182FAA-8652-4CC7-AC2A-40EE136734FB}"/>
                </a:ext>
              </a:extLst>
            </p:cNvPr>
            <p:cNvSpPr txBox="1"/>
            <p:nvPr/>
          </p:nvSpPr>
          <p:spPr>
            <a:xfrm>
              <a:off x="7440342" y="1208804"/>
              <a:ext cx="1415772" cy="461665"/>
            </a:xfrm>
            <a:prstGeom prst="wedgeRectCallout">
              <a:avLst>
                <a:gd name="adj1" fmla="val -1417"/>
                <a:gd name="adj2" fmla="val 188873"/>
              </a:avLst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zh-CN" altLang="en-US" b="1" dirty="0">
                  <a:solidFill>
                    <a:schemeClr val="accent1"/>
                  </a:solidFill>
                </a:rPr>
                <a:t>干扰脉冲</a:t>
              </a: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326E7BBF-DD25-4803-988D-F469714A9F30}"/>
                </a:ext>
              </a:extLst>
            </p:cNvPr>
            <p:cNvSpPr txBox="1"/>
            <p:nvPr/>
          </p:nvSpPr>
          <p:spPr>
            <a:xfrm>
              <a:off x="7440342" y="5991671"/>
              <a:ext cx="14221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>
                  <a:solidFill>
                    <a:srgbClr val="FF0000"/>
                  </a:solidFill>
                </a:rPr>
                <a:t>没有影响</a:t>
              </a:r>
            </a:p>
          </p:txBody>
        </p:sp>
      </p:grp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14E78F8-775A-4727-B05B-7ADC3B6AF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8E7B1-3FC2-4821-B144-3AA6EF938D0A}" type="slidenum">
              <a:rPr lang="zh-CN" altLang="en-US" sz="1400" b="1" smtClean="0"/>
              <a:pPr/>
              <a:t>47</a:t>
            </a:fld>
            <a:r>
              <a:rPr lang="zh-CN" altLang="en-US"/>
              <a:t> </a:t>
            </a:r>
            <a:r>
              <a:rPr lang="en-US" altLang="zh-CN"/>
              <a:t>/ 52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96041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用</a:t>
            </a:r>
            <a:r>
              <a:rPr lang="en-US" altLang="zh-CN" b="1" dirty="0"/>
              <a:t>D</a:t>
            </a:r>
            <a:r>
              <a:rPr lang="zh-CN" altLang="en-US" b="1" dirty="0"/>
              <a:t>触发器</a:t>
            </a:r>
            <a:r>
              <a:rPr lang="zh-CN" altLang="en-US" dirty="0"/>
              <a:t>构造</a:t>
            </a:r>
            <a:r>
              <a:rPr lang="en-US" altLang="zh-CN" b="1" dirty="0"/>
              <a:t>JK</a:t>
            </a:r>
            <a:r>
              <a:rPr lang="zh-CN" altLang="en-US" b="1" dirty="0"/>
              <a:t>触发器</a:t>
            </a:r>
            <a:endParaRPr lang="en-US" altLang="zh-CN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0100" name="Rectangle 4"/>
              <p:cNvSpPr>
                <a:spLocks noChangeArrowheads="1"/>
              </p:cNvSpPr>
              <p:nvPr/>
            </p:nvSpPr>
            <p:spPr bwMode="auto">
              <a:xfrm>
                <a:off x="2423592" y="5063893"/>
                <a:ext cx="4824536" cy="147501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eaLnBrk="0" hangingPunct="0">
                  <a:lnSpc>
                    <a:spcPct val="150000"/>
                  </a:lnSpc>
                  <a:spcBef>
                    <a:spcPct val="40000"/>
                  </a:spcBef>
                  <a:buClr>
                    <a:srgbClr val="663300"/>
                  </a:buClr>
                </a:pPr>
                <a:r>
                  <a:rPr kumimoji="0" lang="zh-CN" altLang="en-US" sz="2800" dirty="0">
                    <a:solidFill>
                      <a:schemeClr val="tx1"/>
                    </a:solidFill>
                  </a:rPr>
                  <a:t>因为     </a:t>
                </a:r>
                <a:r>
                  <a:rPr kumimoji="0" lang="en-US" altLang="zh-CN" sz="28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altLang="zh-CN" sz="2800" b="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kumimoji="0" lang="en-US" altLang="zh-CN" sz="2800" b="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 </m:t>
                    </m:r>
                    <m:r>
                      <a:rPr kumimoji="0" lang="en-US" altLang="zh-CN" sz="2800" b="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𝐽</m:t>
                    </m:r>
                    <m:sSup>
                      <m:sSupPr>
                        <m:ctrlPr>
                          <a:rPr kumimoji="0" lang="en-US" altLang="zh-CN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̅"/>
                            <m:ctrlPr>
                              <a:rPr kumimoji="0" lang="en-US" altLang="zh-CN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kumimoji="0" lang="en-US" altLang="zh-CN" sz="28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</m:acc>
                      </m:e>
                      <m:sup>
                        <m:r>
                          <a:rPr kumimoji="0" lang="en-US" altLang="zh-CN" sz="28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kumimoji="0" lang="en-US" altLang="zh-CN" sz="2800" b="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̅"/>
                        <m:ctrlPr>
                          <a:rPr kumimoji="0" lang="en-US" altLang="zh-CN" sz="28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0" lang="en-US" altLang="zh-CN" sz="2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</m:acc>
                    <m:sSup>
                      <m:sSupPr>
                        <m:ctrlPr>
                          <a:rPr kumimoji="0" lang="en-US" altLang="zh-CN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0" lang="en-US" altLang="zh-CN" sz="28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kumimoji="0" lang="en-US" altLang="zh-CN" sz="28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altLang="zh-CN" sz="2800" dirty="0">
                  <a:solidFill>
                    <a:schemeClr val="tx1"/>
                  </a:solidFill>
                </a:endParaRPr>
              </a:p>
              <a:p>
                <a:pPr eaLnBrk="0" hangingPunct="0">
                  <a:lnSpc>
                    <a:spcPct val="150000"/>
                  </a:lnSpc>
                  <a:spcBef>
                    <a:spcPct val="40000"/>
                  </a:spcBef>
                  <a:buClr>
                    <a:srgbClr val="663300"/>
                  </a:buClr>
                </a:pPr>
                <a:r>
                  <a:rPr lang="zh-CN" altLang="en-US" sz="2800" dirty="0">
                    <a:solidFill>
                      <a:schemeClr val="tx1"/>
                    </a:solidFill>
                  </a:rPr>
                  <a:t>故，</a:t>
                </a:r>
                <a:r>
                  <a:rPr kumimoji="0" lang="en-US" altLang="zh-CN" sz="28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altLang="zh-CN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0" lang="en-US" altLang="zh-CN" sz="28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kumimoji="0" lang="en-US" altLang="zh-CN" sz="28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kumimoji="0" lang="en-US" altLang="zh-CN" sz="28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  <m:r>
                      <a:rPr kumimoji="0" lang="en-US" altLang="zh-CN" sz="28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kumimoji="0" lang="en-US" altLang="zh-CN" sz="28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𝐽</m:t>
                    </m:r>
                    <m:sSup>
                      <m:sSupPr>
                        <m:ctrlPr>
                          <a:rPr kumimoji="0" lang="en-US" altLang="zh-CN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̅"/>
                            <m:ctrlPr>
                              <a:rPr kumimoji="0" lang="en-US" altLang="zh-CN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kumimoji="0" lang="en-US" altLang="zh-CN" sz="28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</m:acc>
                      </m:e>
                      <m:sup>
                        <m:r>
                          <a:rPr kumimoji="0" lang="en-US" altLang="zh-CN" sz="28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kumimoji="0" lang="en-US" altLang="zh-CN" sz="28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̅"/>
                        <m:ctrlPr>
                          <a:rPr kumimoji="0" lang="en-US" altLang="zh-CN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0" lang="en-US" altLang="zh-CN" sz="28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</m:acc>
                    <m:sSup>
                      <m:sSupPr>
                        <m:ctrlPr>
                          <a:rPr kumimoji="0" lang="en-US" altLang="zh-CN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0" lang="en-US" altLang="zh-CN" sz="28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kumimoji="0" lang="en-US" altLang="zh-CN" sz="28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altLang="zh-CN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0100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423592" y="5063893"/>
                <a:ext cx="4824536" cy="1475019"/>
              </a:xfrm>
              <a:prstGeom prst="rect">
                <a:avLst/>
              </a:prstGeom>
              <a:blipFill>
                <a:blip r:embed="rId3"/>
                <a:stretch>
                  <a:fillRect l="-2655" b="-9504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C0F1961F-54CF-4C17-89EF-3D2A4D49CC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89447" y="2348880"/>
            <a:ext cx="2222546" cy="201510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BBF7775-2D03-400F-8FE3-453B6C4C6D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384" y="1010099"/>
            <a:ext cx="7572326" cy="3943694"/>
          </a:xfrm>
          <a:prstGeom prst="rect">
            <a:avLst/>
          </a:prstGeom>
        </p:spPr>
      </p:pic>
      <p:sp>
        <p:nvSpPr>
          <p:cNvPr id="2" name="箭头: 右 1">
            <a:extLst>
              <a:ext uri="{FF2B5EF4-FFF2-40B4-BE49-F238E27FC236}">
                <a16:creationId xmlns:a16="http://schemas.microsoft.com/office/drawing/2014/main" id="{C9BD923C-9D3D-49AF-B90B-B6D6344F3FB3}"/>
              </a:ext>
            </a:extLst>
          </p:cNvPr>
          <p:cNvSpPr/>
          <p:nvPr/>
        </p:nvSpPr>
        <p:spPr>
          <a:xfrm>
            <a:off x="8472264" y="2996952"/>
            <a:ext cx="720080" cy="720080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DA12FB3-8BEC-449C-B9B7-23F9D1A92E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8E7B1-3FC2-4821-B144-3AA6EF938D0A}" type="slidenum">
              <a:rPr lang="zh-CN" altLang="en-US" sz="1400" b="1" smtClean="0"/>
              <a:pPr/>
              <a:t>48</a:t>
            </a:fld>
            <a:r>
              <a:rPr lang="zh-CN" altLang="en-US"/>
              <a:t> </a:t>
            </a:r>
            <a:r>
              <a:rPr lang="en-US" altLang="zh-CN"/>
              <a:t>/ 52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9717101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1" dirty="0">
                <a:solidFill>
                  <a:schemeClr val="tx1"/>
                </a:solidFill>
              </a:rPr>
              <a:t>T</a:t>
            </a:r>
            <a:r>
              <a:rPr lang="zh-CN" altLang="en-US" b="1" dirty="0">
                <a:solidFill>
                  <a:schemeClr val="tx1"/>
                </a:solidFill>
              </a:rPr>
              <a:t>触发器 </a:t>
            </a:r>
            <a:r>
              <a:rPr lang="en-US" altLang="zh-CN" sz="3600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en-US" altLang="zh-CN" sz="3600" b="1" dirty="0">
                <a:solidFill>
                  <a:schemeClr val="bg1">
                    <a:lumMod val="50000"/>
                  </a:schemeClr>
                </a:solidFill>
                <a:latin typeface="Arial Narrow" panose="020B0606020202030204" pitchFamily="34" charset="0"/>
              </a:rPr>
              <a:t>T</a:t>
            </a:r>
            <a:r>
              <a:rPr lang="en-US" altLang="zh-CN" sz="3600" dirty="0">
                <a:solidFill>
                  <a:schemeClr val="bg1">
                    <a:lumMod val="50000"/>
                  </a:schemeClr>
                </a:solidFill>
                <a:latin typeface="Arial Narrow" panose="020B0606020202030204" pitchFamily="34" charset="0"/>
              </a:rPr>
              <a:t>oggle</a:t>
            </a:r>
            <a:r>
              <a:rPr lang="en-US" altLang="zh-CN" sz="3600" dirty="0">
                <a:solidFill>
                  <a:schemeClr val="bg1">
                    <a:lumMod val="50000"/>
                  </a:schemeClr>
                </a:solidFill>
              </a:rPr>
              <a:t>)</a:t>
            </a:r>
            <a:endParaRPr lang="en-US" altLang="zh-CN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6F8C19A4-A851-4867-8008-EBD30DEB92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4700" y="1540556"/>
            <a:ext cx="1883284" cy="166662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表格 11">
                <a:extLst>
                  <a:ext uri="{FF2B5EF4-FFF2-40B4-BE49-F238E27FC236}">
                    <a16:creationId xmlns:a16="http://schemas.microsoft.com/office/drawing/2014/main" id="{4E40B10F-7537-42AA-870E-109EC070E49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16449202"/>
                  </p:ext>
                </p:extLst>
              </p:nvPr>
            </p:nvGraphicFramePr>
            <p:xfrm>
              <a:off x="2927648" y="1577151"/>
              <a:ext cx="3312368" cy="1593435"/>
            </p:xfrm>
            <a:graphic>
              <a:graphicData uri="http://schemas.openxmlformats.org/drawingml/2006/table">
                <a:tbl>
                  <a:tblPr firstRow="1" bandRow="1">
                    <a:tableStyleId>{5FD0F851-EC5A-4D38-B0AD-8093EC10F338}</a:tableStyleId>
                  </a:tblPr>
                  <a:tblGrid>
                    <a:gridCol w="864096">
                      <a:extLst>
                        <a:ext uri="{9D8B030D-6E8A-4147-A177-3AD203B41FA5}">
                          <a16:colId xmlns:a16="http://schemas.microsoft.com/office/drawing/2014/main" val="3266605460"/>
                        </a:ext>
                      </a:extLst>
                    </a:gridCol>
                    <a:gridCol w="1440160">
                      <a:extLst>
                        <a:ext uri="{9D8B030D-6E8A-4147-A177-3AD203B41FA5}">
                          <a16:colId xmlns:a16="http://schemas.microsoft.com/office/drawing/2014/main" val="3752913309"/>
                        </a:ext>
                      </a:extLst>
                    </a:gridCol>
                    <a:gridCol w="1008112">
                      <a:extLst>
                        <a:ext uri="{9D8B030D-6E8A-4147-A177-3AD203B41FA5}">
                          <a16:colId xmlns:a16="http://schemas.microsoft.com/office/drawing/2014/main" val="1411117123"/>
                        </a:ext>
                      </a:extLst>
                    </a:gridCol>
                  </a:tblGrid>
                  <a:tr h="530829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9pPr>
                        </a:lstStyle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200" b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𝑻</m:t>
                                </m:r>
                              </m:oMath>
                            </m:oMathPara>
                          </a14:m>
                          <a:endParaRPr lang="zh-CN" altLang="en-US" sz="2200" b="1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9pPr>
                        </a:lstStyle>
                        <a:p>
                          <a:pPr marL="0" indent="0" algn="ctr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200" b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𝑸</m:t>
                                </m:r>
                                <m:r>
                                  <a:rPr lang="en-US" altLang="zh-CN" sz="2200" b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CN" sz="2200" b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𝒕</m:t>
                                </m:r>
                                <m:r>
                                  <a:rPr lang="en-US" altLang="zh-CN" sz="2200" b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zh-CN" sz="2200" b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en-US" altLang="zh-CN" sz="2200" b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altLang="en-US" sz="2200" b="1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9pPr>
                        </a:lstStyle>
                        <a:p>
                          <a:pPr algn="ctr"/>
                          <a:r>
                            <a:rPr lang="zh-CN" altLang="en-US" sz="2200" dirty="0">
                              <a:solidFill>
                                <a:schemeClr val="tx1"/>
                              </a:solidFill>
                            </a:rPr>
                            <a:t>说明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2762698118"/>
                      </a:ext>
                    </a:extLst>
                  </a:tr>
                  <a:tr h="531777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9pPr>
                        </a:lstStyle>
                        <a:p>
                          <a:pPr algn="ctr"/>
                          <a:r>
                            <a:rPr lang="en-US" altLang="zh-CN" sz="22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sz="22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9pPr>
                        </a:lstStyle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200" b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𝑸</m:t>
                                </m:r>
                                <m:r>
                                  <a:rPr lang="en-US" altLang="zh-CN" sz="2200" b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CN" sz="2200" b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𝒕</m:t>
                                </m:r>
                                <m:r>
                                  <a:rPr lang="en-US" altLang="zh-CN" sz="2200" b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altLang="en-US" sz="22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9pPr>
                        </a:lstStyle>
                        <a:p>
                          <a:pPr algn="ctr"/>
                          <a:r>
                            <a:rPr lang="zh-CN" altLang="en-US" sz="2200" b="1" dirty="0">
                              <a:solidFill>
                                <a:srgbClr val="FF0000"/>
                              </a:solidFill>
                            </a:rPr>
                            <a:t>保持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776105534"/>
                      </a:ext>
                    </a:extLst>
                  </a:tr>
                  <a:tr h="530829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9pPr>
                        </a:lstStyle>
                        <a:p>
                          <a:pPr algn="ctr"/>
                          <a:r>
                            <a:rPr lang="en-US" altLang="zh-CN" sz="2200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22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altLang="zh-CN" sz="22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sz="2200" b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𝑸</m:t>
                                    </m:r>
                                  </m:e>
                                </m:acc>
                                <m:r>
                                  <a:rPr lang="en-US" altLang="zh-CN" sz="2200" b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(</m:t>
                                </m:r>
                                <m:r>
                                  <a:rPr lang="en-US" altLang="zh-CN" sz="2200" b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𝒕</m:t>
                                </m:r>
                                <m:r>
                                  <a:rPr lang="en-US" altLang="zh-CN" sz="2200" b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altLang="en-US" sz="22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9pPr>
                        </a:lstStyle>
                        <a:p>
                          <a:pPr algn="ctr"/>
                          <a:r>
                            <a:rPr lang="zh-CN" altLang="en-US" sz="2200" b="1" dirty="0">
                              <a:solidFill>
                                <a:srgbClr val="FF0000"/>
                              </a:solidFill>
                            </a:rPr>
                            <a:t>翻转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13967085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表格 11">
                <a:extLst>
                  <a:ext uri="{FF2B5EF4-FFF2-40B4-BE49-F238E27FC236}">
                    <a16:creationId xmlns:a16="http://schemas.microsoft.com/office/drawing/2014/main" id="{4E40B10F-7537-42AA-870E-109EC070E49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16449202"/>
                  </p:ext>
                </p:extLst>
              </p:nvPr>
            </p:nvGraphicFramePr>
            <p:xfrm>
              <a:off x="2927648" y="1577151"/>
              <a:ext cx="3312368" cy="1593435"/>
            </p:xfrm>
            <a:graphic>
              <a:graphicData uri="http://schemas.openxmlformats.org/drawingml/2006/table">
                <a:tbl>
                  <a:tblPr firstRow="1" bandRow="1">
                    <a:tableStyleId>{5FD0F851-EC5A-4D38-B0AD-8093EC10F338}</a:tableStyleId>
                  </a:tblPr>
                  <a:tblGrid>
                    <a:gridCol w="864096">
                      <a:extLst>
                        <a:ext uri="{9D8B030D-6E8A-4147-A177-3AD203B41FA5}">
                          <a16:colId xmlns:a16="http://schemas.microsoft.com/office/drawing/2014/main" val="3266605460"/>
                        </a:ext>
                      </a:extLst>
                    </a:gridCol>
                    <a:gridCol w="1440160">
                      <a:extLst>
                        <a:ext uri="{9D8B030D-6E8A-4147-A177-3AD203B41FA5}">
                          <a16:colId xmlns:a16="http://schemas.microsoft.com/office/drawing/2014/main" val="3752913309"/>
                        </a:ext>
                      </a:extLst>
                    </a:gridCol>
                    <a:gridCol w="1008112">
                      <a:extLst>
                        <a:ext uri="{9D8B030D-6E8A-4147-A177-3AD203B41FA5}">
                          <a16:colId xmlns:a16="http://schemas.microsoft.com/office/drawing/2014/main" val="1411117123"/>
                        </a:ext>
                      </a:extLst>
                    </a:gridCol>
                  </a:tblGrid>
                  <a:tr h="530829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4"/>
                          <a:stretch>
                            <a:fillRect t="-1136" r="-283803" b="-21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4"/>
                          <a:stretch>
                            <a:fillRect l="-60169" t="-1136" r="-70763" b="-212500"/>
                          </a:stretch>
                        </a:blip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9pPr>
                        </a:lstStyle>
                        <a:p>
                          <a:pPr algn="ctr"/>
                          <a:r>
                            <a:rPr lang="zh-CN" altLang="en-US" sz="2200" dirty="0">
                              <a:solidFill>
                                <a:schemeClr val="tx1"/>
                              </a:solidFill>
                            </a:rPr>
                            <a:t>说明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2762698118"/>
                      </a:ext>
                    </a:extLst>
                  </a:tr>
                  <a:tr h="531777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9pPr>
                        </a:lstStyle>
                        <a:p>
                          <a:pPr algn="ctr"/>
                          <a:r>
                            <a:rPr lang="en-US" altLang="zh-CN" sz="22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sz="22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4"/>
                          <a:stretch>
                            <a:fillRect l="-60169" t="-102299" r="-70763" b="-114943"/>
                          </a:stretch>
                        </a:blip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9pPr>
                        </a:lstStyle>
                        <a:p>
                          <a:pPr algn="ctr"/>
                          <a:r>
                            <a:rPr lang="zh-CN" altLang="en-US" sz="2200" b="1" dirty="0">
                              <a:solidFill>
                                <a:srgbClr val="FF0000"/>
                              </a:solidFill>
                            </a:rPr>
                            <a:t>保持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776105534"/>
                      </a:ext>
                    </a:extLst>
                  </a:tr>
                  <a:tr h="530829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9pPr>
                        </a:lstStyle>
                        <a:p>
                          <a:pPr algn="ctr"/>
                          <a:r>
                            <a:rPr lang="en-US" altLang="zh-CN" sz="2200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22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4"/>
                          <a:stretch>
                            <a:fillRect l="-60169" t="-200000" r="-70763" b="-13636"/>
                          </a:stretch>
                        </a:blip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9pPr>
                        </a:lstStyle>
                        <a:p>
                          <a:pPr algn="ctr"/>
                          <a:r>
                            <a:rPr lang="zh-CN" altLang="en-US" sz="2200" b="1" dirty="0">
                              <a:solidFill>
                                <a:srgbClr val="FF0000"/>
                              </a:solidFill>
                            </a:rPr>
                            <a:t>翻转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139670858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2" name="组合 1">
            <a:extLst>
              <a:ext uri="{FF2B5EF4-FFF2-40B4-BE49-F238E27FC236}">
                <a16:creationId xmlns:a16="http://schemas.microsoft.com/office/drawing/2014/main" id="{0FB090E8-E0CE-4BF1-86C1-19C47835C30D}"/>
              </a:ext>
            </a:extLst>
          </p:cNvPr>
          <p:cNvGrpSpPr/>
          <p:nvPr/>
        </p:nvGrpSpPr>
        <p:grpSpPr>
          <a:xfrm>
            <a:off x="659975" y="4174340"/>
            <a:ext cx="10369348" cy="2206988"/>
            <a:chOff x="-254677" y="4174340"/>
            <a:chExt cx="10369348" cy="2206988"/>
          </a:xfrm>
        </p:grpSpPr>
        <p:sp>
          <p:nvSpPr>
            <p:cNvPr id="7" name="文本框 6"/>
            <p:cNvSpPr txBox="1"/>
            <p:nvPr/>
          </p:nvSpPr>
          <p:spPr>
            <a:xfrm>
              <a:off x="-254677" y="4604702"/>
              <a:ext cx="1005403" cy="14542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3200" dirty="0">
                  <a:latin typeface="楷体" panose="02010609060101010101" pitchFamily="49" charset="-122"/>
                  <a:ea typeface="楷体" panose="02010609060101010101" pitchFamily="49" charset="-122"/>
                </a:rPr>
                <a:t>构造</a:t>
              </a:r>
              <a:endParaRPr lang="en-US" altLang="zh-CN" sz="3200" dirty="0">
                <a:latin typeface="楷体" panose="02010609060101010101" pitchFamily="49" charset="-122"/>
                <a:ea typeface="楷体" panose="02010609060101010101" pitchFamily="49" charset="-122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3200" dirty="0">
                  <a:latin typeface="楷体" panose="02010609060101010101" pitchFamily="49" charset="-122"/>
                  <a:ea typeface="楷体" panose="02010609060101010101" pitchFamily="49" charset="-122"/>
                </a:rPr>
                <a:t>方法</a:t>
              </a:r>
            </a:p>
          </p:txBody>
        </p:sp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7C07A9E0-4788-40CA-AE52-E7B71036529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78324" y="4606388"/>
              <a:ext cx="2354952" cy="1545580"/>
            </a:xfrm>
            <a:prstGeom prst="rect">
              <a:avLst/>
            </a:prstGeom>
          </p:spPr>
        </p:pic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6E325B47-6440-4CFD-98CD-191AEB191836}"/>
                </a:ext>
              </a:extLst>
            </p:cNvPr>
            <p:cNvGrpSpPr/>
            <p:nvPr/>
          </p:nvGrpSpPr>
          <p:grpSpPr>
            <a:xfrm>
              <a:off x="6461086" y="4174340"/>
              <a:ext cx="3653585" cy="2206988"/>
              <a:chOff x="6461086" y="4005064"/>
              <a:chExt cx="3653585" cy="2206988"/>
            </a:xfrm>
          </p:grpSpPr>
          <p:pic>
            <p:nvPicPr>
              <p:cNvPr id="10" name="图片 9">
                <a:extLst>
                  <a:ext uri="{FF2B5EF4-FFF2-40B4-BE49-F238E27FC236}">
                    <a16:creationId xmlns:a16="http://schemas.microsoft.com/office/drawing/2014/main" id="{4C28380F-EFDE-4610-AE16-096502A494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61086" y="4005064"/>
                <a:ext cx="3653585" cy="2206988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" name="TextBox 2"/>
                  <p:cNvSpPr txBox="1"/>
                  <p:nvPr/>
                </p:nvSpPr>
                <p:spPr>
                  <a:xfrm>
                    <a:off x="7299945" y="4250472"/>
                    <a:ext cx="1627369" cy="36990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1800" b="1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/>
                            </a:rPr>
                            <m:t>𝑫</m:t>
                          </m:r>
                          <m:r>
                            <a:rPr lang="en-US" altLang="zh-CN" sz="1800" b="1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/>
                            </a:rPr>
                            <m:t>=</m:t>
                          </m:r>
                          <m:r>
                            <a:rPr lang="en-US" altLang="zh-CN" sz="1800" b="1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/>
                            </a:rPr>
                            <m:t>𝑻</m:t>
                          </m:r>
                          <m:acc>
                            <m:accPr>
                              <m:chr m:val="̅"/>
                              <m:ctrlPr>
                                <a:rPr lang="en-US" altLang="zh-CN" sz="1800" b="1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1800" b="1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𝑸</m:t>
                              </m:r>
                            </m:e>
                          </m:acc>
                          <m:r>
                            <a:rPr lang="en-US" altLang="zh-CN" sz="1800" b="1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/>
                            </a:rPr>
                            <m:t>+</m:t>
                          </m:r>
                          <m:acc>
                            <m:accPr>
                              <m:chr m:val="̅"/>
                              <m:ctrlPr>
                                <a:rPr lang="en-US" altLang="zh-CN" sz="1800" b="1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1800" b="1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e>
                          </m:acc>
                          <m:r>
                            <a:rPr lang="en-US" altLang="zh-CN" sz="1800" b="1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/>
                            </a:rPr>
                            <m:t>𝑸</m:t>
                          </m:r>
                        </m:oMath>
                      </m:oMathPara>
                    </a14:m>
                    <a:endParaRPr lang="zh-CN" altLang="en-US" sz="1800" b="1" dirty="0">
                      <a:solidFill>
                        <a:schemeClr val="bg1">
                          <a:lumMod val="50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" name="TextBox 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299945" y="4250472"/>
                    <a:ext cx="1627369" cy="369909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r="-7895" b="-13115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A8188A91-919D-4489-B559-44CCACA67AF1}"/>
                </a:ext>
              </a:extLst>
            </p:cNvPr>
            <p:cNvSpPr txBox="1"/>
            <p:nvPr/>
          </p:nvSpPr>
          <p:spPr>
            <a:xfrm>
              <a:off x="1448545" y="5083234"/>
              <a:ext cx="49244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/>
                <a:t>①</a:t>
              </a: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1376AE2E-3C4B-4501-B734-4A6DE7C1D076}"/>
                </a:ext>
              </a:extLst>
            </p:cNvPr>
            <p:cNvSpPr/>
            <p:nvPr/>
          </p:nvSpPr>
          <p:spPr>
            <a:xfrm>
              <a:off x="5697017" y="5077383"/>
              <a:ext cx="49244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b="1" dirty="0"/>
                <a:t>②</a:t>
              </a:r>
            </a:p>
          </p:txBody>
        </p:sp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4FBA3311-C528-4CF9-84B2-E8FEBD80D65C}"/>
              </a:ext>
            </a:extLst>
          </p:cNvPr>
          <p:cNvSpPr txBox="1"/>
          <p:nvPr/>
        </p:nvSpPr>
        <p:spPr>
          <a:xfrm>
            <a:off x="4345290" y="892685"/>
            <a:ext cx="2954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常用来构成计数器。</a:t>
            </a: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EBB3B4F0-A0F0-44A6-9644-D186AF5EFEBA}"/>
              </a:ext>
            </a:extLst>
          </p:cNvPr>
          <p:cNvGrpSpPr/>
          <p:nvPr/>
        </p:nvGrpSpPr>
        <p:grpSpPr>
          <a:xfrm>
            <a:off x="6695045" y="1196752"/>
            <a:ext cx="5377619" cy="2394848"/>
            <a:chOff x="5738603" y="4086317"/>
            <a:chExt cx="5377619" cy="239484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椭圆 16">
                  <a:extLst>
                    <a:ext uri="{FF2B5EF4-FFF2-40B4-BE49-F238E27FC236}">
                      <a16:creationId xmlns:a16="http://schemas.microsoft.com/office/drawing/2014/main" id="{14D37473-1B0E-4F33-90C1-B2C225F55F6E}"/>
                    </a:ext>
                  </a:extLst>
                </p:cNvPr>
                <p:cNvSpPr/>
                <p:nvPr/>
              </p:nvSpPr>
              <p:spPr>
                <a:xfrm>
                  <a:off x="7032104" y="4925656"/>
                  <a:ext cx="792000" cy="79200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 w="285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altLang="zh-CN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17" name="椭圆 16">
                  <a:extLst>
                    <a:ext uri="{FF2B5EF4-FFF2-40B4-BE49-F238E27FC236}">
                      <a16:creationId xmlns:a16="http://schemas.microsoft.com/office/drawing/2014/main" id="{14D37473-1B0E-4F33-90C1-B2C225F55F6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32104" y="4925656"/>
                  <a:ext cx="792000" cy="792000"/>
                </a:xfrm>
                <a:prstGeom prst="ellipse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 w="28575"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椭圆 17">
                  <a:extLst>
                    <a:ext uri="{FF2B5EF4-FFF2-40B4-BE49-F238E27FC236}">
                      <a16:creationId xmlns:a16="http://schemas.microsoft.com/office/drawing/2014/main" id="{8211BC9C-D1EE-46C7-9586-D3B1AE30C65A}"/>
                    </a:ext>
                  </a:extLst>
                </p:cNvPr>
                <p:cNvSpPr/>
                <p:nvPr/>
              </p:nvSpPr>
              <p:spPr>
                <a:xfrm>
                  <a:off x="8934864" y="4925656"/>
                  <a:ext cx="792000" cy="79200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 w="285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altLang="zh-CN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18" name="椭圆 17">
                  <a:extLst>
                    <a:ext uri="{FF2B5EF4-FFF2-40B4-BE49-F238E27FC236}">
                      <a16:creationId xmlns:a16="http://schemas.microsoft.com/office/drawing/2014/main" id="{8211BC9C-D1EE-46C7-9586-D3B1AE30C65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34864" y="4925656"/>
                  <a:ext cx="792000" cy="792000"/>
                </a:xfrm>
                <a:prstGeom prst="ellipse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 w="28575"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" name="曲线连接符 91">
              <a:extLst>
                <a:ext uri="{FF2B5EF4-FFF2-40B4-BE49-F238E27FC236}">
                  <a16:creationId xmlns:a16="http://schemas.microsoft.com/office/drawing/2014/main" id="{580BD776-88D1-4191-A401-06D545033627}"/>
                </a:ext>
              </a:extLst>
            </p:cNvPr>
            <p:cNvCxnSpPr>
              <a:stCxn id="17" idx="3"/>
              <a:endCxn id="17" idx="1"/>
            </p:cNvCxnSpPr>
            <p:nvPr/>
          </p:nvCxnSpPr>
          <p:spPr>
            <a:xfrm rot="5400000" flipH="1">
              <a:off x="6868076" y="5321656"/>
              <a:ext cx="560028" cy="12700"/>
            </a:xfrm>
            <a:prstGeom prst="curvedConnector5">
              <a:avLst>
                <a:gd name="adj1" fmla="val -11480"/>
                <a:gd name="adj2" fmla="val 5210449"/>
                <a:gd name="adj3" fmla="val 119134"/>
              </a:avLst>
            </a:prstGeom>
            <a:ln w="1905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曲线连接符 92">
              <a:extLst>
                <a:ext uri="{FF2B5EF4-FFF2-40B4-BE49-F238E27FC236}">
                  <a16:creationId xmlns:a16="http://schemas.microsoft.com/office/drawing/2014/main" id="{7F2D6199-3D06-46C0-8607-8965F21C49B9}"/>
                </a:ext>
              </a:extLst>
            </p:cNvPr>
            <p:cNvCxnSpPr>
              <a:cxnSpLocks/>
              <a:stCxn id="17" idx="0"/>
              <a:endCxn id="18" idx="0"/>
            </p:cNvCxnSpPr>
            <p:nvPr/>
          </p:nvCxnSpPr>
          <p:spPr>
            <a:xfrm rot="5400000" flipH="1" flipV="1">
              <a:off x="8379484" y="3974276"/>
              <a:ext cx="12700" cy="1902760"/>
            </a:xfrm>
            <a:prstGeom prst="curvedConnector3">
              <a:avLst>
                <a:gd name="adj1" fmla="val 3611047"/>
              </a:avLst>
            </a:prstGeom>
            <a:ln w="1905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曲线连接符 98">
              <a:extLst>
                <a:ext uri="{FF2B5EF4-FFF2-40B4-BE49-F238E27FC236}">
                  <a16:creationId xmlns:a16="http://schemas.microsoft.com/office/drawing/2014/main" id="{71137291-10A7-4592-AF5C-95A98671336C}"/>
                </a:ext>
              </a:extLst>
            </p:cNvPr>
            <p:cNvCxnSpPr>
              <a:cxnSpLocks/>
              <a:stCxn id="18" idx="4"/>
              <a:endCxn id="17" idx="4"/>
            </p:cNvCxnSpPr>
            <p:nvPr/>
          </p:nvCxnSpPr>
          <p:spPr>
            <a:xfrm rot="5400000">
              <a:off x="8379484" y="4766276"/>
              <a:ext cx="12700" cy="1902760"/>
            </a:xfrm>
            <a:prstGeom prst="curvedConnector3">
              <a:avLst>
                <a:gd name="adj1" fmla="val 3346008"/>
              </a:avLst>
            </a:prstGeom>
            <a:ln w="1905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曲线连接符 91">
              <a:extLst>
                <a:ext uri="{FF2B5EF4-FFF2-40B4-BE49-F238E27FC236}">
                  <a16:creationId xmlns:a16="http://schemas.microsoft.com/office/drawing/2014/main" id="{41E25676-D862-4555-817D-503AE19DD9F6}"/>
                </a:ext>
              </a:extLst>
            </p:cNvPr>
            <p:cNvCxnSpPr>
              <a:cxnSpLocks/>
              <a:stCxn id="18" idx="7"/>
              <a:endCxn id="18" idx="5"/>
            </p:cNvCxnSpPr>
            <p:nvPr/>
          </p:nvCxnSpPr>
          <p:spPr>
            <a:xfrm rot="16200000" flipH="1">
              <a:off x="9330864" y="5321656"/>
              <a:ext cx="560028" cy="12700"/>
            </a:xfrm>
            <a:prstGeom prst="curvedConnector5">
              <a:avLst>
                <a:gd name="adj1" fmla="val -24792"/>
                <a:gd name="adj2" fmla="val 5223559"/>
                <a:gd name="adj3" fmla="val 124792"/>
              </a:avLst>
            </a:prstGeom>
            <a:ln w="1905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矩形 22">
                  <a:extLst>
                    <a:ext uri="{FF2B5EF4-FFF2-40B4-BE49-F238E27FC236}">
                      <a16:creationId xmlns:a16="http://schemas.microsoft.com/office/drawing/2014/main" id="{FDC77E3E-5301-4C7E-A869-5FF41CC7CDFD}"/>
                    </a:ext>
                  </a:extLst>
                </p:cNvPr>
                <p:cNvSpPr/>
                <p:nvPr/>
              </p:nvSpPr>
              <p:spPr>
                <a:xfrm>
                  <a:off x="5738603" y="5143340"/>
                  <a:ext cx="792000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altLang="zh-CN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altLang="zh-CN" sz="1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3" name="矩形 22">
                  <a:extLst>
                    <a:ext uri="{FF2B5EF4-FFF2-40B4-BE49-F238E27FC236}">
                      <a16:creationId xmlns:a16="http://schemas.microsoft.com/office/drawing/2014/main" id="{FDC77E3E-5301-4C7E-A869-5FF41CC7CDF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38603" y="5143340"/>
                  <a:ext cx="792000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矩形 23">
                  <a:extLst>
                    <a:ext uri="{FF2B5EF4-FFF2-40B4-BE49-F238E27FC236}">
                      <a16:creationId xmlns:a16="http://schemas.microsoft.com/office/drawing/2014/main" id="{1FD55ED1-9575-4F20-ADCB-133C27E165A0}"/>
                    </a:ext>
                  </a:extLst>
                </p:cNvPr>
                <p:cNvSpPr/>
                <p:nvPr/>
              </p:nvSpPr>
              <p:spPr>
                <a:xfrm>
                  <a:off x="10286892" y="5136990"/>
                  <a:ext cx="82933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altLang="zh-CN" sz="1800" i="1" smtClean="0"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en-US" altLang="zh-CN" sz="1800" dirty="0"/>
                </a:p>
              </p:txBody>
            </p:sp>
          </mc:Choice>
          <mc:Fallback xmlns="">
            <p:sp>
              <p:nvSpPr>
                <p:cNvPr id="24" name="矩形 23">
                  <a:extLst>
                    <a:ext uri="{FF2B5EF4-FFF2-40B4-BE49-F238E27FC236}">
                      <a16:creationId xmlns:a16="http://schemas.microsoft.com/office/drawing/2014/main" id="{1FD55ED1-9575-4F20-ADCB-133C27E165A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86892" y="5136990"/>
                  <a:ext cx="829330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矩形 24">
                  <a:extLst>
                    <a:ext uri="{FF2B5EF4-FFF2-40B4-BE49-F238E27FC236}">
                      <a16:creationId xmlns:a16="http://schemas.microsoft.com/office/drawing/2014/main" id="{27B64A3D-7BC3-4558-8CB7-3CAE8BE05738}"/>
                    </a:ext>
                  </a:extLst>
                </p:cNvPr>
                <p:cNvSpPr/>
                <p:nvPr/>
              </p:nvSpPr>
              <p:spPr>
                <a:xfrm>
                  <a:off x="8005529" y="4086317"/>
                  <a:ext cx="82933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altLang="zh-CN" sz="180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zh-CN" altLang="en-US" sz="1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5" name="矩形 24">
                  <a:extLst>
                    <a:ext uri="{FF2B5EF4-FFF2-40B4-BE49-F238E27FC236}">
                      <a16:creationId xmlns:a16="http://schemas.microsoft.com/office/drawing/2014/main" id="{27B64A3D-7BC3-4558-8CB7-3CAE8BE0573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05529" y="4086317"/>
                  <a:ext cx="829330" cy="36933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矩形 25">
                  <a:extLst>
                    <a:ext uri="{FF2B5EF4-FFF2-40B4-BE49-F238E27FC236}">
                      <a16:creationId xmlns:a16="http://schemas.microsoft.com/office/drawing/2014/main" id="{51A3F156-4919-474F-BE17-57DC417884C9}"/>
                    </a:ext>
                  </a:extLst>
                </p:cNvPr>
                <p:cNvSpPr/>
                <p:nvPr/>
              </p:nvSpPr>
              <p:spPr>
                <a:xfrm>
                  <a:off x="8005529" y="6111833"/>
                  <a:ext cx="82933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altLang="zh-CN" sz="180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zh-CN" altLang="en-US" sz="1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6" name="矩形 25">
                  <a:extLst>
                    <a:ext uri="{FF2B5EF4-FFF2-40B4-BE49-F238E27FC236}">
                      <a16:creationId xmlns:a16="http://schemas.microsoft.com/office/drawing/2014/main" id="{51A3F156-4919-474F-BE17-57DC417884C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05529" y="6111833"/>
                  <a:ext cx="829330" cy="369332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B452249-AE6A-4DB1-96D1-CB9BE04ED8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8E7B1-3FC2-4821-B144-3AA6EF938D0A}" type="slidenum">
              <a:rPr lang="zh-CN" altLang="en-US" sz="1400" b="1" smtClean="0"/>
              <a:pPr/>
              <a:t>49</a:t>
            </a:fld>
            <a:r>
              <a:rPr lang="zh-CN" altLang="en-US"/>
              <a:t> </a:t>
            </a:r>
            <a:r>
              <a:rPr lang="en-US" altLang="zh-CN"/>
              <a:t>/ 52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37996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BB86FD74-6744-4B33-B674-F318189170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328072"/>
            <a:ext cx="12192000" cy="3012471"/>
          </a:xfrm>
        </p:spPr>
        <p:txBody>
          <a:bodyPr>
            <a:normAutofit/>
            <a:scene3d>
              <a:camera prst="orthographicFront"/>
              <a:lightRig rig="threePt" dir="t"/>
            </a:scene3d>
            <a:sp3d extrusionH="57150">
              <a:bevelT w="57150" h="38100" prst="artDeco"/>
            </a:sp3d>
          </a:bodyPr>
          <a:lstStyle/>
          <a:p>
            <a:r>
              <a:rPr lang="zh-CN" altLang="en-US" sz="15000" b="1" dirty="0">
                <a:solidFill>
                  <a:schemeClr val="accent1"/>
                </a:solidFill>
                <a:effectLst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锁 存 器</a:t>
            </a:r>
            <a:endParaRPr lang="zh-CN" altLang="en-US" sz="15000" b="1" dirty="0">
              <a:solidFill>
                <a:schemeClr val="accent1"/>
              </a:solidFill>
              <a:effectLst>
                <a:outerShdw blurRad="60007" dist="200025" dir="15000000" sy="30000" kx="-1800000" algn="bl" rotWithShape="0">
                  <a:prstClr val="black">
                    <a:alpha val="32000"/>
                  </a:prstClr>
                </a:outerShdw>
              </a:effectLst>
              <a:latin typeface="Verdana" panose="020B0604030504040204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B2310B6-D96F-46D2-A313-BE517FE45D1D}"/>
              </a:ext>
            </a:extLst>
          </p:cNvPr>
          <p:cNvSpPr txBox="1"/>
          <p:nvPr/>
        </p:nvSpPr>
        <p:spPr>
          <a:xfrm>
            <a:off x="5675264" y="314151"/>
            <a:ext cx="575799" cy="1323439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altLang="zh-CN" sz="8000" dirty="0"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Impact" panose="020B0806030902050204" pitchFamily="34" charset="0"/>
              </a:rPr>
              <a:t>1</a:t>
            </a:r>
            <a:endParaRPr lang="zh-CN" altLang="en-US" sz="8000" dirty="0">
              <a:solidFill>
                <a:schemeClr val="accent5">
                  <a:lumMod val="40000"/>
                  <a:lumOff val="60000"/>
                </a:schemeClr>
              </a:solidFill>
              <a:effectLst>
                <a:glow rad="101600">
                  <a:schemeClr val="accent2">
                    <a:satMod val="175000"/>
                    <a:alpha val="40000"/>
                  </a:scheme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432905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70" name="Rectangle 2"/>
          <p:cNvSpPr>
            <a:spLocks noGrp="1" noChangeArrowheads="1"/>
          </p:cNvSpPr>
          <p:nvPr>
            <p:ph type="title"/>
          </p:nvPr>
        </p:nvSpPr>
        <p:spPr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/>
          <a:p>
            <a:pPr eaLnBrk="1" hangingPunct="1"/>
            <a:r>
              <a:rPr lang="zh-CN" altLang="en-US" b="1" dirty="0">
                <a:solidFill>
                  <a:schemeClr val="tx1"/>
                </a:solidFill>
              </a:rPr>
              <a:t>触发器</a:t>
            </a:r>
            <a:r>
              <a:rPr lang="zh-CN" altLang="en-US" dirty="0">
                <a:solidFill>
                  <a:schemeClr val="tx1"/>
                </a:solidFill>
              </a:rPr>
              <a:t>的</a:t>
            </a:r>
            <a:r>
              <a:rPr lang="zh-CN" altLang="en-US" b="1" dirty="0">
                <a:solidFill>
                  <a:srgbClr val="FF0000"/>
                </a:solidFill>
              </a:rPr>
              <a:t>特征表、特征方程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7397561" y="3650803"/>
                <a:ext cx="3792577" cy="4624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𝑸</m:t>
                      </m:r>
                      <m:d>
                        <m:dPr>
                          <m:ctrlPr>
                            <a:rPr lang="en-US" altLang="zh-CN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𝒕</m:t>
                          </m:r>
                          <m:r>
                            <a:rPr lang="en-US" altLang="zh-CN" b="1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+</m:t>
                          </m:r>
                          <m:r>
                            <a:rPr lang="en-US" altLang="zh-CN" b="1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𝟏</m:t>
                          </m:r>
                        </m:e>
                      </m:d>
                      <m:r>
                        <a:rPr lang="en-US" altLang="zh-CN" b="1" i="1">
                          <a:solidFill>
                            <a:srgbClr val="FF0000"/>
                          </a:solidFill>
                          <a:latin typeface="Cambria Math"/>
                        </a:rPr>
                        <m:t>=</m:t>
                      </m:r>
                      <m:r>
                        <a:rPr lang="en-US" altLang="zh-CN" b="1" i="1">
                          <a:solidFill>
                            <a:srgbClr val="FF0000"/>
                          </a:solidFill>
                          <a:latin typeface="Cambria Math"/>
                        </a:rPr>
                        <m:t>𝑱</m:t>
                      </m:r>
                      <m:acc>
                        <m:accPr>
                          <m:chr m:val="̅"/>
                          <m:ctrlPr>
                            <a:rPr lang="en-US" altLang="zh-CN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𝑸</m:t>
                          </m:r>
                        </m:e>
                      </m:acc>
                      <m:r>
                        <a:rPr lang="en-US" altLang="zh-CN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US" altLang="zh-CN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)+</m:t>
                      </m:r>
                      <m:acc>
                        <m:accPr>
                          <m:chr m:val="̅"/>
                          <m:ctrlPr>
                            <a:rPr lang="en-US" altLang="zh-CN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𝑲</m:t>
                          </m:r>
                        </m:e>
                      </m:acc>
                      <m:r>
                        <a:rPr lang="en-US" altLang="zh-CN" b="1" i="1">
                          <a:solidFill>
                            <a:srgbClr val="FF0000"/>
                          </a:solidFill>
                          <a:latin typeface="Cambria Math"/>
                        </a:rPr>
                        <m:t>𝑸</m:t>
                      </m:r>
                      <m:r>
                        <a:rPr lang="en-US" altLang="zh-CN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US" altLang="zh-CN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7561" y="3650803"/>
                <a:ext cx="3792577" cy="462434"/>
              </a:xfrm>
              <a:prstGeom prst="rect">
                <a:avLst/>
              </a:prstGeom>
              <a:blipFill>
                <a:blip r:embed="rId3"/>
                <a:stretch>
                  <a:fillRect b="-197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7392144" y="1556977"/>
                <a:ext cx="23806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1" i="1">
                          <a:solidFill>
                            <a:srgbClr val="FF0000"/>
                          </a:solidFill>
                          <a:latin typeface="Cambria Math"/>
                        </a:rPr>
                        <m:t>𝑸</m:t>
                      </m:r>
                      <m:d>
                        <m:dPr>
                          <m:ctrlPr>
                            <a:rPr lang="en-US" altLang="zh-CN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b="1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𝒕</m:t>
                          </m:r>
                          <m:r>
                            <a:rPr lang="en-US" altLang="zh-CN" sz="2800" b="1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+</m:t>
                          </m:r>
                          <m:r>
                            <a:rPr lang="en-US" altLang="zh-CN" sz="2800" b="1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𝟏</m:t>
                          </m:r>
                        </m:e>
                      </m:d>
                      <m:r>
                        <a:rPr lang="en-US" altLang="zh-CN" sz="2800" b="1" i="1">
                          <a:solidFill>
                            <a:srgbClr val="FF0000"/>
                          </a:solidFill>
                          <a:latin typeface="Cambria Math"/>
                        </a:rPr>
                        <m:t>=</m:t>
                      </m:r>
                      <m:r>
                        <a:rPr lang="en-US" altLang="zh-CN" sz="2800" b="1" i="1">
                          <a:solidFill>
                            <a:srgbClr val="FF0000"/>
                          </a:solidFill>
                          <a:latin typeface="Cambria Math"/>
                        </a:rPr>
                        <m:t>𝑫</m:t>
                      </m:r>
                    </m:oMath>
                  </m:oMathPara>
                </a14:m>
                <a:endParaRPr lang="zh-CN" altLang="en-US" sz="28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2144" y="1556977"/>
                <a:ext cx="2380652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7397324" y="5750756"/>
                <a:ext cx="3811813" cy="4624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𝑸</m:t>
                      </m:r>
                      <m:d>
                        <m:dPr>
                          <m:ctrlPr>
                            <a:rPr lang="en-US" altLang="zh-CN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𝒕</m:t>
                          </m:r>
                          <m:r>
                            <a:rPr lang="en-US" altLang="zh-CN" b="1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+</m:t>
                          </m:r>
                          <m:r>
                            <a:rPr lang="en-US" altLang="zh-CN" b="1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𝟏</m:t>
                          </m:r>
                        </m:e>
                      </m:d>
                      <m:r>
                        <a:rPr lang="en-US" altLang="zh-CN" b="1" i="1">
                          <a:solidFill>
                            <a:srgbClr val="FF0000"/>
                          </a:solidFill>
                          <a:latin typeface="Cambria Math"/>
                        </a:rPr>
                        <m:t>=</m:t>
                      </m:r>
                      <m:r>
                        <a:rPr lang="en-US" altLang="zh-CN" b="1" i="1">
                          <a:solidFill>
                            <a:srgbClr val="FF0000"/>
                          </a:solidFill>
                          <a:latin typeface="Cambria Math"/>
                        </a:rPr>
                        <m:t>𝑻</m:t>
                      </m:r>
                      <m:acc>
                        <m:accPr>
                          <m:chr m:val="̅"/>
                          <m:ctrlPr>
                            <a:rPr lang="en-US" altLang="zh-CN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𝑸</m:t>
                          </m:r>
                        </m:e>
                      </m:acc>
                      <m:r>
                        <a:rPr lang="en-US" altLang="zh-CN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US" altLang="zh-CN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)+</m:t>
                      </m:r>
                      <m:acc>
                        <m:accPr>
                          <m:chr m:val="̅"/>
                          <m:ctrlPr>
                            <a:rPr lang="en-US" altLang="zh-CN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</m:acc>
                      <m:r>
                        <a:rPr lang="en-US" altLang="zh-CN" b="1" i="1">
                          <a:solidFill>
                            <a:srgbClr val="FF0000"/>
                          </a:solidFill>
                          <a:latin typeface="Cambria Math"/>
                        </a:rPr>
                        <m:t>𝑸</m:t>
                      </m:r>
                      <m:r>
                        <a:rPr lang="en-US" altLang="zh-CN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US" altLang="zh-CN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7324" y="5750756"/>
                <a:ext cx="3811813" cy="462434"/>
              </a:xfrm>
              <a:prstGeom prst="rect">
                <a:avLst/>
              </a:prstGeom>
              <a:blipFill>
                <a:blip r:embed="rId5"/>
                <a:stretch>
                  <a:fillRect b="-197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7" name="表格 16">
                <a:extLst>
                  <a:ext uri="{FF2B5EF4-FFF2-40B4-BE49-F238E27FC236}">
                    <a16:creationId xmlns:a16="http://schemas.microsoft.com/office/drawing/2014/main" id="{B2584621-BEE4-4AA0-B8B8-C4E1A0E8F00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95748473"/>
                  </p:ext>
                </p:extLst>
              </p:nvPr>
            </p:nvGraphicFramePr>
            <p:xfrm>
              <a:off x="3287687" y="1144858"/>
              <a:ext cx="3312369" cy="1347459"/>
            </p:xfrm>
            <a:graphic>
              <a:graphicData uri="http://schemas.openxmlformats.org/drawingml/2006/table">
                <a:tbl>
                  <a:tblPr firstRow="1" bandRow="1">
                    <a:tableStyleId>{5FD0F851-EC5A-4D38-B0AD-8093EC10F338}</a:tableStyleId>
                  </a:tblPr>
                  <a:tblGrid>
                    <a:gridCol w="864097">
                      <a:extLst>
                        <a:ext uri="{9D8B030D-6E8A-4147-A177-3AD203B41FA5}">
                          <a16:colId xmlns:a16="http://schemas.microsoft.com/office/drawing/2014/main" val="3266605460"/>
                        </a:ext>
                      </a:extLst>
                    </a:gridCol>
                    <a:gridCol w="1440160">
                      <a:extLst>
                        <a:ext uri="{9D8B030D-6E8A-4147-A177-3AD203B41FA5}">
                          <a16:colId xmlns:a16="http://schemas.microsoft.com/office/drawing/2014/main" val="3752913309"/>
                        </a:ext>
                      </a:extLst>
                    </a:gridCol>
                    <a:gridCol w="1008112">
                      <a:extLst>
                        <a:ext uri="{9D8B030D-6E8A-4147-A177-3AD203B41FA5}">
                          <a16:colId xmlns:a16="http://schemas.microsoft.com/office/drawing/2014/main" val="1411117123"/>
                        </a:ext>
                      </a:extLst>
                    </a:gridCol>
                  </a:tblGrid>
                  <a:tr h="449153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9pPr>
                        </a:lstStyle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𝑫</m:t>
                                </m:r>
                              </m:oMath>
                            </m:oMathPara>
                          </a14:m>
                          <a:endParaRPr lang="zh-CN" altLang="en-US" sz="2000" b="1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9pPr>
                        </a:lstStyle>
                        <a:p>
                          <a:pPr marL="0" indent="0" algn="ctr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𝑸</m:t>
                                </m:r>
                                <m:r>
                                  <a:rPr lang="en-US" altLang="zh-CN" sz="2000" b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CN" sz="2000" b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𝒕</m:t>
                                </m:r>
                                <m:r>
                                  <a:rPr lang="en-US" altLang="zh-CN" sz="2000" b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zh-CN" sz="2000" b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en-US" altLang="zh-CN" sz="2000" b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altLang="en-US" sz="2000" b="1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2000" b="0" dirty="0">
                              <a:solidFill>
                                <a:schemeClr val="tx1"/>
                              </a:solidFill>
                            </a:rPr>
                            <a:t>说明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2762698118"/>
                      </a:ext>
                    </a:extLst>
                  </a:tr>
                  <a:tr h="449153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9pPr>
                        </a:lstStyle>
                        <a:p>
                          <a:pPr algn="ctr"/>
                          <a:r>
                            <a:rPr lang="en-US" altLang="zh-CN" sz="2000" b="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</a:t>
                          </a:r>
                          <a:endParaRPr lang="zh-CN" altLang="en-US" sz="2000" b="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9pPr>
                        </a:lstStyle>
                        <a:p>
                          <a:pPr algn="ctr"/>
                          <a:r>
                            <a:rPr lang="en-US" altLang="zh-CN" sz="2000" b="1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</a:t>
                          </a:r>
                          <a:endParaRPr lang="zh-CN" altLang="en-US" sz="2000" b="1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9pPr>
                        </a:lstStyle>
                        <a:p>
                          <a:pPr algn="ctr"/>
                          <a:r>
                            <a:rPr lang="zh-CN" altLang="en-US" sz="2000" b="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置</a:t>
                          </a:r>
                          <a:r>
                            <a:rPr lang="en-US" altLang="zh-CN" sz="2000" b="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  <a:endParaRPr lang="zh-CN" altLang="en-US" sz="2000" b="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3145618489"/>
                      </a:ext>
                    </a:extLst>
                  </a:tr>
                  <a:tr h="449153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9pPr>
                        </a:lstStyle>
                        <a:p>
                          <a:pPr algn="ctr"/>
                          <a:r>
                            <a:rPr lang="en-US" altLang="zh-CN" sz="2000" b="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  <a:endParaRPr lang="zh-CN" altLang="en-US" sz="2000" b="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9pPr>
                        </a:lstStyle>
                        <a:p>
                          <a:pPr marL="0" indent="0" algn="ctr">
                            <a:buNone/>
                          </a:pPr>
                          <a:r>
                            <a:rPr lang="en-US" altLang="zh-CN" sz="2000" b="1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  <a:endParaRPr lang="zh-CN" altLang="en-US" sz="2000" b="1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9pPr>
                        </a:lstStyle>
                        <a:p>
                          <a:pPr algn="ctr"/>
                          <a:r>
                            <a:rPr lang="zh-CN" altLang="en-US" sz="2000" b="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置</a:t>
                          </a:r>
                          <a:r>
                            <a:rPr lang="en-US" altLang="zh-CN" sz="2000" b="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  <a:endParaRPr lang="zh-CN" altLang="en-US" sz="2000" b="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13967085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7" name="表格 16">
                <a:extLst>
                  <a:ext uri="{FF2B5EF4-FFF2-40B4-BE49-F238E27FC236}">
                    <a16:creationId xmlns:a16="http://schemas.microsoft.com/office/drawing/2014/main" id="{B2584621-BEE4-4AA0-B8B8-C4E1A0E8F00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95748473"/>
                  </p:ext>
                </p:extLst>
              </p:nvPr>
            </p:nvGraphicFramePr>
            <p:xfrm>
              <a:off x="3287687" y="1144858"/>
              <a:ext cx="3312369" cy="1347459"/>
            </p:xfrm>
            <a:graphic>
              <a:graphicData uri="http://schemas.openxmlformats.org/drawingml/2006/table">
                <a:tbl>
                  <a:tblPr firstRow="1" bandRow="1">
                    <a:tableStyleId>{5FD0F851-EC5A-4D38-B0AD-8093EC10F338}</a:tableStyleId>
                  </a:tblPr>
                  <a:tblGrid>
                    <a:gridCol w="864097">
                      <a:extLst>
                        <a:ext uri="{9D8B030D-6E8A-4147-A177-3AD203B41FA5}">
                          <a16:colId xmlns:a16="http://schemas.microsoft.com/office/drawing/2014/main" val="3266605460"/>
                        </a:ext>
                      </a:extLst>
                    </a:gridCol>
                    <a:gridCol w="1440160">
                      <a:extLst>
                        <a:ext uri="{9D8B030D-6E8A-4147-A177-3AD203B41FA5}">
                          <a16:colId xmlns:a16="http://schemas.microsoft.com/office/drawing/2014/main" val="3752913309"/>
                        </a:ext>
                      </a:extLst>
                    </a:gridCol>
                    <a:gridCol w="1008112">
                      <a:extLst>
                        <a:ext uri="{9D8B030D-6E8A-4147-A177-3AD203B41FA5}">
                          <a16:colId xmlns:a16="http://schemas.microsoft.com/office/drawing/2014/main" val="1411117123"/>
                        </a:ext>
                      </a:extLst>
                    </a:gridCol>
                  </a:tblGrid>
                  <a:tr h="449153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R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6"/>
                          <a:stretch>
                            <a:fillRect t="-6757" r="-283803" b="-2135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6"/>
                          <a:stretch>
                            <a:fillRect l="-60169" t="-6757" r="-70763" b="-213514"/>
                          </a:stretch>
                        </a:blip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2000" b="0" dirty="0">
                              <a:solidFill>
                                <a:schemeClr val="tx1"/>
                              </a:solidFill>
                            </a:rPr>
                            <a:t>说明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2762698118"/>
                      </a:ext>
                    </a:extLst>
                  </a:tr>
                  <a:tr h="449153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9pPr>
                        </a:lstStyle>
                        <a:p>
                          <a:pPr algn="ctr"/>
                          <a:r>
                            <a:rPr lang="en-US" altLang="zh-CN" sz="2000" b="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</a:t>
                          </a:r>
                          <a:endParaRPr lang="zh-CN" altLang="en-US" sz="2000" b="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9pPr>
                        </a:lstStyle>
                        <a:p>
                          <a:pPr algn="ctr"/>
                          <a:r>
                            <a:rPr lang="en-US" altLang="zh-CN" sz="2000" b="1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</a:t>
                          </a:r>
                          <a:endParaRPr lang="zh-CN" altLang="en-US" sz="2000" b="1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9pPr>
                        </a:lstStyle>
                        <a:p>
                          <a:pPr algn="ctr"/>
                          <a:r>
                            <a:rPr lang="zh-CN" altLang="en-US" sz="2000" b="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置</a:t>
                          </a:r>
                          <a:r>
                            <a:rPr lang="en-US" altLang="zh-CN" sz="2000" b="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  <a:endParaRPr lang="zh-CN" altLang="en-US" sz="2000" b="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3145618489"/>
                      </a:ext>
                    </a:extLst>
                  </a:tr>
                  <a:tr h="449153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9pPr>
                        </a:lstStyle>
                        <a:p>
                          <a:pPr algn="ctr"/>
                          <a:r>
                            <a:rPr lang="en-US" altLang="zh-CN" sz="2000" b="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  <a:endParaRPr lang="zh-CN" altLang="en-US" sz="2000" b="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9pPr>
                        </a:lstStyle>
                        <a:p>
                          <a:pPr marL="0" indent="0" algn="ctr">
                            <a:buNone/>
                          </a:pPr>
                          <a:r>
                            <a:rPr lang="en-US" altLang="zh-CN" sz="2000" b="1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  <a:endParaRPr lang="zh-CN" altLang="en-US" sz="2000" b="1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9pPr>
                        </a:lstStyle>
                        <a:p>
                          <a:pPr algn="ctr"/>
                          <a:r>
                            <a:rPr lang="zh-CN" altLang="en-US" sz="2000" b="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置</a:t>
                          </a:r>
                          <a:r>
                            <a:rPr lang="en-US" altLang="zh-CN" sz="2000" b="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  <a:endParaRPr lang="zh-CN" altLang="en-US" sz="2000" b="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13967085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9" name="表格 18">
                <a:extLst>
                  <a:ext uri="{FF2B5EF4-FFF2-40B4-BE49-F238E27FC236}">
                    <a16:creationId xmlns:a16="http://schemas.microsoft.com/office/drawing/2014/main" id="{DE25C1FD-B1D3-413F-AE53-B403DFB515D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56959984"/>
                  </p:ext>
                </p:extLst>
              </p:nvPr>
            </p:nvGraphicFramePr>
            <p:xfrm>
              <a:off x="3287688" y="5301208"/>
              <a:ext cx="3312368" cy="1361531"/>
            </p:xfrm>
            <a:graphic>
              <a:graphicData uri="http://schemas.openxmlformats.org/drawingml/2006/table">
                <a:tbl>
                  <a:tblPr firstRow="1" bandRow="1">
                    <a:tableStyleId>{5FD0F851-EC5A-4D38-B0AD-8093EC10F338}</a:tableStyleId>
                  </a:tblPr>
                  <a:tblGrid>
                    <a:gridCol w="864096">
                      <a:extLst>
                        <a:ext uri="{9D8B030D-6E8A-4147-A177-3AD203B41FA5}">
                          <a16:colId xmlns:a16="http://schemas.microsoft.com/office/drawing/2014/main" val="3266605460"/>
                        </a:ext>
                      </a:extLst>
                    </a:gridCol>
                    <a:gridCol w="1440160">
                      <a:extLst>
                        <a:ext uri="{9D8B030D-6E8A-4147-A177-3AD203B41FA5}">
                          <a16:colId xmlns:a16="http://schemas.microsoft.com/office/drawing/2014/main" val="3752913309"/>
                        </a:ext>
                      </a:extLst>
                    </a:gridCol>
                    <a:gridCol w="1008112">
                      <a:extLst>
                        <a:ext uri="{9D8B030D-6E8A-4147-A177-3AD203B41FA5}">
                          <a16:colId xmlns:a16="http://schemas.microsoft.com/office/drawing/2014/main" val="1411117123"/>
                        </a:ext>
                      </a:extLst>
                    </a:gridCol>
                  </a:tblGrid>
                  <a:tr h="453577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9pPr>
                        </a:lstStyle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𝑻</m:t>
                                </m:r>
                              </m:oMath>
                            </m:oMathPara>
                          </a14:m>
                          <a:endParaRPr lang="zh-CN" altLang="en-US" sz="2000" b="1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9pPr>
                        </a:lstStyle>
                        <a:p>
                          <a:pPr marL="0" indent="0" algn="ctr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𝑸</m:t>
                                </m:r>
                                <m:r>
                                  <a:rPr lang="en-US" altLang="zh-CN" sz="2000" b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CN" sz="2000" b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𝒕</m:t>
                                </m:r>
                                <m:r>
                                  <a:rPr lang="en-US" altLang="zh-CN" sz="2000" b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zh-CN" sz="2000" b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en-US" altLang="zh-CN" sz="2000" b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altLang="en-US" sz="2000" b="1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9pPr>
                        </a:lstStyle>
                        <a:p>
                          <a:pPr algn="ctr"/>
                          <a:r>
                            <a:rPr lang="zh-CN" altLang="en-US" sz="2000" b="0" dirty="0">
                              <a:solidFill>
                                <a:schemeClr val="tx1"/>
                              </a:solidFill>
                            </a:rPr>
                            <a:t>说明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2762698118"/>
                      </a:ext>
                    </a:extLst>
                  </a:tr>
                  <a:tr h="454377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9pPr>
                        </a:lstStyle>
                        <a:p>
                          <a:pPr algn="ctr"/>
                          <a:r>
                            <a:rPr lang="en-US" altLang="zh-CN" sz="2000" b="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</a:t>
                          </a:r>
                          <a:endParaRPr lang="zh-CN" altLang="en-US" sz="2000" b="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9pPr>
                        </a:lstStyle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altLang="zh-CN" sz="20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sz="2000" b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𝑸</m:t>
                                    </m:r>
                                  </m:e>
                                </m:acc>
                                <m:r>
                                  <a:rPr lang="en-US" altLang="zh-CN" sz="2000" b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(</m:t>
                                </m:r>
                                <m:r>
                                  <a:rPr lang="en-US" altLang="zh-CN" sz="2000" b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𝒕</m:t>
                                </m:r>
                                <m:r>
                                  <a:rPr lang="en-US" altLang="zh-CN" sz="2000" b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altLang="en-US" sz="2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9pPr>
                        </a:lstStyle>
                        <a:p>
                          <a:pPr algn="ctr"/>
                          <a:r>
                            <a:rPr lang="zh-CN" altLang="en-US" sz="2000" b="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翻转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2959239901"/>
                      </a:ext>
                    </a:extLst>
                  </a:tr>
                  <a:tr h="453577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9pPr>
                        </a:lstStyle>
                        <a:p>
                          <a:pPr algn="ctr"/>
                          <a:r>
                            <a:rPr lang="en-US" altLang="zh-CN" sz="2000" b="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  <a:endParaRPr lang="zh-CN" altLang="en-US" sz="2000" b="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𝑸</m:t>
                                </m:r>
                                <m:r>
                                  <a:rPr lang="en-US" altLang="zh-CN" sz="2000" b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CN" sz="2000" b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𝒕</m:t>
                                </m:r>
                                <m:r>
                                  <a:rPr lang="en-US" altLang="zh-CN" sz="2000" b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altLang="en-US" sz="20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9pPr>
                        </a:lstStyle>
                        <a:p>
                          <a:pPr algn="ctr"/>
                          <a:r>
                            <a:rPr lang="zh-CN" altLang="en-US" sz="2000" b="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保持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13967085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9" name="表格 18">
                <a:extLst>
                  <a:ext uri="{FF2B5EF4-FFF2-40B4-BE49-F238E27FC236}">
                    <a16:creationId xmlns:a16="http://schemas.microsoft.com/office/drawing/2014/main" id="{DE25C1FD-B1D3-413F-AE53-B403DFB515D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56959984"/>
                  </p:ext>
                </p:extLst>
              </p:nvPr>
            </p:nvGraphicFramePr>
            <p:xfrm>
              <a:off x="3287688" y="5301208"/>
              <a:ext cx="3312368" cy="1361531"/>
            </p:xfrm>
            <a:graphic>
              <a:graphicData uri="http://schemas.openxmlformats.org/drawingml/2006/table">
                <a:tbl>
                  <a:tblPr firstRow="1" bandRow="1">
                    <a:tableStyleId>{5FD0F851-EC5A-4D38-B0AD-8093EC10F338}</a:tableStyleId>
                  </a:tblPr>
                  <a:tblGrid>
                    <a:gridCol w="864096">
                      <a:extLst>
                        <a:ext uri="{9D8B030D-6E8A-4147-A177-3AD203B41FA5}">
                          <a16:colId xmlns:a16="http://schemas.microsoft.com/office/drawing/2014/main" val="3266605460"/>
                        </a:ext>
                      </a:extLst>
                    </a:gridCol>
                    <a:gridCol w="1440160">
                      <a:extLst>
                        <a:ext uri="{9D8B030D-6E8A-4147-A177-3AD203B41FA5}">
                          <a16:colId xmlns:a16="http://schemas.microsoft.com/office/drawing/2014/main" val="3752913309"/>
                        </a:ext>
                      </a:extLst>
                    </a:gridCol>
                    <a:gridCol w="1008112">
                      <a:extLst>
                        <a:ext uri="{9D8B030D-6E8A-4147-A177-3AD203B41FA5}">
                          <a16:colId xmlns:a16="http://schemas.microsoft.com/office/drawing/2014/main" val="1411117123"/>
                        </a:ext>
                      </a:extLst>
                    </a:gridCol>
                  </a:tblGrid>
                  <a:tr h="453577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R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7"/>
                          <a:stretch>
                            <a:fillRect t="-6667" r="-283803" b="-21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7"/>
                          <a:stretch>
                            <a:fillRect l="-60169" t="-6667" r="-70763" b="-212000"/>
                          </a:stretch>
                        </a:blip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9pPr>
                        </a:lstStyle>
                        <a:p>
                          <a:pPr algn="ctr"/>
                          <a:r>
                            <a:rPr lang="zh-CN" altLang="en-US" sz="2000" b="0" dirty="0">
                              <a:solidFill>
                                <a:schemeClr val="tx1"/>
                              </a:solidFill>
                            </a:rPr>
                            <a:t>说明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2762698118"/>
                      </a:ext>
                    </a:extLst>
                  </a:tr>
                  <a:tr h="454377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9pPr>
                        </a:lstStyle>
                        <a:p>
                          <a:pPr algn="ctr"/>
                          <a:r>
                            <a:rPr lang="en-US" altLang="zh-CN" sz="2000" b="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</a:t>
                          </a:r>
                          <a:endParaRPr lang="zh-CN" altLang="en-US" sz="2000" b="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7"/>
                          <a:stretch>
                            <a:fillRect l="-60169" t="-108108" r="-70763" b="-114865"/>
                          </a:stretch>
                        </a:blip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9pPr>
                        </a:lstStyle>
                        <a:p>
                          <a:pPr algn="ctr"/>
                          <a:r>
                            <a:rPr lang="zh-CN" altLang="en-US" sz="2000" b="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翻转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2959239901"/>
                      </a:ext>
                    </a:extLst>
                  </a:tr>
                  <a:tr h="453577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9pPr>
                        </a:lstStyle>
                        <a:p>
                          <a:pPr algn="ctr"/>
                          <a:r>
                            <a:rPr lang="en-US" altLang="zh-CN" sz="2000" b="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  <a:endParaRPr lang="zh-CN" altLang="en-US" sz="2000" b="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7"/>
                          <a:stretch>
                            <a:fillRect l="-60169" t="-205333" r="-70763" b="-13333"/>
                          </a:stretch>
                        </a:blip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9pPr>
                        </a:lstStyle>
                        <a:p>
                          <a:pPr algn="ctr"/>
                          <a:r>
                            <a:rPr lang="zh-CN" altLang="en-US" sz="2000" b="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保持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13967085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0" name="表格 19">
                <a:extLst>
                  <a:ext uri="{FF2B5EF4-FFF2-40B4-BE49-F238E27FC236}">
                    <a16:creationId xmlns:a16="http://schemas.microsoft.com/office/drawing/2014/main" id="{AF213E5E-4756-47B7-B684-5F760D1A74F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25241474"/>
                  </p:ext>
                </p:extLst>
              </p:nvPr>
            </p:nvGraphicFramePr>
            <p:xfrm>
              <a:off x="3287687" y="2807081"/>
              <a:ext cx="3312369" cy="2149878"/>
            </p:xfrm>
            <a:graphic>
              <a:graphicData uri="http://schemas.openxmlformats.org/drawingml/2006/table">
                <a:tbl>
                  <a:tblPr firstRow="1" bandRow="1">
                    <a:tableStyleId>{5FD0F851-EC5A-4D38-B0AD-8093EC10F338}</a:tableStyleId>
                  </a:tblPr>
                  <a:tblGrid>
                    <a:gridCol w="563808">
                      <a:extLst>
                        <a:ext uri="{9D8B030D-6E8A-4147-A177-3AD203B41FA5}">
                          <a16:colId xmlns:a16="http://schemas.microsoft.com/office/drawing/2014/main" val="3266605460"/>
                        </a:ext>
                      </a:extLst>
                    </a:gridCol>
                    <a:gridCol w="563808">
                      <a:extLst>
                        <a:ext uri="{9D8B030D-6E8A-4147-A177-3AD203B41FA5}">
                          <a16:colId xmlns:a16="http://schemas.microsoft.com/office/drawing/2014/main" val="176352668"/>
                        </a:ext>
                      </a:extLst>
                    </a:gridCol>
                    <a:gridCol w="1174598">
                      <a:extLst>
                        <a:ext uri="{9D8B030D-6E8A-4147-A177-3AD203B41FA5}">
                          <a16:colId xmlns:a16="http://schemas.microsoft.com/office/drawing/2014/main" val="3752913309"/>
                        </a:ext>
                      </a:extLst>
                    </a:gridCol>
                    <a:gridCol w="1010155">
                      <a:extLst>
                        <a:ext uri="{9D8B030D-6E8A-4147-A177-3AD203B41FA5}">
                          <a16:colId xmlns:a16="http://schemas.microsoft.com/office/drawing/2014/main" val="1411117123"/>
                        </a:ext>
                      </a:extLst>
                    </a:gridCol>
                  </a:tblGrid>
                  <a:tr h="429824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9pPr>
                        </a:lstStyle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𝑱</m:t>
                                </m:r>
                              </m:oMath>
                            </m:oMathPara>
                          </a14:m>
                          <a:endParaRPr lang="zh-CN" altLang="en-US" sz="2000" b="1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𝑲</m:t>
                                </m:r>
                              </m:oMath>
                            </m:oMathPara>
                          </a14:m>
                          <a:endParaRPr lang="zh-CN" altLang="en-US" sz="2000" b="1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9pPr>
                        </a:lstStyle>
                        <a:p>
                          <a:pPr marL="0" indent="0" algn="ctr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𝑸</m:t>
                                </m:r>
                                <m:r>
                                  <a:rPr lang="en-US" altLang="zh-CN" sz="2000" b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CN" sz="2000" b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𝒕</m:t>
                                </m:r>
                                <m:r>
                                  <a:rPr lang="en-US" altLang="zh-CN" sz="2000" b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zh-CN" sz="2000" b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en-US" altLang="zh-CN" sz="2000" b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altLang="en-US" sz="2000" b="1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2000" b="0" dirty="0">
                              <a:solidFill>
                                <a:schemeClr val="tx1"/>
                              </a:solidFill>
                            </a:rPr>
                            <a:t>说明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2762698118"/>
                      </a:ext>
                    </a:extLst>
                  </a:tr>
                  <a:tr h="429824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9pPr>
                        </a:lstStyle>
                        <a:p>
                          <a:pPr algn="ctr"/>
                          <a:r>
                            <a:rPr lang="en-US" altLang="zh-CN" sz="2000" b="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  <a:endParaRPr lang="zh-CN" altLang="en-US" sz="2000" b="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  <a:endParaRPr lang="zh-CN" altLang="en-US" sz="2000" b="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𝑸</m:t>
                                </m:r>
                                <m:r>
                                  <a:rPr lang="en-US" altLang="zh-CN" sz="2000" b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CN" sz="2000" b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𝒕</m:t>
                                </m:r>
                                <m:r>
                                  <a:rPr lang="en-US" altLang="zh-CN" sz="2000" b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altLang="en-US" sz="20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9pPr>
                        </a:lstStyle>
                        <a:p>
                          <a:pPr algn="ctr"/>
                          <a:r>
                            <a:rPr lang="zh-CN" altLang="en-US" sz="2000" b="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保持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139670858"/>
                      </a:ext>
                    </a:extLst>
                  </a:tr>
                  <a:tr h="42982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</a:t>
                          </a:r>
                          <a:endParaRPr lang="zh-CN" altLang="en-US" sz="2000" b="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  <a:endParaRPr lang="zh-CN" altLang="en-US" sz="2000" b="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20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000" b="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置</a:t>
                          </a:r>
                          <a:r>
                            <a:rPr lang="en-US" altLang="zh-CN" sz="2000" b="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  <a:endParaRPr lang="zh-CN" altLang="en-US" sz="2000" b="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2320688805"/>
                      </a:ext>
                    </a:extLst>
                  </a:tr>
                  <a:tr h="429824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9pPr>
                        </a:lstStyle>
                        <a:p>
                          <a:pPr algn="ctr"/>
                          <a:r>
                            <a:rPr lang="en-US" altLang="zh-CN" sz="2000" b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  <a:endParaRPr lang="zh-CN" altLang="en-US" sz="2000" b="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</a:t>
                          </a:r>
                          <a:endParaRPr lang="zh-CN" altLang="en-US" sz="2000" b="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9pPr>
                        </a:lstStyle>
                        <a:p>
                          <a:pPr algn="ctr"/>
                          <a:r>
                            <a:rPr lang="en-US" altLang="zh-CN" sz="2000" b="1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  <a:endParaRPr lang="zh-CN" altLang="en-US" sz="2000" b="1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9pPr>
                        </a:lstStyle>
                        <a:p>
                          <a:pPr algn="ctr"/>
                          <a:r>
                            <a:rPr lang="zh-CN" altLang="en-US" sz="2000" b="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置</a:t>
                          </a:r>
                          <a:r>
                            <a:rPr lang="en-US" altLang="zh-CN" sz="2000" b="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  <a:endParaRPr lang="zh-CN" altLang="en-US" sz="2000" b="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2009134970"/>
                      </a:ext>
                    </a:extLst>
                  </a:tr>
                  <a:tr h="43058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</a:t>
                          </a:r>
                          <a:endParaRPr lang="zh-CN" altLang="en-US" sz="2000" b="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</a:t>
                          </a:r>
                          <a:endParaRPr lang="zh-CN" altLang="en-US" sz="2000" b="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altLang="zh-CN" sz="20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sz="2000" b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𝑸</m:t>
                                    </m:r>
                                  </m:e>
                                </m:acc>
                                <m:r>
                                  <a:rPr lang="en-US" altLang="zh-CN" sz="2000" b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(</m:t>
                                </m:r>
                                <m:r>
                                  <a:rPr lang="en-US" altLang="zh-CN" sz="2000" b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𝒕</m:t>
                                </m:r>
                                <m:r>
                                  <a:rPr lang="en-US" altLang="zh-CN" sz="2000" b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altLang="en-US" sz="2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000" b="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翻转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369805748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0" name="表格 19">
                <a:extLst>
                  <a:ext uri="{FF2B5EF4-FFF2-40B4-BE49-F238E27FC236}">
                    <a16:creationId xmlns:a16="http://schemas.microsoft.com/office/drawing/2014/main" id="{AF213E5E-4756-47B7-B684-5F760D1A74F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25241474"/>
                  </p:ext>
                </p:extLst>
              </p:nvPr>
            </p:nvGraphicFramePr>
            <p:xfrm>
              <a:off x="3287687" y="2807081"/>
              <a:ext cx="3312369" cy="2149878"/>
            </p:xfrm>
            <a:graphic>
              <a:graphicData uri="http://schemas.openxmlformats.org/drawingml/2006/table">
                <a:tbl>
                  <a:tblPr firstRow="1" bandRow="1">
                    <a:tableStyleId>{5FD0F851-EC5A-4D38-B0AD-8093EC10F338}</a:tableStyleId>
                  </a:tblPr>
                  <a:tblGrid>
                    <a:gridCol w="563808">
                      <a:extLst>
                        <a:ext uri="{9D8B030D-6E8A-4147-A177-3AD203B41FA5}">
                          <a16:colId xmlns:a16="http://schemas.microsoft.com/office/drawing/2014/main" val="3266605460"/>
                        </a:ext>
                      </a:extLst>
                    </a:gridCol>
                    <a:gridCol w="563808">
                      <a:extLst>
                        <a:ext uri="{9D8B030D-6E8A-4147-A177-3AD203B41FA5}">
                          <a16:colId xmlns:a16="http://schemas.microsoft.com/office/drawing/2014/main" val="176352668"/>
                        </a:ext>
                      </a:extLst>
                    </a:gridCol>
                    <a:gridCol w="1174598">
                      <a:extLst>
                        <a:ext uri="{9D8B030D-6E8A-4147-A177-3AD203B41FA5}">
                          <a16:colId xmlns:a16="http://schemas.microsoft.com/office/drawing/2014/main" val="3752913309"/>
                        </a:ext>
                      </a:extLst>
                    </a:gridCol>
                    <a:gridCol w="1010155">
                      <a:extLst>
                        <a:ext uri="{9D8B030D-6E8A-4147-A177-3AD203B41FA5}">
                          <a16:colId xmlns:a16="http://schemas.microsoft.com/office/drawing/2014/main" val="1411117123"/>
                        </a:ext>
                      </a:extLst>
                    </a:gridCol>
                  </a:tblGrid>
                  <a:tr h="429824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8"/>
                          <a:stretch>
                            <a:fillRect t="-7042" r="-486022" b="-41690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R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8"/>
                          <a:stretch>
                            <a:fillRect l="-101087" t="-7042" r="-391304" b="-41690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8"/>
                          <a:stretch>
                            <a:fillRect l="-95855" t="-7042" r="-86528" b="-416901"/>
                          </a:stretch>
                        </a:blip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2000" b="0" dirty="0">
                              <a:solidFill>
                                <a:schemeClr val="tx1"/>
                              </a:solidFill>
                            </a:rPr>
                            <a:t>说明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2762698118"/>
                      </a:ext>
                    </a:extLst>
                  </a:tr>
                  <a:tr h="429824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9pPr>
                        </a:lstStyle>
                        <a:p>
                          <a:pPr algn="ctr"/>
                          <a:r>
                            <a:rPr lang="en-US" altLang="zh-CN" sz="2000" b="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  <a:endParaRPr lang="zh-CN" altLang="en-US" sz="2000" b="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  <a:endParaRPr lang="zh-CN" altLang="en-US" sz="2000" b="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8"/>
                          <a:stretch>
                            <a:fillRect l="-95855" t="-107042" r="-86528" b="-316901"/>
                          </a:stretch>
                        </a:blip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9pPr>
                        </a:lstStyle>
                        <a:p>
                          <a:pPr algn="ctr"/>
                          <a:r>
                            <a:rPr lang="zh-CN" altLang="en-US" sz="2000" b="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保持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139670858"/>
                      </a:ext>
                    </a:extLst>
                  </a:tr>
                  <a:tr h="42982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</a:t>
                          </a:r>
                          <a:endParaRPr lang="zh-CN" altLang="en-US" sz="2000" b="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  <a:endParaRPr lang="zh-CN" altLang="en-US" sz="2000" b="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20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000" b="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置</a:t>
                          </a:r>
                          <a:r>
                            <a:rPr lang="en-US" altLang="zh-CN" sz="2000" b="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  <a:endParaRPr lang="zh-CN" altLang="en-US" sz="2000" b="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2320688805"/>
                      </a:ext>
                    </a:extLst>
                  </a:tr>
                  <a:tr h="429824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9pPr>
                        </a:lstStyle>
                        <a:p>
                          <a:pPr algn="ctr"/>
                          <a:r>
                            <a:rPr lang="en-US" altLang="zh-CN" sz="2000" b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  <a:endParaRPr lang="zh-CN" altLang="en-US" sz="2000" b="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</a:t>
                          </a:r>
                          <a:endParaRPr lang="zh-CN" altLang="en-US" sz="2000" b="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9pPr>
                        </a:lstStyle>
                        <a:p>
                          <a:pPr algn="ctr"/>
                          <a:r>
                            <a:rPr lang="en-US" altLang="zh-CN" sz="2000" b="1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  <a:endParaRPr lang="zh-CN" altLang="en-US" sz="2000" b="1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9pPr>
                        </a:lstStyle>
                        <a:p>
                          <a:pPr algn="ctr"/>
                          <a:r>
                            <a:rPr lang="zh-CN" altLang="en-US" sz="2000" b="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置</a:t>
                          </a:r>
                          <a:r>
                            <a:rPr lang="en-US" altLang="zh-CN" sz="2000" b="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  <a:endParaRPr lang="zh-CN" altLang="en-US" sz="2000" b="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2009134970"/>
                      </a:ext>
                    </a:extLst>
                  </a:tr>
                  <a:tr h="43058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</a:t>
                          </a:r>
                          <a:endParaRPr lang="zh-CN" altLang="en-US" sz="2000" b="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</a:t>
                          </a:r>
                          <a:endParaRPr lang="zh-CN" altLang="en-US" sz="2000" b="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8"/>
                          <a:stretch>
                            <a:fillRect l="-95855" t="-405634" r="-86528" b="-183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000" b="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翻转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3698057489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21" name="Picture 5" descr="AACFLQF0">
            <a:extLst>
              <a:ext uri="{FF2B5EF4-FFF2-40B4-BE49-F238E27FC236}">
                <a16:creationId xmlns:a16="http://schemas.microsoft.com/office/drawing/2014/main" id="{54CA4298-CE60-4E72-AE40-B0ECBA4DBD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99079" y="1216988"/>
            <a:ext cx="1728881" cy="12031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10" descr="AACFLQG0">
            <a:extLst>
              <a:ext uri="{FF2B5EF4-FFF2-40B4-BE49-F238E27FC236}">
                <a16:creationId xmlns:a16="http://schemas.microsoft.com/office/drawing/2014/main" id="{1A628EA2-E874-4CB8-B9BA-84C1AFF9B4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479" t="18152" b="32182"/>
          <a:stretch/>
        </p:blipFill>
        <p:spPr bwMode="auto">
          <a:xfrm>
            <a:off x="622015" y="3172171"/>
            <a:ext cx="1728881" cy="14196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4" descr="AACFLQH0">
            <a:extLst>
              <a:ext uri="{FF2B5EF4-FFF2-40B4-BE49-F238E27FC236}">
                <a16:creationId xmlns:a16="http://schemas.microsoft.com/office/drawing/2014/main" id="{2A0AA3E5-1178-4CE1-98B1-C8988C907D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522" t="8114" b="32307"/>
          <a:stretch/>
        </p:blipFill>
        <p:spPr bwMode="auto">
          <a:xfrm>
            <a:off x="622015" y="5301208"/>
            <a:ext cx="1728881" cy="1361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4AF60CA-1570-48D8-88B3-3993B4A759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8E7B1-3FC2-4821-B144-3AA6EF938D0A}" type="slidenum">
              <a:rPr lang="zh-CN" altLang="en-US" sz="1400" b="1" smtClean="0"/>
              <a:pPr/>
              <a:t>50</a:t>
            </a:fld>
            <a:r>
              <a:rPr lang="zh-CN" altLang="en-US"/>
              <a:t> </a:t>
            </a:r>
            <a:r>
              <a:rPr lang="en-US" altLang="zh-CN"/>
              <a:t>/ 52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9416779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TTL</a:t>
            </a:r>
            <a:r>
              <a:rPr lang="zh-CN" altLang="en-US" b="1" dirty="0"/>
              <a:t>存储元件</a:t>
            </a:r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DBF3DCFD-CEB5-43CC-AD55-49EF06C837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2931576"/>
              </p:ext>
            </p:extLst>
          </p:nvPr>
        </p:nvGraphicFramePr>
        <p:xfrm>
          <a:off x="479376" y="980728"/>
          <a:ext cx="10297144" cy="5740752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1858131">
                  <a:extLst>
                    <a:ext uri="{9D8B030D-6E8A-4147-A177-3AD203B41FA5}">
                      <a16:colId xmlns:a16="http://schemas.microsoft.com/office/drawing/2014/main" val="3266605460"/>
                    </a:ext>
                  </a:extLst>
                </a:gridCol>
                <a:gridCol w="1780710">
                  <a:extLst>
                    <a:ext uri="{9D8B030D-6E8A-4147-A177-3AD203B41FA5}">
                      <a16:colId xmlns:a16="http://schemas.microsoft.com/office/drawing/2014/main" val="3752913309"/>
                    </a:ext>
                  </a:extLst>
                </a:gridCol>
                <a:gridCol w="6658303">
                  <a:extLst>
                    <a:ext uri="{9D8B030D-6E8A-4147-A177-3AD203B41FA5}">
                      <a16:colId xmlns:a16="http://schemas.microsoft.com/office/drawing/2014/main" val="1411117123"/>
                    </a:ext>
                  </a:extLst>
                </a:gridCol>
              </a:tblGrid>
              <a:tr h="72661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zh-CN" altLang="en-US" sz="2800" b="0" dirty="0">
                          <a:solidFill>
                            <a:schemeClr val="tx1"/>
                          </a:solidFill>
                        </a:rPr>
                        <a:t>器件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zh-CN" altLang="en-US" sz="2800" b="0" dirty="0">
                          <a:solidFill>
                            <a:schemeClr val="tx1"/>
                          </a:solidFill>
                        </a:rPr>
                        <a:t>模块数量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zh-CN" altLang="en-US" sz="2800" b="0" dirty="0">
                          <a:solidFill>
                            <a:schemeClr val="tx1"/>
                          </a:solidFill>
                        </a:rPr>
                        <a:t>模块功能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19668442"/>
                  </a:ext>
                </a:extLst>
              </a:tr>
              <a:tr h="62676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indent="179388" algn="l"/>
                      <a:r>
                        <a:rPr lang="en-US" altLang="zh-CN" sz="2400" b="1" kern="1200" dirty="0">
                          <a:solidFill>
                            <a:schemeClr val="dk1"/>
                          </a:solidFill>
                        </a:rPr>
                        <a:t>74LS73A</a:t>
                      </a:r>
                      <a:endParaRPr lang="zh-CN" altLang="en-US" sz="2400" b="1" kern="1200" dirty="0">
                        <a:solidFill>
                          <a:schemeClr val="dk1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indent="0" algn="ctr">
                        <a:buFontTx/>
                        <a:buNone/>
                      </a:pPr>
                      <a:r>
                        <a:rPr lang="en-US" altLang="zh-CN" sz="2000"/>
                        <a:t>2</a:t>
                      </a:r>
                      <a:endParaRPr lang="zh-CN" altLang="en-US" sz="20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/>
                      <a:r>
                        <a:rPr lang="zh-CN" altLang="en-US" sz="2400" dirty="0"/>
                        <a:t>下降沿触发</a:t>
                      </a:r>
                      <a:r>
                        <a:rPr lang="en-US" altLang="zh-CN" sz="2400" dirty="0"/>
                        <a:t>JK</a:t>
                      </a:r>
                      <a:r>
                        <a:rPr lang="zh-CN" altLang="en-US" sz="2400" dirty="0"/>
                        <a:t>触发器，带清除</a:t>
                      </a:r>
                      <a:endParaRPr lang="zh-CN" alt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39670858"/>
                  </a:ext>
                </a:extLst>
              </a:tr>
              <a:tr h="62676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indent="179388" algn="l"/>
                      <a:r>
                        <a:rPr lang="en-US" altLang="zh-CN" sz="2400" b="1" kern="1200">
                          <a:solidFill>
                            <a:schemeClr val="dk1"/>
                          </a:solidFill>
                        </a:rPr>
                        <a:t>7474</a:t>
                      </a:r>
                      <a:endParaRPr lang="zh-CN" altLang="en-US" sz="2400" b="1" kern="1200" dirty="0">
                        <a:solidFill>
                          <a:schemeClr val="dk1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CN" sz="2000"/>
                        <a:t>2</a:t>
                      </a:r>
                      <a:endParaRPr lang="zh-CN" altLang="en-US" sz="20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/>
                      <a:r>
                        <a:rPr lang="zh-CN" altLang="en-US" sz="2400"/>
                        <a:t>上升沿触发</a:t>
                      </a:r>
                      <a:r>
                        <a:rPr lang="en-US" altLang="zh-CN" sz="2400"/>
                        <a:t>D</a:t>
                      </a:r>
                      <a:r>
                        <a:rPr lang="zh-CN" altLang="en-US" sz="2400"/>
                        <a:t>触发器，带预置和清除</a:t>
                      </a:r>
                      <a:endParaRPr lang="zh-CN" alt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09134970"/>
                  </a:ext>
                </a:extLst>
              </a:tr>
              <a:tr h="62676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indent="179388" algn="l"/>
                      <a:r>
                        <a:rPr lang="en-US" altLang="zh-CN" sz="2400" b="1" kern="1200">
                          <a:solidFill>
                            <a:schemeClr val="dk1"/>
                          </a:solidFill>
                        </a:rPr>
                        <a:t>74LS75</a:t>
                      </a:r>
                      <a:endParaRPr lang="zh-CN" altLang="en-US" sz="2400" b="1" kern="1200" dirty="0">
                        <a:solidFill>
                          <a:schemeClr val="dk1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CN" sz="2000"/>
                        <a:t>4</a:t>
                      </a:r>
                      <a:endParaRPr lang="zh-CN" altLang="en-US" sz="20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/>
                      <a:r>
                        <a:rPr lang="en-US" altLang="zh-CN" sz="2400"/>
                        <a:t>D</a:t>
                      </a:r>
                      <a:r>
                        <a:rPr lang="zh-CN" altLang="en-US" sz="2400"/>
                        <a:t>锁存器，带使能</a:t>
                      </a:r>
                      <a:endParaRPr lang="zh-CN" alt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76124016"/>
                  </a:ext>
                </a:extLst>
              </a:tr>
              <a:tr h="62676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9pPr>
                    </a:lstStyle>
                    <a:p>
                      <a:pPr marL="0" indent="179388" algn="l"/>
                      <a:r>
                        <a:rPr lang="en-US" altLang="zh-CN" sz="2400" b="1" kern="1200">
                          <a:solidFill>
                            <a:schemeClr val="dk1"/>
                          </a:solidFill>
                        </a:rPr>
                        <a:t>7476</a:t>
                      </a:r>
                      <a:endParaRPr lang="zh-CN" altLang="en-US" sz="2400" b="1" kern="1200" dirty="0">
                        <a:solidFill>
                          <a:schemeClr val="dk1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 sz="2000"/>
                        <a:t>2</a:t>
                      </a:r>
                      <a:endParaRPr lang="zh-CN" altLang="en-US" sz="20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9pPr>
                    </a:lstStyle>
                    <a:p>
                      <a:pPr algn="l"/>
                      <a:r>
                        <a:rPr lang="zh-CN" altLang="en-US" sz="2400"/>
                        <a:t>脉冲触发</a:t>
                      </a:r>
                      <a:r>
                        <a:rPr lang="en-US" altLang="zh-CN" sz="2400"/>
                        <a:t>JK</a:t>
                      </a:r>
                      <a:r>
                        <a:rPr lang="zh-CN" altLang="en-US" sz="2400"/>
                        <a:t>触发器，带预置和清除</a:t>
                      </a:r>
                      <a:endParaRPr lang="zh-CN" alt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02695164"/>
                  </a:ext>
                </a:extLst>
              </a:tr>
              <a:tr h="62676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9pPr>
                    </a:lstStyle>
                    <a:p>
                      <a:pPr marL="0" indent="179388" algn="l"/>
                      <a:r>
                        <a:rPr lang="en-US" altLang="zh-CN" sz="2400" b="1" kern="1200">
                          <a:solidFill>
                            <a:schemeClr val="dk1"/>
                          </a:solidFill>
                        </a:rPr>
                        <a:t>74111</a:t>
                      </a:r>
                      <a:endParaRPr lang="zh-CN" altLang="en-US" sz="2400" b="1" kern="1200" dirty="0">
                        <a:solidFill>
                          <a:schemeClr val="dk1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 sz="2000"/>
                        <a:t>2</a:t>
                      </a:r>
                      <a:endParaRPr lang="zh-CN" altLang="en-US" sz="20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9pPr>
                    </a:lstStyle>
                    <a:p>
                      <a:pPr algn="l"/>
                      <a:r>
                        <a:rPr lang="zh-CN" altLang="en-US" sz="2400"/>
                        <a:t>主从</a:t>
                      </a:r>
                      <a:r>
                        <a:rPr lang="en-US" altLang="zh-CN" sz="2400"/>
                        <a:t>JK</a:t>
                      </a:r>
                      <a:r>
                        <a:rPr lang="zh-CN" altLang="en-US" sz="2400"/>
                        <a:t>触发器，带预置、清除和数据锁存输出</a:t>
                      </a:r>
                      <a:endParaRPr lang="zh-CN" alt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26514433"/>
                  </a:ext>
                </a:extLst>
              </a:tr>
              <a:tr h="626767">
                <a:tc>
                  <a:txBody>
                    <a:bodyPr/>
                    <a:lstStyle/>
                    <a:p>
                      <a:pPr marL="0" indent="179388" algn="l"/>
                      <a:r>
                        <a:rPr lang="en-US" altLang="zh-CN" sz="2400" b="1" kern="1200">
                          <a:solidFill>
                            <a:schemeClr val="dk1"/>
                          </a:solidFill>
                        </a:rPr>
                        <a:t>74112</a:t>
                      </a:r>
                      <a:endParaRPr lang="zh-CN" altLang="en-US" sz="2400" b="1" kern="1200" dirty="0">
                        <a:solidFill>
                          <a:schemeClr val="dk1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2</a:t>
                      </a:r>
                      <a:endParaRPr lang="zh-CN" altLang="en-US" sz="20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2400"/>
                        <a:t>JK</a:t>
                      </a:r>
                      <a:r>
                        <a:rPr lang="zh-CN" altLang="en-US" sz="2400"/>
                        <a:t>触发器，带异步置</a:t>
                      </a:r>
                      <a:r>
                        <a:rPr lang="en-US" altLang="zh-CN" sz="2400"/>
                        <a:t>0</a:t>
                      </a:r>
                      <a:r>
                        <a:rPr lang="zh-CN" altLang="en-US" sz="2400"/>
                        <a:t>、异步置</a:t>
                      </a:r>
                      <a:r>
                        <a:rPr lang="en-US" altLang="zh-CN" sz="2400"/>
                        <a:t>1</a:t>
                      </a:r>
                      <a:endParaRPr lang="zh-CN" alt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3621282"/>
                  </a:ext>
                </a:extLst>
              </a:tr>
              <a:tr h="62676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9pPr>
                    </a:lstStyle>
                    <a:p>
                      <a:pPr marL="0" indent="179388" algn="l"/>
                      <a:r>
                        <a:rPr lang="en-US" altLang="zh-CN" sz="2400" b="1" kern="1200">
                          <a:solidFill>
                            <a:schemeClr val="dk1"/>
                          </a:solidFill>
                        </a:rPr>
                        <a:t>74116</a:t>
                      </a:r>
                      <a:endParaRPr lang="zh-CN" altLang="en-US" sz="2400" b="1" kern="1200" dirty="0">
                        <a:solidFill>
                          <a:schemeClr val="dk1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 sz="2000"/>
                        <a:t>2</a:t>
                      </a:r>
                      <a:endParaRPr lang="zh-CN" altLang="en-US" sz="20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9pPr>
                    </a:lstStyle>
                    <a:p>
                      <a:pPr algn="l"/>
                      <a:r>
                        <a:rPr lang="en-US" altLang="zh-CN" sz="2400"/>
                        <a:t>4</a:t>
                      </a:r>
                      <a:r>
                        <a:rPr lang="zh-CN" altLang="en-US" sz="2400"/>
                        <a:t>比特无竞争</a:t>
                      </a:r>
                      <a:r>
                        <a:rPr lang="en-US" altLang="zh-CN" sz="2400"/>
                        <a:t>D</a:t>
                      </a:r>
                      <a:r>
                        <a:rPr lang="zh-CN" altLang="en-US" sz="2400"/>
                        <a:t>锁存器，带清除和双使能</a:t>
                      </a:r>
                      <a:endParaRPr lang="zh-CN" alt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1945019"/>
                  </a:ext>
                </a:extLst>
              </a:tr>
              <a:tr h="62676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9pPr>
                    </a:lstStyle>
                    <a:p>
                      <a:pPr marL="0" indent="179388" algn="l"/>
                      <a:r>
                        <a:rPr lang="en-US" altLang="zh-CN" sz="2400" b="1" kern="1200">
                          <a:solidFill>
                            <a:schemeClr val="dk1"/>
                          </a:solidFill>
                        </a:rPr>
                        <a:t>74175</a:t>
                      </a:r>
                      <a:endParaRPr lang="zh-CN" altLang="en-US" sz="2400" b="1" kern="1200" dirty="0">
                        <a:solidFill>
                          <a:schemeClr val="dk1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 sz="2000"/>
                        <a:t>4</a:t>
                      </a:r>
                      <a:endParaRPr lang="zh-CN" altLang="en-US" sz="20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9pPr>
                    </a:lstStyle>
                    <a:p>
                      <a:pPr algn="l"/>
                      <a:r>
                        <a:rPr lang="zh-CN" altLang="en-US" sz="2400" dirty="0"/>
                        <a:t>上升沿触发</a:t>
                      </a:r>
                      <a:r>
                        <a:rPr lang="en-US" altLang="zh-CN" sz="2400" dirty="0"/>
                        <a:t>D</a:t>
                      </a:r>
                      <a:r>
                        <a:rPr lang="zh-CN" altLang="en-US" sz="2400" dirty="0"/>
                        <a:t>触发器，带清除</a:t>
                      </a:r>
                      <a:endParaRPr lang="zh-CN" alt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35845842"/>
                  </a:ext>
                </a:extLst>
              </a:tr>
            </a:tbl>
          </a:graphicData>
        </a:graphic>
      </p:graphicFrame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0C9DFEE-2991-46BD-A09F-BD4A2BB02F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8E7B1-3FC2-4821-B144-3AA6EF938D0A}" type="slidenum">
              <a:rPr lang="zh-CN" altLang="en-US" sz="1400" b="1" smtClean="0"/>
              <a:pPr/>
              <a:t>51</a:t>
            </a:fld>
            <a:r>
              <a:rPr lang="zh-CN" altLang="en-US"/>
              <a:t> </a:t>
            </a:r>
            <a:r>
              <a:rPr lang="en-US" altLang="zh-CN"/>
              <a:t>/ 52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1518545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000" dirty="0"/>
              <a:t>触发器的</a:t>
            </a:r>
            <a:r>
              <a:rPr lang="zh-CN" altLang="en-US" sz="4000" b="1" dirty="0"/>
              <a:t>应用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/>
              <p:cNvSpPr txBox="1"/>
              <p:nvPr/>
            </p:nvSpPr>
            <p:spPr>
              <a:xfrm>
                <a:off x="310680" y="2845389"/>
                <a:ext cx="11881320" cy="35109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3200" b="1" dirty="0"/>
                  <a:t>分频器</a:t>
                </a:r>
                <a:r>
                  <a:rPr lang="zh-CN" altLang="en-US" sz="3200" dirty="0"/>
                  <a:t>：</a:t>
                </a:r>
                <a:r>
                  <a:rPr lang="zh-CN" altLang="en-US" sz="2800" dirty="0"/>
                  <a:t>下一级的脉冲频率是上一级脉冲频率的</a:t>
                </a:r>
                <a:r>
                  <a:rPr lang="en-US" altLang="zh-CN" sz="2800" dirty="0"/>
                  <a:t>1/2</a:t>
                </a:r>
                <a:r>
                  <a:rPr lang="zh-CN" altLang="en-US" sz="2800" dirty="0"/>
                  <a:t>。使用级联</a:t>
                </a:r>
                <a:endParaRPr lang="en-US" altLang="zh-CN" sz="2800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3200" b="1" dirty="0"/>
                  <a:t>寄存器</a:t>
                </a:r>
                <a:r>
                  <a:rPr lang="zh-CN" altLang="en-US" sz="2800" dirty="0"/>
                  <a:t>：</a:t>
                </a:r>
                <a14:m>
                  <m:oMath xmlns:m="http://schemas.openxmlformats.org/officeDocument/2006/math"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sz="2800" dirty="0"/>
                  <a:t>个触发器，一次能够</a:t>
                </a:r>
                <a:r>
                  <a:rPr lang="zh-CN" altLang="en-US" sz="2800" b="1" dirty="0"/>
                  <a:t>并行存储</a:t>
                </a:r>
                <a14:m>
                  <m:oMath xmlns:m="http://schemas.openxmlformats.org/officeDocument/2006/math"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sz="2800" dirty="0"/>
                  <a:t>位比特数据。</a:t>
                </a:r>
                <a:endParaRPr lang="en-US" altLang="zh-CN" sz="2800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3200" b="1" dirty="0"/>
                  <a:t>计数器</a:t>
                </a:r>
                <a:r>
                  <a:rPr lang="zh-CN" altLang="en-US" sz="2800" dirty="0"/>
                  <a:t>：</a:t>
                </a:r>
                <a14:m>
                  <m:oMath xmlns:m="http://schemas.openxmlformats.org/officeDocument/2006/math"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sz="2800" dirty="0"/>
                  <a:t>个触发器按</a:t>
                </a:r>
                <a:r>
                  <a:rPr lang="zh-CN" altLang="en-US" sz="2800" b="1" dirty="0"/>
                  <a:t>串行</a:t>
                </a:r>
                <a:r>
                  <a:rPr lang="zh-CN" altLang="en-US" sz="2800" dirty="0"/>
                  <a:t>方式连接构成</a:t>
                </a:r>
                <a14:m>
                  <m:oMath xmlns:m="http://schemas.openxmlformats.org/officeDocument/2006/math"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sz="2800" dirty="0"/>
                  <a:t>位计数器，</a:t>
                </a:r>
                <a:br>
                  <a:rPr lang="en-US" altLang="zh-CN" sz="2800" dirty="0"/>
                </a:br>
                <a:r>
                  <a:rPr lang="en-US" altLang="zh-CN" sz="2800" dirty="0"/>
                  <a:t>              </a:t>
                </a:r>
                <a:r>
                  <a:rPr lang="zh-CN" altLang="en-US" sz="2800" dirty="0"/>
                  <a:t>记忆时钟脉冲的个数。</a:t>
                </a:r>
                <a:endParaRPr lang="en-US" altLang="zh-CN" sz="28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800" b="1" dirty="0"/>
                  <a:t>时钟脉冲产生器</a:t>
                </a:r>
                <a:r>
                  <a:rPr lang="zh-CN" altLang="en-US" sz="2800" dirty="0"/>
                  <a:t>：产生固定顺序的循环型脉冲序列，由计数器改造而来。</a:t>
                </a:r>
                <a:endParaRPr lang="en-US" altLang="zh-CN" sz="2800" dirty="0"/>
              </a:p>
            </p:txBody>
          </p:sp>
        </mc:Choice>
        <mc:Fallback xmlns=""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680" y="2845389"/>
                <a:ext cx="11881320" cy="3510961"/>
              </a:xfrm>
              <a:prstGeom prst="rect">
                <a:avLst/>
              </a:prstGeom>
              <a:blipFill>
                <a:blip r:embed="rId2"/>
                <a:stretch>
                  <a:fillRect l="-1180" r="-564" b="-36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2CF6DFE1-D5B4-40B0-AC30-959D09BB6F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3592" y="1163534"/>
            <a:ext cx="9547577" cy="1368152"/>
          </a:xfrm>
          <a:prstGeom prst="rect">
            <a:avLst/>
          </a:prstGeom>
        </p:spPr>
      </p:pic>
      <p:grpSp>
        <p:nvGrpSpPr>
          <p:cNvPr id="10" name="组合 9">
            <a:extLst>
              <a:ext uri="{FF2B5EF4-FFF2-40B4-BE49-F238E27FC236}">
                <a16:creationId xmlns:a16="http://schemas.microsoft.com/office/drawing/2014/main" id="{8552A46B-7C60-478D-9B01-1A706156FEDC}"/>
              </a:ext>
            </a:extLst>
          </p:cNvPr>
          <p:cNvGrpSpPr/>
          <p:nvPr/>
        </p:nvGrpSpPr>
        <p:grpSpPr>
          <a:xfrm>
            <a:off x="187967" y="1377118"/>
            <a:ext cx="1943254" cy="1124886"/>
            <a:chOff x="88850" y="1338755"/>
            <a:chExt cx="1943254" cy="1124886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F0C4BBC8-23CE-4FE2-93C0-6DEAE450C4E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07368" y="1338755"/>
              <a:ext cx="1271121" cy="1124886"/>
            </a:xfrm>
            <a:prstGeom prst="rect">
              <a:avLst/>
            </a:prstGeom>
          </p:spPr>
        </p:pic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69BA7D37-0EB2-4540-AB9A-928CA83FE691}"/>
                </a:ext>
              </a:extLst>
            </p:cNvPr>
            <p:cNvSpPr txBox="1"/>
            <p:nvPr/>
          </p:nvSpPr>
          <p:spPr>
            <a:xfrm>
              <a:off x="88850" y="1374428"/>
              <a:ext cx="32412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/>
                <a:t>1</a:t>
              </a:r>
              <a:endParaRPr lang="zh-CN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文本框 8">
                  <a:extLst>
                    <a:ext uri="{FF2B5EF4-FFF2-40B4-BE49-F238E27FC236}">
                      <a16:creationId xmlns:a16="http://schemas.microsoft.com/office/drawing/2014/main" id="{E9176294-32CC-48F7-BBFE-8BF3F582BF4A}"/>
                    </a:ext>
                  </a:extLst>
                </p:cNvPr>
                <p:cNvSpPr txBox="1"/>
                <p:nvPr/>
              </p:nvSpPr>
              <p:spPr>
                <a:xfrm>
                  <a:off x="1586662" y="1384726"/>
                  <a:ext cx="445442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i="1" dirty="0" smtClean="0">
                            <a:latin typeface="Cambria Math" panose="02040503050406030204" pitchFamily="18" charset="0"/>
                          </a:rPr>
                          <m:t>𝑄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9" name="文本框 8">
                  <a:extLst>
                    <a:ext uri="{FF2B5EF4-FFF2-40B4-BE49-F238E27FC236}">
                      <a16:creationId xmlns:a16="http://schemas.microsoft.com/office/drawing/2014/main" id="{E9176294-32CC-48F7-BBFE-8BF3F582BF4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86662" y="1384726"/>
                  <a:ext cx="445442" cy="400110"/>
                </a:xfrm>
                <a:prstGeom prst="rect">
                  <a:avLst/>
                </a:prstGeom>
                <a:blipFill>
                  <a:blip r:embed="rId5"/>
                  <a:stretch>
                    <a:fillRect b="-1212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1E3291C-18B3-421A-8645-1C2F8F49D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8E7B1-3FC2-4821-B144-3AA6EF938D0A}" type="slidenum">
              <a:rPr lang="zh-CN" altLang="en-US" sz="1400" b="1" smtClean="0"/>
              <a:pPr/>
              <a:t>52</a:t>
            </a:fld>
            <a:r>
              <a:rPr lang="zh-CN" altLang="en-US"/>
              <a:t> </a:t>
            </a:r>
            <a:r>
              <a:rPr lang="en-US" altLang="zh-CN"/>
              <a:t>/ 52</a:t>
            </a:r>
            <a:endParaRPr lang="zh-CN" altLang="en-US" dirty="0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92CFC55D-9327-4DDD-ABC9-C3F83A891231}"/>
              </a:ext>
            </a:extLst>
          </p:cNvPr>
          <p:cNvSpPr/>
          <p:nvPr/>
        </p:nvSpPr>
        <p:spPr>
          <a:xfrm>
            <a:off x="4943872" y="1423089"/>
            <a:ext cx="1872208" cy="509399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57D7465E-BC09-4903-B948-8BF257A3FABA}"/>
              </a:ext>
            </a:extLst>
          </p:cNvPr>
          <p:cNvSpPr/>
          <p:nvPr/>
        </p:nvSpPr>
        <p:spPr>
          <a:xfrm>
            <a:off x="4943872" y="1997849"/>
            <a:ext cx="3666728" cy="509399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8878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400" b="1" spc="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记忆的标准</a:t>
            </a:r>
          </a:p>
        </p:txBody>
      </p:sp>
      <p:sp>
        <p:nvSpPr>
          <p:cNvPr id="2" name="内容占位符 1"/>
          <p:cNvSpPr>
            <a:spLocks noGrp="1"/>
          </p:cNvSpPr>
          <p:nvPr>
            <p:ph idx="4294967295"/>
          </p:nvPr>
        </p:nvSpPr>
        <p:spPr>
          <a:xfrm>
            <a:off x="1362320" y="981283"/>
            <a:ext cx="5940705" cy="1522312"/>
          </a:xfrm>
        </p:spPr>
        <p:txBody>
          <a:bodyPr/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2800" dirty="0"/>
              <a:t>为了实现记忆</a:t>
            </a:r>
            <a:r>
              <a:rPr lang="en-US" altLang="zh-CN" sz="2800" dirty="0"/>
              <a:t>1</a:t>
            </a:r>
            <a:r>
              <a:rPr lang="zh-CN" altLang="en-US" sz="2800" dirty="0"/>
              <a:t>位二值信号的功能，</a:t>
            </a:r>
            <a:br>
              <a:rPr lang="en-US" altLang="zh-CN" sz="2800" dirty="0"/>
            </a:br>
            <a:r>
              <a:rPr lang="zh-CN" altLang="en-US" sz="2800" dirty="0"/>
              <a:t>记忆器必须具有以下</a:t>
            </a:r>
            <a:r>
              <a:rPr lang="en-US" altLang="zh-CN" sz="2800" dirty="0"/>
              <a:t>2</a:t>
            </a:r>
            <a:r>
              <a:rPr lang="zh-CN" altLang="en-US" sz="2800" dirty="0"/>
              <a:t>个基本特点：</a:t>
            </a:r>
            <a:endParaRPr lang="en-US" altLang="zh-CN" sz="2600" dirty="0">
              <a:solidFill>
                <a:srgbClr val="FF0000"/>
              </a:solidFill>
            </a:endParaRPr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95FC602A-5FD7-4778-AE93-5C80B5599707}"/>
              </a:ext>
            </a:extLst>
          </p:cNvPr>
          <p:cNvGrpSpPr/>
          <p:nvPr/>
        </p:nvGrpSpPr>
        <p:grpSpPr>
          <a:xfrm>
            <a:off x="911424" y="4058488"/>
            <a:ext cx="3400948" cy="2322840"/>
            <a:chOff x="8514506" y="467380"/>
            <a:chExt cx="3400948" cy="2322840"/>
          </a:xfrm>
        </p:grpSpPr>
        <p:sp>
          <p:nvSpPr>
            <p:cNvPr id="5" name="矩形 4"/>
            <p:cNvSpPr/>
            <p:nvPr/>
          </p:nvSpPr>
          <p:spPr bwMode="auto">
            <a:xfrm>
              <a:off x="9464247" y="1245958"/>
              <a:ext cx="1349232" cy="70308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altLang="zh-CN" sz="2800" b="1" i="1" dirty="0">
                  <a:solidFill>
                    <a:schemeClr val="accent1"/>
                  </a:solidFill>
                  <a:latin typeface="Arial" panose="020B0604020202020204" pitchFamily="34" charset="0"/>
                  <a:ea typeface="宋体" pitchFamily="2" charset="-122"/>
                  <a:cs typeface="Arial" panose="020B0604020202020204" pitchFamily="34" charset="0"/>
                </a:rPr>
                <a:t>1</a:t>
              </a:r>
              <a:endParaRPr lang="zh-CN" altLang="en-US" b="1" i="1" dirty="0">
                <a:solidFill>
                  <a:schemeClr val="accent1"/>
                </a:solidFill>
                <a:latin typeface="Arial" panose="020B0604020202020204" pitchFamily="34" charset="0"/>
                <a:ea typeface="宋体" pitchFamily="2" charset="-122"/>
                <a:cs typeface="Arial" panose="020B0604020202020204" pitchFamily="34" charset="0"/>
              </a:endParaRPr>
            </a:p>
          </p:txBody>
        </p:sp>
        <p:cxnSp>
          <p:nvCxnSpPr>
            <p:cNvPr id="7" name="直接连接符 6"/>
            <p:cNvCxnSpPr/>
            <p:nvPr/>
          </p:nvCxnSpPr>
          <p:spPr bwMode="auto">
            <a:xfrm>
              <a:off x="8875619" y="1488346"/>
              <a:ext cx="540000" cy="0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triangle" w="med" len="med"/>
            </a:ln>
            <a:effectLst/>
          </p:spPr>
        </p:cxnSp>
        <p:cxnSp>
          <p:nvCxnSpPr>
            <p:cNvPr id="8" name="直接连接符 7"/>
            <p:cNvCxnSpPr/>
            <p:nvPr/>
          </p:nvCxnSpPr>
          <p:spPr bwMode="auto">
            <a:xfrm>
              <a:off x="8875619" y="1802504"/>
              <a:ext cx="540000" cy="0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triangle" w="med" len="med"/>
            </a:ln>
            <a:effectLst/>
          </p:spPr>
        </p:cxnSp>
        <p:sp>
          <p:nvSpPr>
            <p:cNvPr id="9" name="TextBox 8"/>
            <p:cNvSpPr txBox="1"/>
            <p:nvPr/>
          </p:nvSpPr>
          <p:spPr>
            <a:xfrm>
              <a:off x="8522272" y="1278065"/>
              <a:ext cx="3611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800" b="1" dirty="0"/>
                <a:t>1</a:t>
              </a:r>
              <a:endParaRPr lang="zh-CN" altLang="en-US" b="1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514506" y="1611979"/>
              <a:ext cx="3611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800" b="1" dirty="0"/>
                <a:t>0</a:t>
              </a:r>
              <a:endParaRPr lang="zh-CN" altLang="en-US" b="1" dirty="0"/>
            </a:p>
          </p:txBody>
        </p:sp>
        <p:cxnSp>
          <p:nvCxnSpPr>
            <p:cNvPr id="11" name="直接连接符 10"/>
            <p:cNvCxnSpPr>
              <a:cxnSpLocks/>
              <a:stCxn id="5" idx="3"/>
              <a:endCxn id="24" idx="1"/>
            </p:cNvCxnSpPr>
            <p:nvPr/>
          </p:nvCxnSpPr>
          <p:spPr bwMode="auto">
            <a:xfrm flipV="1">
              <a:off x="10813479" y="1590462"/>
              <a:ext cx="435867" cy="7040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triangle" w="med" len="med"/>
            </a:ln>
            <a:effectLst/>
          </p:spPr>
        </p:cxnSp>
        <p:cxnSp>
          <p:nvCxnSpPr>
            <p:cNvPr id="17" name="直接连接符 16"/>
            <p:cNvCxnSpPr/>
            <p:nvPr/>
          </p:nvCxnSpPr>
          <p:spPr bwMode="auto">
            <a:xfrm rot="5400000" flipV="1">
              <a:off x="9948448" y="1016712"/>
              <a:ext cx="360000" cy="0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bg1">
                  <a:lumMod val="65000"/>
                </a:schemeClr>
              </a:solidFill>
              <a:prstDash val="solid"/>
              <a:miter lim="800000"/>
              <a:headEnd type="none" w="med" len="med"/>
              <a:tailEnd type="triangle" w="med" len="med"/>
            </a:ln>
            <a:effectLst/>
          </p:spPr>
        </p:cxnSp>
        <p:sp>
          <p:nvSpPr>
            <p:cNvPr id="18" name="TextBox 17"/>
            <p:cNvSpPr txBox="1"/>
            <p:nvPr/>
          </p:nvSpPr>
          <p:spPr>
            <a:xfrm>
              <a:off x="9703507" y="467380"/>
              <a:ext cx="88036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zh-CN" sz="1800" b="1" dirty="0">
                  <a:solidFill>
                    <a:schemeClr val="bg1">
                      <a:lumMod val="65000"/>
                    </a:schemeClr>
                  </a:solidFill>
                </a:rPr>
                <a:t>E</a:t>
              </a:r>
              <a:r>
                <a:rPr lang="en-US" altLang="zh-CN" sz="1800" dirty="0">
                  <a:solidFill>
                    <a:schemeClr val="bg1">
                      <a:lumMod val="65000"/>
                    </a:schemeClr>
                  </a:solidFill>
                </a:rPr>
                <a:t>nable</a:t>
              </a:r>
              <a:endParaRPr lang="zh-CN" alt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cxnSp>
          <p:nvCxnSpPr>
            <p:cNvPr id="16" name="直接连接符 15"/>
            <p:cNvCxnSpPr/>
            <p:nvPr/>
          </p:nvCxnSpPr>
          <p:spPr bwMode="auto">
            <a:xfrm rot="16200000">
              <a:off x="9948448" y="2240848"/>
              <a:ext cx="360000" cy="0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bg1">
                  <a:lumMod val="65000"/>
                </a:schemeClr>
              </a:solidFill>
              <a:prstDash val="solid"/>
              <a:miter lim="800000"/>
              <a:headEnd type="none" w="med" len="med"/>
              <a:tailEnd type="triangle" w="med" len="med"/>
            </a:ln>
            <a:effectLst/>
          </p:spPr>
        </p:cxnSp>
        <p:sp>
          <p:nvSpPr>
            <p:cNvPr id="19" name="TextBox 18"/>
            <p:cNvSpPr txBox="1"/>
            <p:nvPr/>
          </p:nvSpPr>
          <p:spPr>
            <a:xfrm>
              <a:off x="9810650" y="2420888"/>
              <a:ext cx="646331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zh-CN" altLang="en-US" sz="1800" dirty="0">
                  <a:solidFill>
                    <a:schemeClr val="bg1">
                      <a:lumMod val="65000"/>
                    </a:schemeClr>
                  </a:solidFill>
                </a:rPr>
                <a:t>清零</a:t>
              </a:r>
            </a:p>
          </p:txBody>
        </p:sp>
        <p:sp>
          <p:nvSpPr>
            <p:cNvPr id="20" name="椭圆 19"/>
            <p:cNvSpPr/>
            <p:nvPr/>
          </p:nvSpPr>
          <p:spPr bwMode="auto">
            <a:xfrm>
              <a:off x="10081727" y="1951449"/>
              <a:ext cx="93443" cy="113177"/>
            </a:xfrm>
            <a:prstGeom prst="ellipse">
              <a:avLst/>
            </a:prstGeom>
            <a:noFill/>
            <a:ln w="28575" cap="flat" cmpd="sng" algn="ctr">
              <a:solidFill>
                <a:schemeClr val="bg1">
                  <a:lumMod val="6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>
                    <a:lumMod val="65000"/>
                  </a:schemeClr>
                </a:solidFill>
                <a:ea typeface="宋体" pitchFamily="2" charset="-122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1249346" y="1405796"/>
              <a:ext cx="6661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800" b="1" dirty="0"/>
                <a:t>0/1</a:t>
              </a:r>
              <a:endParaRPr lang="zh-CN" altLang="en-US" b="1" dirty="0"/>
            </a:p>
          </p:txBody>
        </p:sp>
      </p:grpSp>
      <p:pic>
        <p:nvPicPr>
          <p:cNvPr id="3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2344" y="1127682"/>
            <a:ext cx="2507503" cy="24300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" name="内容占位符 1">
            <a:extLst>
              <a:ext uri="{FF2B5EF4-FFF2-40B4-BE49-F238E27FC236}">
                <a16:creationId xmlns:a16="http://schemas.microsoft.com/office/drawing/2014/main" id="{8F3C507A-B399-4CB5-B3D7-36A868018C3D}"/>
              </a:ext>
            </a:extLst>
          </p:cNvPr>
          <p:cNvSpPr txBox="1">
            <a:spLocks/>
          </p:cNvSpPr>
          <p:nvPr/>
        </p:nvSpPr>
        <p:spPr>
          <a:xfrm>
            <a:off x="301551" y="2504797"/>
            <a:ext cx="8602761" cy="14282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76288" lvl="1" indent="-51435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+mj-ea"/>
              <a:buAutoNum type="circleNumDbPlain"/>
            </a:pPr>
            <a:r>
              <a:rPr kumimoji="0" lang="zh-CN" altLang="en-US" sz="2600" dirty="0">
                <a:solidFill>
                  <a:srgbClr val="FF0000"/>
                </a:solidFill>
              </a:rPr>
              <a:t>具有能</a:t>
            </a:r>
            <a:r>
              <a:rPr kumimoji="0" lang="zh-CN" altLang="en-US" sz="2600" b="1" dirty="0">
                <a:solidFill>
                  <a:srgbClr val="FF0000"/>
                </a:solidFill>
              </a:rPr>
              <a:t>保持稳定</a:t>
            </a:r>
            <a:r>
              <a:rPr kumimoji="0" lang="zh-CN" altLang="en-US" sz="2600" dirty="0">
                <a:solidFill>
                  <a:srgbClr val="FF0000"/>
                </a:solidFill>
              </a:rPr>
              <a:t>的状态，用来保持二进制数的</a:t>
            </a:r>
            <a:r>
              <a:rPr kumimoji="0" lang="en-US" altLang="zh-CN" sz="2600" dirty="0">
                <a:solidFill>
                  <a:srgbClr val="FF0000"/>
                </a:solidFill>
              </a:rPr>
              <a:t>0</a:t>
            </a:r>
            <a:r>
              <a:rPr kumimoji="0" lang="zh-CN" altLang="en-US" sz="2600" dirty="0">
                <a:solidFill>
                  <a:srgbClr val="FF0000"/>
                </a:solidFill>
              </a:rPr>
              <a:t>、</a:t>
            </a:r>
            <a:r>
              <a:rPr kumimoji="0" lang="en-US" altLang="zh-CN" sz="2600" dirty="0">
                <a:solidFill>
                  <a:srgbClr val="FF0000"/>
                </a:solidFill>
              </a:rPr>
              <a:t>1.</a:t>
            </a:r>
          </a:p>
          <a:p>
            <a:pPr marL="776288" lvl="1" indent="-51435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+mj-ea"/>
              <a:buAutoNum type="circleNumDbPlain"/>
            </a:pPr>
            <a:r>
              <a:rPr kumimoji="0" lang="zh-CN" altLang="en-US" sz="2600" dirty="0">
                <a:solidFill>
                  <a:srgbClr val="FF0000"/>
                </a:solidFill>
              </a:rPr>
              <a:t>可以</a:t>
            </a:r>
            <a:r>
              <a:rPr kumimoji="0" lang="zh-CN" altLang="en-US" sz="2600" b="1" dirty="0">
                <a:solidFill>
                  <a:srgbClr val="FF0000"/>
                </a:solidFill>
              </a:rPr>
              <a:t>置</a:t>
            </a:r>
            <a:r>
              <a:rPr kumimoji="0" lang="en-US" altLang="zh-CN" sz="2600" b="1" dirty="0">
                <a:solidFill>
                  <a:srgbClr val="FF0000"/>
                </a:solidFill>
              </a:rPr>
              <a:t>0</a:t>
            </a:r>
            <a:r>
              <a:rPr kumimoji="0" lang="zh-CN" altLang="en-US" sz="2600" dirty="0">
                <a:solidFill>
                  <a:srgbClr val="FF0000"/>
                </a:solidFill>
              </a:rPr>
              <a:t>或</a:t>
            </a:r>
            <a:r>
              <a:rPr kumimoji="0" lang="zh-CN" altLang="en-US" sz="2600" b="1" dirty="0">
                <a:solidFill>
                  <a:srgbClr val="FF0000"/>
                </a:solidFill>
              </a:rPr>
              <a:t>置</a:t>
            </a:r>
            <a:r>
              <a:rPr kumimoji="0" lang="en-US" altLang="zh-CN" sz="2600" b="1" dirty="0">
                <a:solidFill>
                  <a:srgbClr val="FF0000"/>
                </a:solidFill>
              </a:rPr>
              <a:t>1</a:t>
            </a:r>
            <a:r>
              <a:rPr kumimoji="0" lang="en-US" altLang="zh-CN" sz="2600" dirty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1E87615-8121-4E7F-ADB6-A636A3C97B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8E7B1-3FC2-4821-B144-3AA6EF938D0A}" type="slidenum">
              <a:rPr lang="zh-CN" altLang="en-US" sz="1400" b="1" smtClean="0"/>
              <a:pPr/>
              <a:t>6</a:t>
            </a:fld>
            <a:r>
              <a:rPr lang="zh-CN" altLang="en-US"/>
              <a:t> </a:t>
            </a:r>
            <a:r>
              <a:rPr lang="en-US" altLang="zh-CN"/>
              <a:t>/ 52</a:t>
            </a:r>
            <a:endParaRPr lang="zh-CN" altLang="en-US" dirty="0"/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B4617F44-21BF-1C2B-AB3C-8706A8455775}"/>
              </a:ext>
            </a:extLst>
          </p:cNvPr>
          <p:cNvGrpSpPr/>
          <p:nvPr/>
        </p:nvGrpSpPr>
        <p:grpSpPr>
          <a:xfrm>
            <a:off x="6016250" y="4030240"/>
            <a:ext cx="5984406" cy="2098428"/>
            <a:chOff x="6081824" y="4030240"/>
            <a:chExt cx="5984406" cy="2098428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923C27D2-3FE8-286B-9839-9E12008726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81824" y="4030240"/>
              <a:ext cx="5984406" cy="2098428"/>
            </a:xfrm>
            <a:prstGeom prst="rect">
              <a:avLst/>
            </a:prstGeom>
          </p:spPr>
        </p:pic>
        <p:pic>
          <p:nvPicPr>
            <p:cNvPr id="14" name="图片 13" descr="鸟的鱼&#10;&#10;中度可信度描述已自动生成">
              <a:extLst>
                <a:ext uri="{FF2B5EF4-FFF2-40B4-BE49-F238E27FC236}">
                  <a16:creationId xmlns:a16="http://schemas.microsoft.com/office/drawing/2014/main" id="{2C968BF6-9A7E-69A0-CA74-D63225C60EF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79587" y="5787487"/>
              <a:ext cx="340949" cy="1617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27468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400" b="1" dirty="0">
                <a:solidFill>
                  <a:srgbClr val="FF0000"/>
                </a:solidFill>
              </a:rPr>
              <a:t>如何记忆？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4943872" y="980728"/>
                <a:ext cx="6638528" cy="16812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b="1" dirty="0"/>
                  <a:t>1</a:t>
                </a:r>
                <a:r>
                  <a:rPr lang="zh-CN" altLang="en-US" b="1" dirty="0"/>
                  <a:t>个</a:t>
                </a:r>
                <a:r>
                  <a:rPr lang="zh-CN" altLang="en-US" b="1" dirty="0">
                    <a:solidFill>
                      <a:srgbClr val="FF0000"/>
                    </a:solidFill>
                  </a:rPr>
                  <a:t>或非门</a:t>
                </a:r>
                <a:r>
                  <a:rPr lang="zh-CN" altLang="en-US" dirty="0"/>
                  <a:t>：</a:t>
                </a:r>
                <a:endParaRPr lang="en-US" altLang="zh-CN" dirty="0"/>
              </a:p>
              <a:p>
                <a:pPr marL="800100" lvl="1" indent="-342900">
                  <a:lnSpc>
                    <a:spcPct val="150000"/>
                  </a:lnSpc>
                  <a:buFont typeface="Arial" pitchFamily="34" charset="0"/>
                  <a:buChar char="•"/>
                </a:pPr>
                <a:r>
                  <a:rPr lang="zh-CN" altLang="en-US" dirty="0"/>
                  <a:t>当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/>
                          </a:rPr>
                          <m:t>𝒗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zh-CN" altLang="en-US" dirty="0"/>
                  <a:t>，</a:t>
                </a:r>
                <a:r>
                  <a:rPr lang="zh-CN" altLang="en-US" dirty="0">
                    <a:solidFill>
                      <a:srgbClr val="0070C0"/>
                    </a:solidFill>
                  </a:rPr>
                  <a:t>输出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solidFill>
                              <a:srgbClr val="0070C0"/>
                            </a:solidFill>
                            <a:latin typeface="Cambria Math"/>
                          </a:rPr>
                          <m:t>𝒗</m:t>
                        </m:r>
                      </m:e>
                      <m:sub>
                        <m:r>
                          <a:rPr lang="en-US" altLang="zh-CN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</m:oMath>
                </a14:m>
                <a:r>
                  <a:rPr lang="zh-CN" altLang="en-US" dirty="0">
                    <a:solidFill>
                      <a:srgbClr val="0070C0"/>
                    </a:solidFill>
                  </a:rPr>
                  <a:t>将随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solidFill>
                              <a:srgbClr val="0070C0"/>
                            </a:solidFill>
                            <a:latin typeface="Cambria Math"/>
                          </a:rPr>
                          <m:t>𝒗</m:t>
                        </m:r>
                      </m:e>
                      <m:sub>
                        <m:r>
                          <a:rPr lang="en-US" altLang="zh-CN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zh-CN" altLang="en-US" dirty="0">
                    <a:solidFill>
                      <a:srgbClr val="0070C0"/>
                    </a:solidFill>
                  </a:rPr>
                  <a:t>而变</a:t>
                </a:r>
                <a:r>
                  <a:rPr lang="zh-CN" altLang="en-US" dirty="0"/>
                  <a:t>，无法保存</a:t>
                </a:r>
                <a:endParaRPr lang="en-US" altLang="zh-CN" dirty="0"/>
              </a:p>
              <a:p>
                <a:pPr marL="800100" lvl="1" indent="-342900">
                  <a:lnSpc>
                    <a:spcPct val="150000"/>
                  </a:lnSpc>
                  <a:buFont typeface="Arial" pitchFamily="34" charset="0"/>
                  <a:buChar char="•"/>
                </a:pPr>
                <a:r>
                  <a:rPr lang="zh-CN" altLang="en-US" dirty="0"/>
                  <a:t>当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/>
                          </a:rPr>
                          <m:t>𝒗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zh-CN" altLang="en-US" dirty="0"/>
                  <a:t>，输出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/>
                          </a:rPr>
                          <m:t>𝑣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CN" i="1">
                        <a:latin typeface="Cambria Math"/>
                        <a:ea typeface="Cambria Math"/>
                      </a:rPr>
                      <m:t>≡</m:t>
                    </m:r>
                    <m:r>
                      <a:rPr lang="en-US" altLang="zh-CN" i="1">
                        <a:latin typeface="Cambria Math"/>
                      </a:rPr>
                      <m:t>0</m:t>
                    </m:r>
                  </m:oMath>
                </a14:m>
                <a:r>
                  <a:rPr lang="zh-CN" altLang="en-US" dirty="0"/>
                  <a:t>：只有</a:t>
                </a:r>
                <a:r>
                  <a:rPr lang="en-US" altLang="zh-CN" dirty="0"/>
                  <a:t>1</a:t>
                </a:r>
                <a:r>
                  <a:rPr lang="zh-CN" altLang="en-US" dirty="0"/>
                  <a:t>个结果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3872" y="980728"/>
                <a:ext cx="6638528" cy="1681294"/>
              </a:xfrm>
              <a:prstGeom prst="rect">
                <a:avLst/>
              </a:prstGeom>
              <a:blipFill>
                <a:blip r:embed="rId3"/>
                <a:stretch>
                  <a:fillRect l="-1377" b="-72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0" name="表格 1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84811582"/>
                  </p:ext>
                </p:extLst>
              </p:nvPr>
            </p:nvGraphicFramePr>
            <p:xfrm>
              <a:off x="6096000" y="3160969"/>
              <a:ext cx="3655619" cy="3183632"/>
            </p:xfrm>
            <a:graphic>
              <a:graphicData uri="http://schemas.openxmlformats.org/drawingml/2006/table">
                <a:tbl>
                  <a:tblPr firstRow="1" bandRow="1">
                    <a:tableStyleId>{5FD0F851-EC5A-4D38-B0AD-8093EC10F338}</a:tableStyleId>
                  </a:tblPr>
                  <a:tblGrid>
                    <a:gridCol w="63006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50332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696691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678536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67635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altLang="zh-CN" sz="2400" b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400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altLang="zh-CN" sz="2400" b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400" b="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𝒗</m:t>
                                    </m:r>
                                  </m:e>
                                  <m:sub>
                                    <m:r>
                                      <a:rPr lang="en-US" altLang="zh-CN" sz="2400" b="1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400" dirty="0">
                              <a:solidFill>
                                <a:schemeClr val="tx1"/>
                              </a:solidFill>
                            </a:rPr>
                            <a:t>效果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6268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0</a:t>
                          </a:r>
                          <a:endParaRPr lang="zh-CN" altLang="en-US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/>
                            <a:t>0</a:t>
                          </a:r>
                          <a:endParaRPr lang="zh-CN" altLang="en-US" sz="2400" b="1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/>
                            <a:t>1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altLang="zh-CN" sz="2400" b="0" i="0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oMath>
                          </a14:m>
                          <a:r>
                            <a:rPr lang="zh-CN" altLang="en-US" sz="2400" dirty="0"/>
                            <a:t>将随</a:t>
                          </a:r>
                          <a:endParaRPr lang="en-US" altLang="zh-CN" sz="2400" dirty="0"/>
                        </a:p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altLang="zh-CN" sz="2400" b="0" i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zh-CN" altLang="en-US" sz="2400" dirty="0"/>
                            <a:t>而变</a:t>
                          </a:r>
                          <a:endParaRPr lang="zh-CN" altLang="en-US" sz="24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6268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0</a:t>
                          </a:r>
                          <a:endParaRPr lang="zh-CN" altLang="en-US" sz="2400" dirty="0"/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/>
                            <a:t>1</a:t>
                          </a:r>
                          <a:endParaRPr lang="zh-CN" altLang="en-US" sz="2400" b="1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/>
                            <a:t>0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6268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1</a:t>
                          </a:r>
                          <a:endParaRPr lang="zh-CN" altLang="en-US" sz="2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0</a:t>
                          </a:r>
                          <a:endParaRPr lang="zh-CN" altLang="en-US" sz="24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altLang="zh-CN" sz="2400" b="0" i="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altLang="zh-CN" sz="2400" b="0" smtClean="0">
                                    <a:latin typeface="Cambria Math" panose="02040503050406030204" pitchFamily="18" charset="0"/>
                                  </a:rPr>
                                  <m:t>≡0</m:t>
                                </m:r>
                              </m:oMath>
                            </m:oMathPara>
                          </a14:m>
                          <a:endParaRPr lang="zh-CN" altLang="en-US" sz="2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6268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1</a:t>
                          </a:r>
                          <a:endParaRPr lang="zh-CN" altLang="en-US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1</a:t>
                          </a:r>
                          <a:endParaRPr lang="zh-CN" altLang="en-US" sz="24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0" name="表格 1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84811582"/>
                  </p:ext>
                </p:extLst>
              </p:nvPr>
            </p:nvGraphicFramePr>
            <p:xfrm>
              <a:off x="6096000" y="3160969"/>
              <a:ext cx="3655619" cy="3183632"/>
            </p:xfrm>
            <a:graphic>
              <a:graphicData uri="http://schemas.openxmlformats.org/drawingml/2006/table">
                <a:tbl>
                  <a:tblPr firstRow="1" bandRow="1">
                    <a:tableStyleId>{5FD0F851-EC5A-4D38-B0AD-8093EC10F338}</a:tableStyleId>
                  </a:tblPr>
                  <a:tblGrid>
                    <a:gridCol w="63006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50332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696691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678536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676352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4"/>
                          <a:stretch>
                            <a:fillRect t="-901" r="-483495" b="-38018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4"/>
                          <a:stretch>
                            <a:fillRect l="-96262" t="-901" r="-365421" b="-38018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4"/>
                          <a:stretch>
                            <a:fillRect l="-182609" t="-901" r="-240000" b="-38018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400" dirty="0">
                              <a:solidFill>
                                <a:schemeClr val="tx1"/>
                              </a:solidFill>
                            </a:rPr>
                            <a:t>效果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6268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0</a:t>
                          </a:r>
                          <a:endParaRPr lang="zh-CN" altLang="en-US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/>
                            <a:t>0</a:t>
                          </a:r>
                          <a:endParaRPr lang="zh-CN" altLang="en-US" sz="2400" b="1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/>
                            <a:t>1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 rowSpan="2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18182" t="-54369" r="-364" b="-10485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6268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0</a:t>
                          </a:r>
                          <a:endParaRPr lang="zh-CN" altLang="en-US" sz="2400" dirty="0"/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/>
                            <a:t>1</a:t>
                          </a:r>
                          <a:endParaRPr lang="zh-CN" altLang="en-US" sz="2400" b="1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/>
                            <a:t>0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6268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1</a:t>
                          </a:r>
                          <a:endParaRPr lang="zh-CN" altLang="en-US" sz="2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0</a:t>
                          </a:r>
                          <a:endParaRPr lang="zh-CN" altLang="en-US" sz="24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rowSpan="2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4"/>
                          <a:stretch>
                            <a:fillRect l="-118182" t="-154369" r="-364" b="-485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6268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1</a:t>
                          </a:r>
                          <a:endParaRPr lang="zh-CN" altLang="en-US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1</a:t>
                          </a:r>
                          <a:endParaRPr lang="zh-CN" altLang="en-US" sz="24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48" name="组合 47">
            <a:extLst>
              <a:ext uri="{FF2B5EF4-FFF2-40B4-BE49-F238E27FC236}">
                <a16:creationId xmlns:a16="http://schemas.microsoft.com/office/drawing/2014/main" id="{36836650-DE0D-40AE-AC65-B93AD2C20E1A}"/>
              </a:ext>
            </a:extLst>
          </p:cNvPr>
          <p:cNvGrpSpPr/>
          <p:nvPr/>
        </p:nvGrpSpPr>
        <p:grpSpPr>
          <a:xfrm>
            <a:off x="751598" y="1575127"/>
            <a:ext cx="3160400" cy="773753"/>
            <a:chOff x="731403" y="1368965"/>
            <a:chExt cx="3160400" cy="77375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文本框 48">
                  <a:extLst>
                    <a:ext uri="{FF2B5EF4-FFF2-40B4-BE49-F238E27FC236}">
                      <a16:creationId xmlns:a16="http://schemas.microsoft.com/office/drawing/2014/main" id="{29343167-51E4-4D19-9246-2BB217D26362}"/>
                    </a:ext>
                  </a:extLst>
                </p:cNvPr>
                <p:cNvSpPr txBox="1"/>
                <p:nvPr/>
              </p:nvSpPr>
              <p:spPr>
                <a:xfrm>
                  <a:off x="731403" y="1368965"/>
                  <a:ext cx="648073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>
                                <a:latin typeface="Cambria Math"/>
                              </a:rPr>
                              <m:t>𝒗</m:t>
                            </m:r>
                          </m:e>
                          <m:sub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9" name="文本框 48">
                  <a:extLst>
                    <a:ext uri="{FF2B5EF4-FFF2-40B4-BE49-F238E27FC236}">
                      <a16:creationId xmlns:a16="http://schemas.microsoft.com/office/drawing/2014/main" id="{29343167-51E4-4D19-9246-2BB217D2636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1403" y="1368965"/>
                  <a:ext cx="648073" cy="461665"/>
                </a:xfrm>
                <a:prstGeom prst="rect">
                  <a:avLst/>
                </a:prstGeom>
                <a:blipFill>
                  <a:blip r:embed="rId5"/>
                  <a:stretch>
                    <a:fillRect b="-526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50" name="组合 49">
              <a:extLst>
                <a:ext uri="{FF2B5EF4-FFF2-40B4-BE49-F238E27FC236}">
                  <a16:creationId xmlns:a16="http://schemas.microsoft.com/office/drawing/2014/main" id="{2A19FA26-F180-4F70-A8F2-A6BB052756E5}"/>
                </a:ext>
              </a:extLst>
            </p:cNvPr>
            <p:cNvGrpSpPr/>
            <p:nvPr/>
          </p:nvGrpSpPr>
          <p:grpSpPr>
            <a:xfrm>
              <a:off x="731403" y="1556792"/>
              <a:ext cx="3160400" cy="585926"/>
              <a:chOff x="731403" y="1556792"/>
              <a:chExt cx="3160400" cy="585926"/>
            </a:xfrm>
          </p:grpSpPr>
          <p:cxnSp>
            <p:nvCxnSpPr>
              <p:cNvPr id="51" name="直接连接符 50">
                <a:extLst>
                  <a:ext uri="{FF2B5EF4-FFF2-40B4-BE49-F238E27FC236}">
                    <a16:creationId xmlns:a16="http://schemas.microsoft.com/office/drawing/2014/main" id="{A4926847-EC4B-4822-A712-E1B448870B0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69355" y="1843995"/>
                <a:ext cx="518333" cy="0"/>
              </a:xfrm>
              <a:prstGeom prst="line">
                <a:avLst/>
              </a:prstGeom>
              <a:ln w="28575"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接连接符 51">
                <a:extLst>
                  <a:ext uri="{FF2B5EF4-FFF2-40B4-BE49-F238E27FC236}">
                    <a16:creationId xmlns:a16="http://schemas.microsoft.com/office/drawing/2014/main" id="{E02A3A82-E010-4C9D-8840-BFABE8FC304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04196" y="1719138"/>
                <a:ext cx="518333" cy="0"/>
              </a:xfrm>
              <a:prstGeom prst="line">
                <a:avLst/>
              </a:prstGeom>
              <a:ln w="28575"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接连接符 52">
                <a:extLst>
                  <a:ext uri="{FF2B5EF4-FFF2-40B4-BE49-F238E27FC236}">
                    <a16:creationId xmlns:a16="http://schemas.microsoft.com/office/drawing/2014/main" id="{D3C98888-F67F-41E4-A07B-ACA9C35C293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04196" y="1964762"/>
                <a:ext cx="518333" cy="0"/>
              </a:xfrm>
              <a:prstGeom prst="line">
                <a:avLst/>
              </a:prstGeom>
              <a:ln w="28575"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4" name="文本框 53">
                    <a:extLst>
                      <a:ext uri="{FF2B5EF4-FFF2-40B4-BE49-F238E27FC236}">
                        <a16:creationId xmlns:a16="http://schemas.microsoft.com/office/drawing/2014/main" id="{84B90A5B-88C0-4D13-9017-C05F70FB73FF}"/>
                      </a:ext>
                    </a:extLst>
                  </p:cNvPr>
                  <p:cNvSpPr txBox="1"/>
                  <p:nvPr/>
                </p:nvSpPr>
                <p:spPr>
                  <a:xfrm>
                    <a:off x="731403" y="1681053"/>
                    <a:ext cx="648073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>
                                  <a:latin typeface="Cambria Math"/>
                                </a:rPr>
                                <m:t>𝒗</m:t>
                              </m:r>
                            </m:e>
                            <m:sub>
                              <m:r>
                                <a:rPr lang="en-US" altLang="zh-CN" sz="2400" b="1" i="1">
                                  <a:latin typeface="Cambria Math"/>
                                </a:rPr>
                                <m:t>𝟐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54" name="文本框 53">
                    <a:extLst>
                      <a:ext uri="{FF2B5EF4-FFF2-40B4-BE49-F238E27FC236}">
                        <a16:creationId xmlns:a16="http://schemas.microsoft.com/office/drawing/2014/main" id="{84B90A5B-88C0-4D13-9017-C05F70FB73F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31403" y="1681053"/>
                    <a:ext cx="648073" cy="461665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b="-5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5" name="文本框 54">
                    <a:extLst>
                      <a:ext uri="{FF2B5EF4-FFF2-40B4-BE49-F238E27FC236}">
                        <a16:creationId xmlns:a16="http://schemas.microsoft.com/office/drawing/2014/main" id="{45C767DF-A23F-4F7E-A9B5-BD093C9808EC}"/>
                      </a:ext>
                    </a:extLst>
                  </p:cNvPr>
                  <p:cNvSpPr txBox="1"/>
                  <p:nvPr/>
                </p:nvSpPr>
                <p:spPr>
                  <a:xfrm>
                    <a:off x="3243730" y="1573555"/>
                    <a:ext cx="648073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>
                                  <a:latin typeface="Cambria Math"/>
                                </a:rPr>
                                <m:t>𝒗</m:t>
                              </m:r>
                            </m:e>
                            <m:sub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55" name="文本框 54">
                    <a:extLst>
                      <a:ext uri="{FF2B5EF4-FFF2-40B4-BE49-F238E27FC236}">
                        <a16:creationId xmlns:a16="http://schemas.microsoft.com/office/drawing/2014/main" id="{45C767DF-A23F-4F7E-A9B5-BD093C9808E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243730" y="1573555"/>
                    <a:ext cx="648073" cy="461665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b="-3947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pic>
            <p:nvPicPr>
              <p:cNvPr id="56" name="图片 55">
                <a:extLst>
                  <a:ext uri="{FF2B5EF4-FFF2-40B4-BE49-F238E27FC236}">
                    <a16:creationId xmlns:a16="http://schemas.microsoft.com/office/drawing/2014/main" id="{C851B8A0-3DCD-44C5-87B8-2926884999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775520" y="1556792"/>
                <a:ext cx="1065843" cy="574406"/>
              </a:xfrm>
              <a:prstGeom prst="rect">
                <a:avLst/>
              </a:prstGeom>
            </p:spPr>
          </p:pic>
        </p:grpSp>
      </p:grp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30FCFA4-936E-4780-A46A-A98147C2A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8E7B1-3FC2-4821-B144-3AA6EF938D0A}" type="slidenum">
              <a:rPr lang="zh-CN" altLang="en-US" sz="1400" b="1" smtClean="0"/>
              <a:pPr/>
              <a:t>7</a:t>
            </a:fld>
            <a:r>
              <a:rPr lang="zh-CN" altLang="en-US"/>
              <a:t> </a:t>
            </a:r>
            <a:r>
              <a:rPr lang="en-US" altLang="zh-CN"/>
              <a:t>/ 52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647517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400" b="1" dirty="0">
                <a:solidFill>
                  <a:srgbClr val="FF0000"/>
                </a:solidFill>
              </a:rPr>
              <a:t>如何记忆？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4793277" y="2708920"/>
                <a:ext cx="6449010" cy="15704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182563" indent="-182563">
                  <a:lnSpc>
                    <a:spcPct val="120000"/>
                  </a:lnSpc>
                  <a:buFont typeface="Arial" pitchFamily="34" charset="0"/>
                  <a:buChar char="•"/>
                </a:pPr>
                <a:r>
                  <a:rPr lang="en-US" altLang="zh-CN" b="1" dirty="0"/>
                  <a:t>2</a:t>
                </a:r>
                <a:r>
                  <a:rPr lang="zh-CN" altLang="en-US" b="1" dirty="0"/>
                  <a:t>个</a:t>
                </a:r>
                <a:r>
                  <a:rPr lang="zh-CN" altLang="en-US" b="1" dirty="0">
                    <a:solidFill>
                      <a:srgbClr val="FF0000"/>
                    </a:solidFill>
                  </a:rPr>
                  <a:t>或非门</a:t>
                </a:r>
                <a:r>
                  <a:rPr lang="zh-CN" altLang="en-US" dirty="0"/>
                  <a:t>：</a:t>
                </a:r>
                <a:endParaRPr lang="en-US" altLang="zh-CN" dirty="0"/>
              </a:p>
              <a:p>
                <a:pPr marL="800100" lvl="1" indent="-342900">
                  <a:lnSpc>
                    <a:spcPct val="150000"/>
                  </a:lnSpc>
                  <a:buFont typeface="Arial" pitchFamily="34" charset="0"/>
                  <a:buChar char="•"/>
                </a:pPr>
                <a:r>
                  <a:rPr lang="zh-CN" altLang="en-US" dirty="0"/>
                  <a:t>当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/>
                          </a:rPr>
                          <m:t>𝒗</m:t>
                        </m:r>
                      </m:e>
                      <m:sub>
                        <m:r>
                          <a:rPr lang="en-US" altLang="zh-CN" b="1" i="1">
                            <a:latin typeface="Cambria Math"/>
                          </a:rPr>
                          <m:t>𝟐</m:t>
                        </m:r>
                      </m:sub>
                    </m:sSub>
                    <m:r>
                      <a:rPr lang="en-US" altLang="zh-CN" b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zh-CN" altLang="en-US" dirty="0"/>
                  <a:t>，输出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solidFill>
                              <a:srgbClr val="0070C0"/>
                            </a:solidFill>
                            <a:latin typeface="Cambria Math"/>
                          </a:rPr>
                          <m:t>𝒗</m:t>
                        </m:r>
                      </m:e>
                      <m:sub>
                        <m:r>
                          <a:rPr lang="en-US" altLang="zh-CN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𝟒</m:t>
                        </m:r>
                      </m:sub>
                    </m:sSub>
                    <m:r>
                      <a:rPr lang="en-US" altLang="zh-CN" i="1">
                        <a:solidFill>
                          <a:srgbClr val="0070C0"/>
                        </a:solidFill>
                        <a:latin typeface="Cambria Math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altLang="zh-CN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CN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rgbClr val="0070C0"/>
                                </a:solidFill>
                                <a:latin typeface="Cambria Math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acc>
                    <m:r>
                      <a:rPr lang="en-US" altLang="zh-CN" b="1" i="1">
                        <a:solidFill>
                          <a:srgbClr val="0070C0"/>
                        </a:solidFill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altLang="zh-CN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solidFill>
                              <a:srgbClr val="0070C0"/>
                            </a:solidFill>
                            <a:latin typeface="Cambria Math"/>
                          </a:rPr>
                          <m:t>𝒗</m:t>
                        </m:r>
                      </m:e>
                      <m:sub>
                        <m:r>
                          <a:rPr lang="en-US" altLang="zh-CN" b="1" i="1">
                            <a:solidFill>
                              <a:srgbClr val="0070C0"/>
                            </a:solidFill>
                            <a:latin typeface="Cambria Math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zh-CN" altLang="en-US" dirty="0"/>
                  <a:t>，无法保存</a:t>
                </a:r>
                <a:endParaRPr lang="en-US" altLang="zh-CN" b="1" dirty="0">
                  <a:solidFill>
                    <a:srgbClr val="0070C0"/>
                  </a:solidFill>
                </a:endParaRPr>
              </a:p>
              <a:p>
                <a:pPr marL="800100" lvl="1" indent="-342900">
                  <a:lnSpc>
                    <a:spcPct val="150000"/>
                  </a:lnSpc>
                  <a:buFont typeface="Arial" pitchFamily="34" charset="0"/>
                  <a:buChar char="•"/>
                </a:pPr>
                <a:r>
                  <a:rPr lang="zh-CN" altLang="en-US" dirty="0"/>
                  <a:t>当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/>
                          </a:rPr>
                          <m:t>𝒗</m:t>
                        </m:r>
                      </m:e>
                      <m:sub>
                        <m:r>
                          <a:rPr lang="en-US" altLang="zh-CN" b="1" i="1">
                            <a:latin typeface="Cambria Math"/>
                          </a:rPr>
                          <m:t>𝟐</m:t>
                        </m:r>
                      </m:sub>
                    </m:sSub>
                    <m:r>
                      <a:rPr lang="en-US" altLang="zh-CN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zh-CN" altLang="en-US" dirty="0"/>
                  <a:t>，输出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/>
                          </a:rPr>
                          <m:t>𝒗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𝟒</m:t>
                        </m:r>
                      </m:sub>
                    </m:sSub>
                    <m:r>
                      <a:rPr lang="en-US" altLang="zh-CN" i="1">
                        <a:latin typeface="Cambria Math"/>
                        <a:ea typeface="Cambria Math"/>
                      </a:rPr>
                      <m:t>≡</m:t>
                    </m:r>
                    <m:r>
                      <a:rPr lang="en-US" altLang="zh-CN" i="1">
                        <a:latin typeface="Cambria Math"/>
                      </a:rPr>
                      <m:t>0</m:t>
                    </m:r>
                  </m:oMath>
                </a14:m>
                <a:r>
                  <a:rPr lang="zh-CN" altLang="en-US" dirty="0"/>
                  <a:t>：只有</a:t>
                </a:r>
                <a:r>
                  <a:rPr lang="en-US" altLang="zh-CN" dirty="0"/>
                  <a:t>1</a:t>
                </a:r>
                <a:r>
                  <a:rPr lang="zh-CN" altLang="en-US" dirty="0"/>
                  <a:t>个结果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3277" y="2708920"/>
                <a:ext cx="6449010" cy="1570495"/>
              </a:xfrm>
              <a:prstGeom prst="rect">
                <a:avLst/>
              </a:prstGeom>
              <a:blipFill>
                <a:blip r:embed="rId3"/>
                <a:stretch>
                  <a:fillRect l="-1229" t="-2326" r="-567" b="-77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" name="表格 1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56736972"/>
                  </p:ext>
                </p:extLst>
              </p:nvPr>
            </p:nvGraphicFramePr>
            <p:xfrm>
              <a:off x="6017413" y="4411000"/>
              <a:ext cx="3451727" cy="2292012"/>
            </p:xfrm>
            <a:graphic>
              <a:graphicData uri="http://schemas.openxmlformats.org/drawingml/2006/table">
                <a:tbl>
                  <a:tblPr firstRow="1" bandRow="1">
                    <a:tableStyleId>{5FD0F851-EC5A-4D38-B0AD-8093EC10F338}</a:tableStyleId>
                  </a:tblPr>
                  <a:tblGrid>
                    <a:gridCol w="493954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509846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585799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546191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315937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3600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200" b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altLang="zh-CN" sz="2200" b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200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200" b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altLang="zh-CN" sz="2200" b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200" b="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2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200" b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𝒗</m:t>
                                    </m:r>
                                  </m:e>
                                  <m:sub>
                                    <m:r>
                                      <a:rPr lang="en-US" altLang="zh-CN" sz="2200" b="1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2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2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200" b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𝒗</m:t>
                                    </m:r>
                                  </m:e>
                                  <m:sub>
                                    <m:r>
                                      <a:rPr lang="en-US" altLang="zh-CN" sz="2200" b="1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2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000" dirty="0">
                              <a:solidFill>
                                <a:schemeClr val="tx1"/>
                              </a:solidFill>
                            </a:rPr>
                            <a:t>效果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6632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/>
                            <a:t>0</a:t>
                          </a:r>
                          <a:endParaRPr lang="zh-CN" altLang="en-US" sz="20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  <a:endParaRPr lang="zh-CN" altLang="en-US" sz="2000" b="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/>
                            <a:t>0</a:t>
                          </a:r>
                          <a:endParaRPr lang="zh-CN" altLang="en-US" sz="2000" b="1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altLang="zh-CN" sz="2000" b="0" i="0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oMath>
                          </a14:m>
                          <a:r>
                            <a:rPr lang="zh-CN" altLang="en-US" sz="2000" dirty="0"/>
                            <a:t>将随</a:t>
                          </a:r>
                          <a:endParaRPr lang="en-US" altLang="zh-CN" sz="2000" dirty="0"/>
                        </a:p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altLang="zh-CN" sz="200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zh-CN" altLang="en-US" sz="2000" dirty="0"/>
                            <a:t>而变</a:t>
                          </a:r>
                          <a:endParaRPr lang="zh-CN" altLang="en-US" sz="20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46632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/>
                            <a:t>1</a:t>
                          </a:r>
                          <a:endParaRPr lang="zh-CN" altLang="en-US" sz="2000" b="1" dirty="0"/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  <a:endParaRPr lang="zh-CN" altLang="en-US" sz="2000" b="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/>
                            <a:t>1</a:t>
                          </a:r>
                          <a:endParaRPr lang="zh-CN" altLang="en-US" sz="2000" b="1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46632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</a:t>
                          </a:r>
                          <a:endParaRPr lang="zh-CN" alt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-</a:t>
                          </a:r>
                          <a:endParaRPr lang="zh-CN" altLang="en-US" sz="2000" b="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sz="20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altLang="zh-CN" sz="2000" i="0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a:rPr lang="en-US" altLang="zh-CN" sz="2000" b="0" smtClean="0">
                                    <a:latin typeface="Cambria Math" panose="02040503050406030204" pitchFamily="18" charset="0"/>
                                  </a:rPr>
                                  <m:t>≡0</m:t>
                                </m:r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46632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</a:t>
                          </a:r>
                          <a:endParaRPr lang="zh-CN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</a:t>
                          </a:r>
                          <a:endParaRPr lang="zh-CN" alt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000" b="1" dirty="0">
                              <a:solidFill>
                                <a:srgbClr val="0070C0"/>
                              </a:solidFill>
                            </a:rPr>
                            <a:t>-</a:t>
                          </a:r>
                          <a:endParaRPr lang="zh-CN" altLang="en-US" sz="2000" b="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sz="20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" name="表格 1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56736972"/>
                  </p:ext>
                </p:extLst>
              </p:nvPr>
            </p:nvGraphicFramePr>
            <p:xfrm>
              <a:off x="6017413" y="4411000"/>
              <a:ext cx="3451727" cy="2292012"/>
            </p:xfrm>
            <a:graphic>
              <a:graphicData uri="http://schemas.openxmlformats.org/drawingml/2006/table">
                <a:tbl>
                  <a:tblPr firstRow="1" bandRow="1">
                    <a:tableStyleId>{5FD0F851-EC5A-4D38-B0AD-8093EC10F338}</a:tableStyleId>
                  </a:tblPr>
                  <a:tblGrid>
                    <a:gridCol w="493954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509846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585799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546191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315937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42672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4"/>
                          <a:stretch>
                            <a:fillRect t="-2857" r="-601235" b="-45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4"/>
                          <a:stretch>
                            <a:fillRect l="-96429" t="-2857" r="-479762" b="-45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4"/>
                          <a:stretch>
                            <a:fillRect l="-171875" t="-2857" r="-319792" b="-45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4"/>
                          <a:stretch>
                            <a:fillRect l="-290000" t="-2857" r="-241111" b="-45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000" dirty="0">
                              <a:solidFill>
                                <a:schemeClr val="tx1"/>
                              </a:solidFill>
                            </a:rPr>
                            <a:t>效果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6632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/>
                            <a:t>0</a:t>
                          </a:r>
                          <a:endParaRPr lang="zh-CN" altLang="en-US" sz="20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  <a:endParaRPr lang="zh-CN" altLang="en-US" sz="2000" b="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/>
                            <a:t>0</a:t>
                          </a:r>
                          <a:endParaRPr lang="zh-CN" altLang="en-US" sz="2000" b="1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 rowSpan="2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62500" t="-46753" r="-463" b="-10714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46632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/>
                            <a:t>1</a:t>
                          </a:r>
                          <a:endParaRPr lang="zh-CN" altLang="en-US" sz="2000" b="1" dirty="0"/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  <a:endParaRPr lang="zh-CN" altLang="en-US" sz="2000" b="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/>
                            <a:t>1</a:t>
                          </a:r>
                          <a:endParaRPr lang="zh-CN" altLang="en-US" sz="2000" b="1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46632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</a:t>
                          </a:r>
                          <a:endParaRPr lang="zh-CN" alt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-</a:t>
                          </a:r>
                          <a:endParaRPr lang="zh-CN" altLang="en-US" sz="2000" b="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sz="20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rowSpan="2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4"/>
                          <a:stretch>
                            <a:fillRect l="-162500" t="-147712" r="-463" b="-784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46632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</a:t>
                          </a:r>
                          <a:endParaRPr lang="zh-CN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</a:t>
                          </a:r>
                          <a:endParaRPr lang="zh-CN" alt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000" b="1" dirty="0">
                              <a:solidFill>
                                <a:srgbClr val="0070C0"/>
                              </a:solidFill>
                            </a:rPr>
                            <a:t>-</a:t>
                          </a:r>
                          <a:endParaRPr lang="zh-CN" altLang="en-US" sz="2000" b="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sz="20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3" name="直接箭头连接符 2"/>
          <p:cNvCxnSpPr>
            <a:cxnSpLocks/>
            <a:endCxn id="40" idx="3"/>
          </p:cNvCxnSpPr>
          <p:nvPr/>
        </p:nvCxnSpPr>
        <p:spPr bwMode="auto">
          <a:xfrm flipH="1">
            <a:off x="3881827" y="3775923"/>
            <a:ext cx="2135586" cy="1366461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96BAF93D-5877-4300-9B59-1C5012AD3037}"/>
              </a:ext>
            </a:extLst>
          </p:cNvPr>
          <p:cNvGrpSpPr/>
          <p:nvPr/>
        </p:nvGrpSpPr>
        <p:grpSpPr>
          <a:xfrm>
            <a:off x="751598" y="1575127"/>
            <a:ext cx="3160400" cy="773753"/>
            <a:chOff x="731403" y="1368965"/>
            <a:chExt cx="3160400" cy="77375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文本框 23">
                  <a:extLst>
                    <a:ext uri="{FF2B5EF4-FFF2-40B4-BE49-F238E27FC236}">
                      <a16:creationId xmlns:a16="http://schemas.microsoft.com/office/drawing/2014/main" id="{B07C73C6-2B59-40E7-9B47-AD6C85865E62}"/>
                    </a:ext>
                  </a:extLst>
                </p:cNvPr>
                <p:cNvSpPr txBox="1"/>
                <p:nvPr/>
              </p:nvSpPr>
              <p:spPr>
                <a:xfrm>
                  <a:off x="731403" y="1368965"/>
                  <a:ext cx="648073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>
                                <a:latin typeface="Cambria Math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4" name="文本框 23">
                  <a:extLst>
                    <a:ext uri="{FF2B5EF4-FFF2-40B4-BE49-F238E27FC236}">
                      <a16:creationId xmlns:a16="http://schemas.microsoft.com/office/drawing/2014/main" id="{B07C73C6-2B59-40E7-9B47-AD6C85865E6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1403" y="1368965"/>
                  <a:ext cx="648073" cy="461665"/>
                </a:xfrm>
                <a:prstGeom prst="rect">
                  <a:avLst/>
                </a:prstGeom>
                <a:blipFill>
                  <a:blip r:embed="rId5"/>
                  <a:stretch>
                    <a:fillRect b="-394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E2F33CE6-54B8-49CB-A85C-66A02A050BCD}"/>
                </a:ext>
              </a:extLst>
            </p:cNvPr>
            <p:cNvGrpSpPr/>
            <p:nvPr/>
          </p:nvGrpSpPr>
          <p:grpSpPr>
            <a:xfrm>
              <a:off x="731403" y="1556792"/>
              <a:ext cx="3160400" cy="585926"/>
              <a:chOff x="731403" y="1556792"/>
              <a:chExt cx="3160400" cy="585926"/>
            </a:xfrm>
          </p:grpSpPr>
          <p:cxnSp>
            <p:nvCxnSpPr>
              <p:cNvPr id="27" name="直接连接符 26">
                <a:extLst>
                  <a:ext uri="{FF2B5EF4-FFF2-40B4-BE49-F238E27FC236}">
                    <a16:creationId xmlns:a16="http://schemas.microsoft.com/office/drawing/2014/main" id="{C4F20DCE-6494-4C54-963C-275155C334F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69355" y="1843995"/>
                <a:ext cx="518333" cy="0"/>
              </a:xfrm>
              <a:prstGeom prst="line">
                <a:avLst/>
              </a:prstGeom>
              <a:ln w="28575"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接连接符 27">
                <a:extLst>
                  <a:ext uri="{FF2B5EF4-FFF2-40B4-BE49-F238E27FC236}">
                    <a16:creationId xmlns:a16="http://schemas.microsoft.com/office/drawing/2014/main" id="{89F53F1F-2518-4F81-B058-541811B9EA1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04196" y="1719138"/>
                <a:ext cx="518333" cy="0"/>
              </a:xfrm>
              <a:prstGeom prst="line">
                <a:avLst/>
              </a:prstGeom>
              <a:ln w="28575"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接连接符 28">
                <a:extLst>
                  <a:ext uri="{FF2B5EF4-FFF2-40B4-BE49-F238E27FC236}">
                    <a16:creationId xmlns:a16="http://schemas.microsoft.com/office/drawing/2014/main" id="{7230B173-812F-4119-9AD2-05FCE387E69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04196" y="1964762"/>
                <a:ext cx="518333" cy="0"/>
              </a:xfrm>
              <a:prstGeom prst="line">
                <a:avLst/>
              </a:prstGeom>
              <a:ln w="28575"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0" name="文本框 29">
                    <a:extLst>
                      <a:ext uri="{FF2B5EF4-FFF2-40B4-BE49-F238E27FC236}">
                        <a16:creationId xmlns:a16="http://schemas.microsoft.com/office/drawing/2014/main" id="{2C9128F8-D1D3-43EC-A1CD-8D4D140F040C}"/>
                      </a:ext>
                    </a:extLst>
                  </p:cNvPr>
                  <p:cNvSpPr txBox="1"/>
                  <p:nvPr/>
                </p:nvSpPr>
                <p:spPr>
                  <a:xfrm>
                    <a:off x="731403" y="1681053"/>
                    <a:ext cx="648073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>
                                  <a:latin typeface="Cambria Math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CN" sz="2400" b="0" i="1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30" name="文本框 29">
                    <a:extLst>
                      <a:ext uri="{FF2B5EF4-FFF2-40B4-BE49-F238E27FC236}">
                        <a16:creationId xmlns:a16="http://schemas.microsoft.com/office/drawing/2014/main" id="{2C9128F8-D1D3-43EC-A1CD-8D4D140F040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31403" y="1681053"/>
                    <a:ext cx="648073" cy="461665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b="-4000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" name="文本框 30">
                    <a:extLst>
                      <a:ext uri="{FF2B5EF4-FFF2-40B4-BE49-F238E27FC236}">
                        <a16:creationId xmlns:a16="http://schemas.microsoft.com/office/drawing/2014/main" id="{9D2E26EB-8137-48CC-8256-DF30E6BF01A6}"/>
                      </a:ext>
                    </a:extLst>
                  </p:cNvPr>
                  <p:cNvSpPr txBox="1"/>
                  <p:nvPr/>
                </p:nvSpPr>
                <p:spPr>
                  <a:xfrm>
                    <a:off x="3243730" y="1573555"/>
                    <a:ext cx="648073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>
                                  <a:latin typeface="Cambria Math"/>
                                </a:rPr>
                                <m:t>𝒗</m:t>
                              </m:r>
                            </m:e>
                            <m:sub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31" name="文本框 30">
                    <a:extLst>
                      <a:ext uri="{FF2B5EF4-FFF2-40B4-BE49-F238E27FC236}">
                        <a16:creationId xmlns:a16="http://schemas.microsoft.com/office/drawing/2014/main" id="{9D2E26EB-8137-48CC-8256-DF30E6BF01A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243730" y="1573555"/>
                    <a:ext cx="648073" cy="461665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b="-3947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pic>
            <p:nvPicPr>
              <p:cNvPr id="26" name="图片 25">
                <a:extLst>
                  <a:ext uri="{FF2B5EF4-FFF2-40B4-BE49-F238E27FC236}">
                    <a16:creationId xmlns:a16="http://schemas.microsoft.com/office/drawing/2014/main" id="{33C83EA2-FBF6-4383-915D-0614705BB3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775520" y="1556792"/>
                <a:ext cx="1065843" cy="574406"/>
              </a:xfrm>
              <a:prstGeom prst="rect">
                <a:avLst/>
              </a:prstGeom>
            </p:spPr>
          </p:pic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4">
                <a:extLst>
                  <a:ext uri="{FF2B5EF4-FFF2-40B4-BE49-F238E27FC236}">
                    <a16:creationId xmlns:a16="http://schemas.microsoft.com/office/drawing/2014/main" id="{42BA6777-6907-4889-A274-181864A85B24}"/>
                  </a:ext>
                </a:extLst>
              </p:cNvPr>
              <p:cNvSpPr txBox="1"/>
              <p:nvPr/>
            </p:nvSpPr>
            <p:spPr>
              <a:xfrm>
                <a:off x="4793277" y="933035"/>
                <a:ext cx="6638528" cy="15950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b="1" dirty="0"/>
                  <a:t>1</a:t>
                </a:r>
                <a:r>
                  <a:rPr lang="zh-CN" altLang="en-US" b="1" dirty="0"/>
                  <a:t>个</a:t>
                </a:r>
                <a:r>
                  <a:rPr lang="zh-CN" altLang="en-US" b="1" dirty="0">
                    <a:solidFill>
                      <a:srgbClr val="FF0000"/>
                    </a:solidFill>
                  </a:rPr>
                  <a:t>或非门</a:t>
                </a:r>
                <a:r>
                  <a:rPr lang="zh-CN" altLang="en-US" dirty="0"/>
                  <a:t>：</a:t>
                </a:r>
                <a:endParaRPr lang="en-US" altLang="zh-CN" dirty="0"/>
              </a:p>
              <a:p>
                <a:pPr marL="800100" lvl="1" indent="-342900">
                  <a:lnSpc>
                    <a:spcPct val="150000"/>
                  </a:lnSpc>
                  <a:buFont typeface="Arial" pitchFamily="34" charset="0"/>
                  <a:buChar char="•"/>
                </a:pPr>
                <a:r>
                  <a:rPr lang="zh-CN" altLang="en-US" sz="2200" dirty="0">
                    <a:solidFill>
                      <a:schemeClr val="bg1">
                        <a:lumMod val="50000"/>
                      </a:schemeClr>
                    </a:solidFill>
                  </a:rPr>
                  <a:t>当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b="1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b="1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/>
                          </a:rPr>
                          <m:t>𝒗</m:t>
                        </m:r>
                      </m:e>
                      <m:sub>
                        <m:r>
                          <a:rPr lang="en-US" altLang="zh-CN" sz="2200" b="1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2200" b="1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200" b="1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zh-CN" altLang="en-US" sz="2200" dirty="0">
                    <a:solidFill>
                      <a:schemeClr val="bg1">
                        <a:lumMod val="50000"/>
                      </a:schemeClr>
                    </a:solidFill>
                  </a:rPr>
                  <a:t>，输出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b="1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b="1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/>
                          </a:rPr>
                          <m:t>𝒗</m:t>
                        </m:r>
                      </m:e>
                      <m:sub>
                        <m:r>
                          <a:rPr lang="en-US" altLang="zh-CN" sz="2200" b="1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</m:oMath>
                </a14:m>
                <a:r>
                  <a:rPr lang="zh-CN" altLang="en-US" sz="2200" dirty="0">
                    <a:solidFill>
                      <a:schemeClr val="bg1">
                        <a:lumMod val="50000"/>
                      </a:schemeClr>
                    </a:solidFill>
                  </a:rPr>
                  <a:t>将随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b="1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b="1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/>
                          </a:rPr>
                          <m:t>𝒗</m:t>
                        </m:r>
                      </m:e>
                      <m:sub>
                        <m:r>
                          <a:rPr lang="en-US" altLang="zh-CN" sz="2200" b="1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zh-CN" altLang="en-US" sz="2200" dirty="0">
                    <a:solidFill>
                      <a:schemeClr val="bg1">
                        <a:lumMod val="50000"/>
                      </a:schemeClr>
                    </a:solidFill>
                  </a:rPr>
                  <a:t>而变，无法保存</a:t>
                </a:r>
                <a:endParaRPr lang="en-US" altLang="zh-CN" sz="2200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marL="800100" lvl="1" indent="-342900">
                  <a:lnSpc>
                    <a:spcPct val="150000"/>
                  </a:lnSpc>
                  <a:buFont typeface="Arial" pitchFamily="34" charset="0"/>
                  <a:buChar char="•"/>
                </a:pPr>
                <a:r>
                  <a:rPr lang="zh-CN" altLang="en-US" sz="2200" dirty="0">
                    <a:solidFill>
                      <a:schemeClr val="bg1">
                        <a:lumMod val="50000"/>
                      </a:schemeClr>
                    </a:solidFill>
                  </a:rPr>
                  <a:t>当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b="1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b="1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/>
                          </a:rPr>
                          <m:t>𝒗</m:t>
                        </m:r>
                      </m:e>
                      <m:sub>
                        <m:r>
                          <a:rPr lang="en-US" altLang="zh-CN" sz="2200" b="1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2200" b="1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200" b="1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zh-CN" altLang="en-US" sz="2200" dirty="0">
                    <a:solidFill>
                      <a:schemeClr val="bg1">
                        <a:lumMod val="50000"/>
                      </a:schemeClr>
                    </a:solidFill>
                  </a:rPr>
                  <a:t>，输出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/>
                          </a:rPr>
                          <m:t>𝑣</m:t>
                        </m:r>
                      </m:e>
                      <m:sub>
                        <m:r>
                          <a:rPr lang="en-US" altLang="zh-CN" sz="22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CN" sz="22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/>
                        <a:ea typeface="Cambria Math"/>
                      </a:rPr>
                      <m:t>≡</m:t>
                    </m:r>
                    <m:r>
                      <a:rPr lang="en-US" altLang="zh-CN" sz="22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/>
                      </a:rPr>
                      <m:t>0</m:t>
                    </m:r>
                  </m:oMath>
                </a14:m>
                <a:r>
                  <a:rPr lang="zh-CN" altLang="en-US" sz="2200" dirty="0">
                    <a:solidFill>
                      <a:schemeClr val="bg1">
                        <a:lumMod val="50000"/>
                      </a:schemeClr>
                    </a:solidFill>
                  </a:rPr>
                  <a:t>：只有</a:t>
                </a:r>
                <a:r>
                  <a:rPr lang="en-US" altLang="zh-CN" sz="2200" dirty="0">
                    <a:solidFill>
                      <a:schemeClr val="bg1">
                        <a:lumMod val="50000"/>
                      </a:schemeClr>
                    </a:solidFill>
                  </a:rPr>
                  <a:t>1</a:t>
                </a:r>
                <a:r>
                  <a:rPr lang="zh-CN" altLang="en-US" sz="2200" dirty="0">
                    <a:solidFill>
                      <a:schemeClr val="bg1">
                        <a:lumMod val="50000"/>
                      </a:schemeClr>
                    </a:solidFill>
                  </a:rPr>
                  <a:t>个结果</a:t>
                </a:r>
                <a:endParaRPr lang="en-US" altLang="zh-CN" sz="2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2" name="TextBox 4">
                <a:extLst>
                  <a:ext uri="{FF2B5EF4-FFF2-40B4-BE49-F238E27FC236}">
                    <a16:creationId xmlns:a16="http://schemas.microsoft.com/office/drawing/2014/main" id="{42BA6777-6907-4889-A274-181864A85B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3277" y="933035"/>
                <a:ext cx="6638528" cy="1595052"/>
              </a:xfrm>
              <a:prstGeom prst="rect">
                <a:avLst/>
              </a:prstGeom>
              <a:blipFill>
                <a:blip r:embed="rId9"/>
                <a:stretch>
                  <a:fillRect l="-1194" b="-68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4" name="组合 43">
            <a:extLst>
              <a:ext uri="{FF2B5EF4-FFF2-40B4-BE49-F238E27FC236}">
                <a16:creationId xmlns:a16="http://schemas.microsoft.com/office/drawing/2014/main" id="{E0DC88AC-5CBB-4245-A8E3-DAD1303F44FF}"/>
              </a:ext>
            </a:extLst>
          </p:cNvPr>
          <p:cNvGrpSpPr/>
          <p:nvPr/>
        </p:nvGrpSpPr>
        <p:grpSpPr>
          <a:xfrm>
            <a:off x="731403" y="3530272"/>
            <a:ext cx="3378585" cy="1842944"/>
            <a:chOff x="551383" y="4626300"/>
            <a:chExt cx="3378585" cy="184294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文本框 33">
                  <a:extLst>
                    <a:ext uri="{FF2B5EF4-FFF2-40B4-BE49-F238E27FC236}">
                      <a16:creationId xmlns:a16="http://schemas.microsoft.com/office/drawing/2014/main" id="{5D23A2B5-8F9A-4FD1-88F6-6ACF98FC0606}"/>
                    </a:ext>
                  </a:extLst>
                </p:cNvPr>
                <p:cNvSpPr txBox="1"/>
                <p:nvPr/>
              </p:nvSpPr>
              <p:spPr>
                <a:xfrm>
                  <a:off x="551383" y="4626300"/>
                  <a:ext cx="648073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>
                                <a:latin typeface="Cambria Math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34" name="文本框 33">
                  <a:extLst>
                    <a:ext uri="{FF2B5EF4-FFF2-40B4-BE49-F238E27FC236}">
                      <a16:creationId xmlns:a16="http://schemas.microsoft.com/office/drawing/2014/main" id="{5D23A2B5-8F9A-4FD1-88F6-6ACF98FC06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1383" y="4626300"/>
                  <a:ext cx="648073" cy="461665"/>
                </a:xfrm>
                <a:prstGeom prst="rect">
                  <a:avLst/>
                </a:prstGeom>
                <a:blipFill>
                  <a:blip r:embed="rId10"/>
                  <a:stretch>
                    <a:fillRect b="-394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7" name="直接连接符 36">
              <a:extLst>
                <a:ext uri="{FF2B5EF4-FFF2-40B4-BE49-F238E27FC236}">
                  <a16:creationId xmlns:a16="http://schemas.microsoft.com/office/drawing/2014/main" id="{AE5D89B2-230E-4907-BEE3-B28DCC4CDA11}"/>
                </a:ext>
              </a:extLst>
            </p:cNvPr>
            <p:cNvCxnSpPr>
              <a:cxnSpLocks/>
            </p:cNvCxnSpPr>
            <p:nvPr/>
          </p:nvCxnSpPr>
          <p:spPr>
            <a:xfrm>
              <a:off x="2673132" y="5101330"/>
              <a:ext cx="2489" cy="936000"/>
            </a:xfrm>
            <a:prstGeom prst="bentConnector3">
              <a:avLst>
                <a:gd name="adj1" fmla="val 26639012"/>
              </a:avLst>
            </a:prstGeom>
            <a:ln w="28575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>
              <a:extLst>
                <a:ext uri="{FF2B5EF4-FFF2-40B4-BE49-F238E27FC236}">
                  <a16:creationId xmlns:a16="http://schemas.microsoft.com/office/drawing/2014/main" id="{73DE1E08-6A1D-4C41-B4CB-D5E9C9DF28F3}"/>
                </a:ext>
              </a:extLst>
            </p:cNvPr>
            <p:cNvCxnSpPr>
              <a:cxnSpLocks/>
            </p:cNvCxnSpPr>
            <p:nvPr/>
          </p:nvCxnSpPr>
          <p:spPr>
            <a:xfrm>
              <a:off x="1091512" y="4970863"/>
              <a:ext cx="612000" cy="0"/>
            </a:xfrm>
            <a:prstGeom prst="line">
              <a:avLst/>
            </a:prstGeom>
            <a:ln w="28575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>
              <a:extLst>
                <a:ext uri="{FF2B5EF4-FFF2-40B4-BE49-F238E27FC236}">
                  <a16:creationId xmlns:a16="http://schemas.microsoft.com/office/drawing/2014/main" id="{FB9701B2-7408-4DAB-ABFB-E5B614DB3034}"/>
                </a:ext>
              </a:extLst>
            </p:cNvPr>
            <p:cNvCxnSpPr>
              <a:cxnSpLocks/>
            </p:cNvCxnSpPr>
            <p:nvPr/>
          </p:nvCxnSpPr>
          <p:spPr>
            <a:xfrm>
              <a:off x="1484216" y="4972583"/>
              <a:ext cx="216000" cy="252000"/>
            </a:xfrm>
            <a:prstGeom prst="bentConnector3">
              <a:avLst>
                <a:gd name="adj1" fmla="val -35123"/>
              </a:avLst>
            </a:prstGeom>
            <a:ln w="28575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文本框 39">
                  <a:extLst>
                    <a:ext uri="{FF2B5EF4-FFF2-40B4-BE49-F238E27FC236}">
                      <a16:creationId xmlns:a16="http://schemas.microsoft.com/office/drawing/2014/main" id="{33E2FD35-916E-40CA-A5A4-28AE7FDCD796}"/>
                    </a:ext>
                  </a:extLst>
                </p:cNvPr>
                <p:cNvSpPr txBox="1"/>
                <p:nvPr/>
              </p:nvSpPr>
              <p:spPr>
                <a:xfrm>
                  <a:off x="3053734" y="6007579"/>
                  <a:ext cx="648073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>
                                <a:latin typeface="Cambria Math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sz="2400" b="0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0" name="文本框 39">
                  <a:extLst>
                    <a:ext uri="{FF2B5EF4-FFF2-40B4-BE49-F238E27FC236}">
                      <a16:creationId xmlns:a16="http://schemas.microsoft.com/office/drawing/2014/main" id="{33E2FD35-916E-40CA-A5A4-28AE7FDCD79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53734" y="6007579"/>
                  <a:ext cx="648073" cy="461665"/>
                </a:xfrm>
                <a:prstGeom prst="rect">
                  <a:avLst/>
                </a:prstGeom>
                <a:blipFill>
                  <a:blip r:embed="rId11"/>
                  <a:stretch>
                    <a:fillRect b="-4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文本框 40">
                  <a:extLst>
                    <a:ext uri="{FF2B5EF4-FFF2-40B4-BE49-F238E27FC236}">
                      <a16:creationId xmlns:a16="http://schemas.microsoft.com/office/drawing/2014/main" id="{3334DED5-E1F1-4854-8F9D-5B603D8541A0}"/>
                    </a:ext>
                  </a:extLst>
                </p:cNvPr>
                <p:cNvSpPr txBox="1"/>
                <p:nvPr/>
              </p:nvSpPr>
              <p:spPr>
                <a:xfrm>
                  <a:off x="3281895" y="4813530"/>
                  <a:ext cx="648073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>
                                <a:latin typeface="Cambria Math"/>
                              </a:rPr>
                              <m:t>𝒗</m:t>
                            </m:r>
                          </m:e>
                          <m:sub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1" name="文本框 40">
                  <a:extLst>
                    <a:ext uri="{FF2B5EF4-FFF2-40B4-BE49-F238E27FC236}">
                      <a16:creationId xmlns:a16="http://schemas.microsoft.com/office/drawing/2014/main" id="{3334DED5-E1F1-4854-8F9D-5B603D8541A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81895" y="4813530"/>
                  <a:ext cx="648073" cy="461665"/>
                </a:xfrm>
                <a:prstGeom prst="rect">
                  <a:avLst/>
                </a:prstGeom>
                <a:blipFill>
                  <a:blip r:embed="rId12"/>
                  <a:stretch>
                    <a:fillRect b="-394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6" name="直接连接符 45">
              <a:extLst>
                <a:ext uri="{FF2B5EF4-FFF2-40B4-BE49-F238E27FC236}">
                  <a16:creationId xmlns:a16="http://schemas.microsoft.com/office/drawing/2014/main" id="{ADB06640-317D-4A98-BEA7-9F38921DADED}"/>
                </a:ext>
              </a:extLst>
            </p:cNvPr>
            <p:cNvCxnSpPr>
              <a:cxnSpLocks/>
            </p:cNvCxnSpPr>
            <p:nvPr/>
          </p:nvCxnSpPr>
          <p:spPr>
            <a:xfrm>
              <a:off x="2675672" y="6270050"/>
              <a:ext cx="468000" cy="0"/>
            </a:xfrm>
            <a:prstGeom prst="line">
              <a:avLst/>
            </a:prstGeom>
            <a:ln w="28575"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>
              <a:extLst>
                <a:ext uri="{FF2B5EF4-FFF2-40B4-BE49-F238E27FC236}">
                  <a16:creationId xmlns:a16="http://schemas.microsoft.com/office/drawing/2014/main" id="{B88DE167-3134-416C-984C-98C5848EF402}"/>
                </a:ext>
              </a:extLst>
            </p:cNvPr>
            <p:cNvCxnSpPr>
              <a:cxnSpLocks/>
            </p:cNvCxnSpPr>
            <p:nvPr/>
          </p:nvCxnSpPr>
          <p:spPr>
            <a:xfrm>
              <a:off x="1271508" y="6162065"/>
              <a:ext cx="432000" cy="0"/>
            </a:xfrm>
            <a:prstGeom prst="line">
              <a:avLst/>
            </a:prstGeom>
            <a:ln w="28575"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2" name="图片 41">
              <a:extLst>
                <a:ext uri="{FF2B5EF4-FFF2-40B4-BE49-F238E27FC236}">
                  <a16:creationId xmlns:a16="http://schemas.microsoft.com/office/drawing/2014/main" id="{54365EFC-9C61-4C5D-9E38-7F69463E4D1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 flipH="1">
              <a:off x="1669998" y="5874862"/>
              <a:ext cx="1065843" cy="574406"/>
            </a:xfrm>
            <a:prstGeom prst="rect">
              <a:avLst/>
            </a:prstGeom>
          </p:spPr>
        </p:pic>
        <p:pic>
          <p:nvPicPr>
            <p:cNvPr id="36" name="图片 35">
              <a:extLst>
                <a:ext uri="{FF2B5EF4-FFF2-40B4-BE49-F238E27FC236}">
                  <a16:creationId xmlns:a16="http://schemas.microsoft.com/office/drawing/2014/main" id="{0DD6B223-53CB-4D47-994A-7506AF1CBF6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667509" y="4814127"/>
              <a:ext cx="1065843" cy="574406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文本框 48">
                  <a:extLst>
                    <a:ext uri="{FF2B5EF4-FFF2-40B4-BE49-F238E27FC236}">
                      <a16:creationId xmlns:a16="http://schemas.microsoft.com/office/drawing/2014/main" id="{084A56EB-76D0-4C8A-BB98-01433B66C5B2}"/>
                    </a:ext>
                  </a:extLst>
                </p:cNvPr>
                <p:cNvSpPr txBox="1"/>
                <p:nvPr/>
              </p:nvSpPr>
              <p:spPr>
                <a:xfrm>
                  <a:off x="731404" y="5874862"/>
                  <a:ext cx="648073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>
                                <a:latin typeface="Cambria Math"/>
                              </a:rPr>
                              <m:t>𝒗</m:t>
                            </m:r>
                          </m:e>
                          <m:sub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  <m:t>𝟒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9" name="文本框 48">
                  <a:extLst>
                    <a:ext uri="{FF2B5EF4-FFF2-40B4-BE49-F238E27FC236}">
                      <a16:creationId xmlns:a16="http://schemas.microsoft.com/office/drawing/2014/main" id="{084A56EB-76D0-4C8A-BB98-01433B66C5B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1404" y="5874862"/>
                  <a:ext cx="648073" cy="461665"/>
                </a:xfrm>
                <a:prstGeom prst="rect">
                  <a:avLst/>
                </a:prstGeom>
                <a:blipFill>
                  <a:blip r:embed="rId13"/>
                  <a:stretch>
                    <a:fillRect b="-394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48A8E918-0A36-49A0-9F66-9F191C6332BE}"/>
                  </a:ext>
                </a:extLst>
              </p:cNvPr>
              <p:cNvSpPr txBox="1"/>
              <p:nvPr/>
            </p:nvSpPr>
            <p:spPr>
              <a:xfrm>
                <a:off x="2100792" y="3775923"/>
                <a:ext cx="50371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zh-CN" sz="20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sz="2000" i="1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48A8E918-0A36-49A0-9F66-9F191C6332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0792" y="3775923"/>
                <a:ext cx="503718" cy="400110"/>
              </a:xfrm>
              <a:prstGeom prst="rect">
                <a:avLst/>
              </a:prstGeom>
              <a:blipFill>
                <a:blip r:embed="rId14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089C5950-89F3-4BF7-813E-53C231977DF7}"/>
                  </a:ext>
                </a:extLst>
              </p:cNvPr>
              <p:cNvSpPr txBox="1"/>
              <p:nvPr/>
            </p:nvSpPr>
            <p:spPr>
              <a:xfrm>
                <a:off x="2181671" y="4848268"/>
                <a:ext cx="50371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zh-CN" sz="20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sz="2000" i="1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089C5950-89F3-4BF7-813E-53C231977D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1671" y="4848268"/>
                <a:ext cx="503718" cy="400110"/>
              </a:xfrm>
              <a:prstGeom prst="rect">
                <a:avLst/>
              </a:prstGeom>
              <a:blipFill>
                <a:blip r:embed="rId15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C3BB950-C587-4BC9-89E1-3A17193747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8E7B1-3FC2-4821-B144-3AA6EF938D0A}" type="slidenum">
              <a:rPr lang="zh-CN" altLang="en-US" sz="1400" b="1" smtClean="0"/>
              <a:pPr/>
              <a:t>8</a:t>
            </a:fld>
            <a:r>
              <a:rPr lang="zh-CN" altLang="en-US"/>
              <a:t> </a:t>
            </a:r>
            <a:r>
              <a:rPr lang="en-US" altLang="zh-CN"/>
              <a:t>/ 52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688700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" name="直接连接符 38">
            <a:extLst>
              <a:ext uri="{FF2B5EF4-FFF2-40B4-BE49-F238E27FC236}">
                <a16:creationId xmlns:a16="http://schemas.microsoft.com/office/drawing/2014/main" id="{78CFB53F-BFFE-4FEE-B4B8-053DB2FE5308}"/>
              </a:ext>
            </a:extLst>
          </p:cNvPr>
          <p:cNvCxnSpPr>
            <a:cxnSpLocks/>
          </p:cNvCxnSpPr>
          <p:nvPr/>
        </p:nvCxnSpPr>
        <p:spPr>
          <a:xfrm>
            <a:off x="1343472" y="3117035"/>
            <a:ext cx="504000" cy="0"/>
          </a:xfrm>
          <a:prstGeom prst="straightConnector1">
            <a:avLst/>
          </a:prstGeom>
          <a:ln w="28575"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31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400" b="1" dirty="0">
                <a:solidFill>
                  <a:srgbClr val="FF0000"/>
                </a:solidFill>
              </a:rPr>
              <a:t>如何记忆？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95400" y="951112"/>
            <a:ext cx="30399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82563" indent="-182563">
              <a:buFont typeface="Arial" pitchFamily="34" charset="0"/>
              <a:buChar char="•"/>
            </a:pPr>
            <a:r>
              <a:rPr lang="en-US" altLang="zh-CN" b="1" dirty="0"/>
              <a:t>2</a:t>
            </a:r>
            <a:r>
              <a:rPr lang="zh-CN" altLang="en-US" b="1" dirty="0"/>
              <a:t>个或非门首尾相连</a:t>
            </a:r>
            <a:endParaRPr lang="en-US" altLang="zh-CN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1" name="表格 20">
                <a:extLst>
                  <a:ext uri="{FF2B5EF4-FFF2-40B4-BE49-F238E27FC236}">
                    <a16:creationId xmlns:a16="http://schemas.microsoft.com/office/drawing/2014/main" id="{3B34CD0E-2D37-487E-9283-D2370ABDAD1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23046233"/>
                  </p:ext>
                </p:extLst>
              </p:nvPr>
            </p:nvGraphicFramePr>
            <p:xfrm>
              <a:off x="4511824" y="1046923"/>
              <a:ext cx="3658877" cy="1953110"/>
            </p:xfrm>
            <a:graphic>
              <a:graphicData uri="http://schemas.openxmlformats.org/drawingml/2006/table">
                <a:tbl>
                  <a:tblPr firstRow="1" bandRow="1">
                    <a:tableStyleId>{5FD0F851-EC5A-4D38-B0AD-8093EC10F338}</a:tableStyleId>
                  </a:tblPr>
                  <a:tblGrid>
                    <a:gridCol w="58232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582051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824143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838857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8315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67205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altLang="zh-CN" sz="2400" b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400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altLang="zh-CN" sz="2400" b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400" b="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𝒗</m:t>
                                    </m:r>
                                  </m:e>
                                  <m:sub>
                                    <m:r>
                                      <a:rPr lang="en-US" altLang="zh-CN" sz="2400" b="1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𝒗</m:t>
                                    </m:r>
                                  </m:e>
                                  <m:sub>
                                    <m:r>
                                      <a:rPr lang="en-US" altLang="zh-CN" sz="2400" b="1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400" dirty="0">
                              <a:solidFill>
                                <a:schemeClr val="tx1"/>
                              </a:solidFill>
                            </a:rPr>
                            <a:t>效果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64052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>
                              <a:solidFill>
                                <a:srgbClr val="0070C0"/>
                              </a:solidFill>
                            </a:rPr>
                            <a:t>1</a:t>
                          </a:r>
                          <a:endParaRPr lang="zh-CN" altLang="en-US" sz="2400" b="1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0</a:t>
                          </a:r>
                          <a:endParaRPr lang="zh-CN" altLang="en-US" sz="24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>
                              <a:solidFill>
                                <a:schemeClr val="accent1"/>
                              </a:solidFill>
                            </a:rPr>
                            <a:t>0</a:t>
                          </a:r>
                          <a:endParaRPr lang="zh-CN" altLang="en-US" sz="2400" b="1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400" dirty="0"/>
                            <a:t>置</a:t>
                          </a:r>
                          <a:r>
                            <a:rPr lang="en-US" altLang="zh-CN" sz="2400" b="1" dirty="0">
                              <a:solidFill>
                                <a:srgbClr val="0070C0"/>
                              </a:solidFill>
                            </a:rPr>
                            <a:t>0</a:t>
                          </a:r>
                          <a:endParaRPr lang="zh-CN" altLang="en-US" sz="2400" b="1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64052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0</a:t>
                          </a:r>
                          <a:endParaRPr lang="zh-CN" altLang="en-US" sz="2400" dirty="0"/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>
                              <a:solidFill>
                                <a:srgbClr val="0070C0"/>
                              </a:solidFill>
                            </a:rPr>
                            <a:t>1</a:t>
                          </a:r>
                          <a:endParaRPr lang="zh-CN" altLang="en-US" sz="2400" b="1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>
                              <a:solidFill>
                                <a:schemeClr val="accent1"/>
                              </a:solidFill>
                            </a:rPr>
                            <a:t>1</a:t>
                          </a:r>
                          <a:endParaRPr lang="zh-CN" altLang="en-US" sz="2400" b="1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400" dirty="0"/>
                            <a:t>置</a:t>
                          </a:r>
                          <a:r>
                            <a:rPr lang="en-US" altLang="zh-CN" sz="2400" b="1" dirty="0">
                              <a:solidFill>
                                <a:srgbClr val="0070C0"/>
                              </a:solidFill>
                            </a:rPr>
                            <a:t>1</a:t>
                          </a:r>
                          <a:endParaRPr lang="zh-CN" altLang="en-US" sz="2400" b="1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1" name="表格 20">
                <a:extLst>
                  <a:ext uri="{FF2B5EF4-FFF2-40B4-BE49-F238E27FC236}">
                    <a16:creationId xmlns:a16="http://schemas.microsoft.com/office/drawing/2014/main" id="{3B34CD0E-2D37-487E-9283-D2370ABDAD1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23046233"/>
                  </p:ext>
                </p:extLst>
              </p:nvPr>
            </p:nvGraphicFramePr>
            <p:xfrm>
              <a:off x="4511824" y="1046923"/>
              <a:ext cx="3658877" cy="1953110"/>
            </p:xfrm>
            <a:graphic>
              <a:graphicData uri="http://schemas.openxmlformats.org/drawingml/2006/table">
                <a:tbl>
                  <a:tblPr firstRow="1" bandRow="1">
                    <a:tableStyleId>{5FD0F851-EC5A-4D38-B0AD-8093EC10F338}</a:tableStyleId>
                  </a:tblPr>
                  <a:tblGrid>
                    <a:gridCol w="58232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582051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824143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838857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8315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672056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3"/>
                          <a:stretch>
                            <a:fillRect t="-901" r="-527083" b="-1972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3"/>
                          <a:stretch>
                            <a:fillRect l="-101053" t="-901" r="-432632" b="-1972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3"/>
                          <a:stretch>
                            <a:fillRect l="-140441" t="-901" r="-202206" b="-1972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3"/>
                          <a:stretch>
                            <a:fillRect l="-238686" t="-901" r="-100730" b="-1972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400" dirty="0">
                              <a:solidFill>
                                <a:schemeClr val="tx1"/>
                              </a:solidFill>
                            </a:rPr>
                            <a:t>效果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64052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>
                              <a:solidFill>
                                <a:srgbClr val="0070C0"/>
                              </a:solidFill>
                            </a:rPr>
                            <a:t>1</a:t>
                          </a:r>
                          <a:endParaRPr lang="zh-CN" altLang="en-US" sz="2400" b="1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0</a:t>
                          </a:r>
                          <a:endParaRPr lang="zh-CN" altLang="en-US" sz="24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>
                              <a:solidFill>
                                <a:schemeClr val="accent1"/>
                              </a:solidFill>
                            </a:rPr>
                            <a:t>0</a:t>
                          </a:r>
                          <a:endParaRPr lang="zh-CN" altLang="en-US" sz="2400" b="1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400" dirty="0"/>
                            <a:t>置</a:t>
                          </a:r>
                          <a:r>
                            <a:rPr lang="en-US" altLang="zh-CN" sz="2400" b="1" dirty="0">
                              <a:solidFill>
                                <a:srgbClr val="0070C0"/>
                              </a:solidFill>
                            </a:rPr>
                            <a:t>0</a:t>
                          </a:r>
                          <a:endParaRPr lang="zh-CN" altLang="en-US" sz="2400" b="1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64052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0</a:t>
                          </a:r>
                          <a:endParaRPr lang="zh-CN" altLang="en-US" sz="2400" dirty="0"/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>
                              <a:solidFill>
                                <a:srgbClr val="0070C0"/>
                              </a:solidFill>
                            </a:rPr>
                            <a:t>1</a:t>
                          </a:r>
                          <a:endParaRPr lang="zh-CN" altLang="en-US" sz="2400" b="1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>
                              <a:solidFill>
                                <a:schemeClr val="accent1"/>
                              </a:solidFill>
                            </a:rPr>
                            <a:t>1</a:t>
                          </a:r>
                          <a:endParaRPr lang="zh-CN" altLang="en-US" sz="2400" b="1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400" dirty="0"/>
                            <a:t>置</a:t>
                          </a:r>
                          <a:r>
                            <a:rPr lang="en-US" altLang="zh-CN" sz="2400" b="1" dirty="0">
                              <a:solidFill>
                                <a:srgbClr val="0070C0"/>
                              </a:solidFill>
                            </a:rPr>
                            <a:t>1</a:t>
                          </a:r>
                          <a:endParaRPr lang="zh-CN" altLang="en-US" sz="2400" b="1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65B9ED6C-69B4-46CE-8218-6DAFDDD0AFDA}"/>
                  </a:ext>
                </a:extLst>
              </p:cNvPr>
              <p:cNvSpPr/>
              <p:nvPr/>
            </p:nvSpPr>
            <p:spPr>
              <a:xfrm>
                <a:off x="4965981" y="5101981"/>
                <a:ext cx="5976663" cy="124463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2000" b="1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𝑸</m:t>
                    </m:r>
                  </m:oMath>
                </a14:m>
                <a:r>
                  <a:rPr lang="zh-CN" altLang="en-US" sz="2000" b="1" dirty="0">
                    <a:solidFill>
                      <a:schemeClr val="bg1">
                        <a:lumMod val="50000"/>
                      </a:schemeClr>
                    </a:solidFill>
                  </a:rPr>
                  <a:t>与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CN" sz="2000" b="1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000" b="1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𝑸</m:t>
                        </m:r>
                      </m:e>
                    </m:acc>
                  </m:oMath>
                </a14:m>
                <a:r>
                  <a:rPr lang="zh-CN" altLang="en-US" sz="2000" b="1" dirty="0">
                    <a:solidFill>
                      <a:schemeClr val="bg1">
                        <a:lumMod val="50000"/>
                      </a:schemeClr>
                    </a:solidFill>
                  </a:rPr>
                  <a:t>都</a:t>
                </a:r>
                <a:r>
                  <a:rPr lang="en-US" altLang="zh-CN" sz="2000" b="1" dirty="0">
                    <a:solidFill>
                      <a:schemeClr val="bg1">
                        <a:lumMod val="50000"/>
                      </a:schemeClr>
                    </a:solidFill>
                  </a:rPr>
                  <a:t>=0</a:t>
                </a:r>
                <a:r>
                  <a:rPr lang="zh-CN" altLang="en-US" sz="2000" b="1" dirty="0">
                    <a:solidFill>
                      <a:schemeClr val="bg1">
                        <a:lumMod val="50000"/>
                      </a:schemeClr>
                    </a:solidFill>
                  </a:rPr>
                  <a:t>，相互矛盾</a:t>
                </a:r>
                <a:endParaRPr lang="en-US" altLang="zh-CN" sz="2000" b="1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marL="342900" indent="-34290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000" b="1" dirty="0">
                    <a:solidFill>
                      <a:schemeClr val="bg1">
                        <a:lumMod val="50000"/>
                      </a:schemeClr>
                    </a:solidFill>
                  </a:rPr>
                  <a:t>既非</a:t>
                </a:r>
                <a:r>
                  <a:rPr lang="en-US" altLang="zh-CN" sz="2000" b="1" dirty="0">
                    <a:solidFill>
                      <a:schemeClr val="bg1">
                        <a:lumMod val="50000"/>
                      </a:schemeClr>
                    </a:solidFill>
                  </a:rPr>
                  <a:t>1</a:t>
                </a:r>
                <a:r>
                  <a:rPr lang="zh-CN" altLang="en-US" sz="2000" b="1" dirty="0">
                    <a:solidFill>
                      <a:schemeClr val="bg1">
                        <a:lumMod val="50000"/>
                      </a:schemeClr>
                    </a:solidFill>
                  </a:rPr>
                  <a:t>状态，也非</a:t>
                </a:r>
                <a:r>
                  <a:rPr lang="en-US" altLang="zh-CN" sz="2000" b="1" dirty="0">
                    <a:solidFill>
                      <a:schemeClr val="bg1">
                        <a:lumMod val="50000"/>
                      </a:schemeClr>
                    </a:solidFill>
                  </a:rPr>
                  <a:t>0</a:t>
                </a:r>
                <a:r>
                  <a:rPr lang="zh-CN" altLang="en-US" sz="2000" b="1" dirty="0">
                    <a:solidFill>
                      <a:schemeClr val="bg1">
                        <a:lumMod val="50000"/>
                      </a:schemeClr>
                    </a:solidFill>
                  </a:rPr>
                  <a:t>状态</a:t>
                </a:r>
                <a:endParaRPr lang="en-US" altLang="zh-CN" sz="2000" b="1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marL="342900" indent="-34290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000" b="1" dirty="0">
                    <a:solidFill>
                      <a:schemeClr val="bg1">
                        <a:lumMod val="50000"/>
                      </a:schemeClr>
                    </a:solidFill>
                  </a:rPr>
                  <a:t>因两或非门延迟不同，次态是</a:t>
                </a:r>
                <a:r>
                  <a:rPr lang="en-US" altLang="zh-CN" sz="2000" b="1" dirty="0">
                    <a:solidFill>
                      <a:schemeClr val="bg1">
                        <a:lumMod val="50000"/>
                      </a:schemeClr>
                    </a:solidFill>
                  </a:rPr>
                  <a:t>0</a:t>
                </a:r>
                <a:r>
                  <a:rPr lang="zh-CN" altLang="en-US" sz="2000" b="1" dirty="0">
                    <a:solidFill>
                      <a:schemeClr val="bg1">
                        <a:lumMod val="50000"/>
                      </a:schemeClr>
                    </a:solidFill>
                  </a:rPr>
                  <a:t>还是</a:t>
                </a:r>
                <a:r>
                  <a:rPr lang="en-US" altLang="zh-CN" sz="2000" b="1" dirty="0">
                    <a:solidFill>
                      <a:schemeClr val="bg1">
                        <a:lumMod val="50000"/>
                      </a:schemeClr>
                    </a:solidFill>
                  </a:rPr>
                  <a:t>1</a:t>
                </a:r>
                <a:r>
                  <a:rPr lang="zh-CN" altLang="en-US" sz="2000" b="1" dirty="0">
                    <a:solidFill>
                      <a:schemeClr val="bg1">
                        <a:lumMod val="50000"/>
                      </a:schemeClr>
                    </a:solidFill>
                  </a:rPr>
                  <a:t>无法确定。</a:t>
                </a:r>
              </a:p>
            </p:txBody>
          </p:sp>
        </mc:Choice>
        <mc:Fallback xmlns=""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65B9ED6C-69B4-46CE-8218-6DAFDDD0AF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5981" y="5101981"/>
                <a:ext cx="5976663" cy="1244636"/>
              </a:xfrm>
              <a:prstGeom prst="rect">
                <a:avLst/>
              </a:prstGeom>
              <a:blipFill>
                <a:blip r:embed="rId4"/>
                <a:stretch>
                  <a:fillRect l="-918" r="-1020" b="-8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矩形 26">
            <a:extLst>
              <a:ext uri="{FF2B5EF4-FFF2-40B4-BE49-F238E27FC236}">
                <a16:creationId xmlns:a16="http://schemas.microsoft.com/office/drawing/2014/main" id="{367BAC3A-53CB-4728-B58B-02037D845E05}"/>
              </a:ext>
            </a:extLst>
          </p:cNvPr>
          <p:cNvSpPr/>
          <p:nvPr/>
        </p:nvSpPr>
        <p:spPr>
          <a:xfrm>
            <a:off x="8343129" y="3010477"/>
            <a:ext cx="3520426" cy="12437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000" b="1" dirty="0">
                <a:solidFill>
                  <a:srgbClr val="FF0000"/>
                </a:solidFill>
              </a:rPr>
              <a:t>对输出均不起作用，需看两输出原来值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，</a:t>
            </a:r>
            <a:r>
              <a:rPr lang="zh-CN" altLang="en-US" sz="2000" b="1" dirty="0">
                <a:solidFill>
                  <a:srgbClr val="FF0000"/>
                </a:solidFill>
              </a:rPr>
              <a:t>若两输出是相反的，则能够自动维持原状态不变。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02E072F5-0D02-46AB-90F5-02973556BA7D}"/>
                  </a:ext>
                </a:extLst>
              </p:cNvPr>
              <p:cNvSpPr txBox="1"/>
              <p:nvPr/>
            </p:nvSpPr>
            <p:spPr>
              <a:xfrm>
                <a:off x="697299" y="1587745"/>
                <a:ext cx="64807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>
                              <a:latin typeface="Cambria Math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02E072F5-0D02-46AB-90F5-02973556BA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299" y="1587745"/>
                <a:ext cx="648073" cy="461665"/>
              </a:xfrm>
              <a:prstGeom prst="rect">
                <a:avLst/>
              </a:prstGeom>
              <a:blipFill>
                <a:blip r:embed="rId5"/>
                <a:stretch>
                  <a:fillRect b="-39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直接连接符 36">
            <a:extLst>
              <a:ext uri="{FF2B5EF4-FFF2-40B4-BE49-F238E27FC236}">
                <a16:creationId xmlns:a16="http://schemas.microsoft.com/office/drawing/2014/main" id="{16464D47-DDB9-4AF4-B3CE-C593B58EE42B}"/>
              </a:ext>
            </a:extLst>
          </p:cNvPr>
          <p:cNvCxnSpPr>
            <a:cxnSpLocks/>
          </p:cNvCxnSpPr>
          <p:nvPr/>
        </p:nvCxnSpPr>
        <p:spPr>
          <a:xfrm>
            <a:off x="2819048" y="2062775"/>
            <a:ext cx="2489" cy="936000"/>
          </a:xfrm>
          <a:prstGeom prst="bentConnector3">
            <a:avLst>
              <a:gd name="adj1" fmla="val 26639012"/>
            </a:avLst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AB1F1961-8A0C-4C9C-A544-3E5E72D56528}"/>
              </a:ext>
            </a:extLst>
          </p:cNvPr>
          <p:cNvCxnSpPr>
            <a:cxnSpLocks/>
          </p:cNvCxnSpPr>
          <p:nvPr/>
        </p:nvCxnSpPr>
        <p:spPr>
          <a:xfrm>
            <a:off x="1237428" y="1932308"/>
            <a:ext cx="612000" cy="0"/>
          </a:xfrm>
          <a:prstGeom prst="line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38">
            <a:extLst>
              <a:ext uri="{FF2B5EF4-FFF2-40B4-BE49-F238E27FC236}">
                <a16:creationId xmlns:a16="http://schemas.microsoft.com/office/drawing/2014/main" id="{D8A12C70-43C1-4954-A006-70546ACA7142}"/>
              </a:ext>
            </a:extLst>
          </p:cNvPr>
          <p:cNvCxnSpPr>
            <a:cxnSpLocks/>
          </p:cNvCxnSpPr>
          <p:nvPr/>
        </p:nvCxnSpPr>
        <p:spPr>
          <a:xfrm>
            <a:off x="1595528" y="2180418"/>
            <a:ext cx="252000" cy="0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CB13AF7C-CA5D-4E30-BE39-E214D8360306}"/>
                  </a:ext>
                </a:extLst>
              </p:cNvPr>
              <p:cNvSpPr txBox="1"/>
              <p:nvPr/>
            </p:nvSpPr>
            <p:spPr>
              <a:xfrm>
                <a:off x="3199650" y="2969024"/>
                <a:ext cx="64807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>
                              <a:latin typeface="Cambria Math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2400" b="0" i="1"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CB13AF7C-CA5D-4E30-BE39-E214D83603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9650" y="2969024"/>
                <a:ext cx="648073" cy="461665"/>
              </a:xfrm>
              <a:prstGeom prst="rect">
                <a:avLst/>
              </a:prstGeom>
              <a:blipFill>
                <a:blip r:embed="rId6"/>
                <a:stretch>
                  <a:fillRect b="-39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EB42FCAD-6760-45CD-986E-15831DAAB383}"/>
                  </a:ext>
                </a:extLst>
              </p:cNvPr>
              <p:cNvSpPr txBox="1"/>
              <p:nvPr/>
            </p:nvSpPr>
            <p:spPr>
              <a:xfrm>
                <a:off x="3525144" y="1774975"/>
                <a:ext cx="648073" cy="584269"/>
              </a:xfrm>
              <a:prstGeom prst="ellipse">
                <a:avLst/>
              </a:prstGeom>
              <a:noFill/>
              <a:ln>
                <a:solidFill>
                  <a:schemeClr val="accent2"/>
                </a:solidFill>
              </a:ln>
            </p:spPr>
            <p:txBody>
              <a:bodyPr wrap="square" lIns="0" tIns="0" rIns="0" bIns="3600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>
                              <a:latin typeface="Cambria Math"/>
                            </a:rPr>
                            <m:t>𝒗</m:t>
                          </m:r>
                        </m:e>
                        <m:sub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EB42FCAD-6760-45CD-986E-15831DAAB3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5144" y="1774975"/>
                <a:ext cx="648073" cy="584269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96F875A2-03CA-479A-B5E8-EC6C94E5DD18}"/>
              </a:ext>
            </a:extLst>
          </p:cNvPr>
          <p:cNvCxnSpPr>
            <a:cxnSpLocks/>
          </p:cNvCxnSpPr>
          <p:nvPr/>
        </p:nvCxnSpPr>
        <p:spPr>
          <a:xfrm>
            <a:off x="2821588" y="3231495"/>
            <a:ext cx="468000" cy="0"/>
          </a:xfrm>
          <a:prstGeom prst="line">
            <a:avLst/>
          </a:prstGeom>
          <a:ln w="28575"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9839DA9C-DCC6-40AC-9FA8-45941A1B2D5B}"/>
              </a:ext>
            </a:extLst>
          </p:cNvPr>
          <p:cNvCxnSpPr>
            <a:cxnSpLocks/>
          </p:cNvCxnSpPr>
          <p:nvPr/>
        </p:nvCxnSpPr>
        <p:spPr>
          <a:xfrm flipH="1">
            <a:off x="1595528" y="2169198"/>
            <a:ext cx="0" cy="936000"/>
          </a:xfrm>
          <a:prstGeom prst="line">
            <a:avLst/>
          </a:prstGeom>
          <a:ln w="28575">
            <a:solidFill>
              <a:srgbClr val="FF0000"/>
            </a:solidFill>
            <a:headEnd type="arrow" w="med" len="med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图片 33">
            <a:extLst>
              <a:ext uri="{FF2B5EF4-FFF2-40B4-BE49-F238E27FC236}">
                <a16:creationId xmlns:a16="http://schemas.microsoft.com/office/drawing/2014/main" id="{1C9BC424-6410-426C-A7AE-68A81140B4D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H="1">
            <a:off x="1815914" y="2836307"/>
            <a:ext cx="1065843" cy="574406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2EAE550F-3624-4431-876C-F4797BCD1F7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13425" y="1775572"/>
            <a:ext cx="1065843" cy="57440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8C4952E8-E3E5-4FD0-AC37-DB11F2358A3B}"/>
                  </a:ext>
                </a:extLst>
              </p:cNvPr>
              <p:cNvSpPr txBox="1"/>
              <p:nvPr/>
            </p:nvSpPr>
            <p:spPr>
              <a:xfrm>
                <a:off x="767408" y="2895327"/>
                <a:ext cx="64807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>
                              <a:latin typeface="Cambria Math"/>
                            </a:rPr>
                            <m:t>𝒗</m:t>
                          </m:r>
                        </m:e>
                        <m:sub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8C4952E8-E3E5-4FD0-AC37-DB11F2358A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408" y="2895327"/>
                <a:ext cx="648073" cy="461665"/>
              </a:xfrm>
              <a:prstGeom prst="rect">
                <a:avLst/>
              </a:prstGeom>
              <a:blipFill>
                <a:blip r:embed="rId10"/>
                <a:stretch>
                  <a:fillRect b="-39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3B6F1C67-F383-4C24-AE89-93C5A70CE883}"/>
                  </a:ext>
                </a:extLst>
              </p:cNvPr>
              <p:cNvSpPr txBox="1"/>
              <p:nvPr/>
            </p:nvSpPr>
            <p:spPr>
              <a:xfrm>
                <a:off x="2070632" y="1849355"/>
                <a:ext cx="50371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zh-CN" sz="20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sz="2000" i="1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3B6F1C67-F383-4C24-AE89-93C5A70CE8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0632" y="1849355"/>
                <a:ext cx="503718" cy="400110"/>
              </a:xfrm>
              <a:prstGeom prst="rect">
                <a:avLst/>
              </a:prstGeom>
              <a:blipFill>
                <a:blip r:embed="rId11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EC0AA52F-5423-4ED2-8D95-56EDDDD285C6}"/>
                  </a:ext>
                </a:extLst>
              </p:cNvPr>
              <p:cNvSpPr txBox="1"/>
              <p:nvPr/>
            </p:nvSpPr>
            <p:spPr>
              <a:xfrm>
                <a:off x="2151511" y="2921700"/>
                <a:ext cx="50371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zh-CN" sz="20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sz="2000" i="1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EC0AA52F-5423-4ED2-8D95-56EDDDD285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1511" y="2921700"/>
                <a:ext cx="503718" cy="400110"/>
              </a:xfrm>
              <a:prstGeom prst="rect">
                <a:avLst/>
              </a:prstGeom>
              <a:blipFill>
                <a:blip r:embed="rId12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组合 1">
            <a:extLst>
              <a:ext uri="{FF2B5EF4-FFF2-40B4-BE49-F238E27FC236}">
                <a16:creationId xmlns:a16="http://schemas.microsoft.com/office/drawing/2014/main" id="{59617A2D-6590-4928-957C-EB9F80831B3C}"/>
              </a:ext>
            </a:extLst>
          </p:cNvPr>
          <p:cNvGrpSpPr/>
          <p:nvPr/>
        </p:nvGrpSpPr>
        <p:grpSpPr>
          <a:xfrm>
            <a:off x="694512" y="4047455"/>
            <a:ext cx="3382776" cy="2693913"/>
            <a:chOff x="694512" y="4047455"/>
            <a:chExt cx="3382776" cy="2693913"/>
          </a:xfrm>
        </p:grpSpPr>
        <p:sp>
          <p:nvSpPr>
            <p:cNvPr id="9" name="矩形 8"/>
            <p:cNvSpPr/>
            <p:nvPr/>
          </p:nvSpPr>
          <p:spPr>
            <a:xfrm>
              <a:off x="1055441" y="6341258"/>
              <a:ext cx="2525960" cy="40011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r>
                <a:rPr lang="en-US" altLang="zh-CN" sz="2000" dirty="0"/>
                <a:t>SR</a:t>
              </a:r>
              <a:r>
                <a:rPr lang="zh-CN" altLang="en-US" sz="2000" dirty="0"/>
                <a:t>锁存器</a:t>
              </a:r>
              <a:r>
                <a:rPr lang="en-US" altLang="zh-CN" sz="2000" dirty="0"/>
                <a:t>(</a:t>
              </a:r>
              <a:r>
                <a:rPr lang="en-US" altLang="zh-CN" sz="2000" dirty="0">
                  <a:solidFill>
                    <a:srgbClr val="0070C0"/>
                  </a:solidFill>
                </a:rPr>
                <a:t>S</a:t>
              </a:r>
              <a:r>
                <a:rPr lang="en-US" altLang="zh-CN" sz="2000" dirty="0"/>
                <a:t>et-</a:t>
              </a:r>
              <a:r>
                <a:rPr lang="en-US" altLang="zh-CN" sz="2000" dirty="0">
                  <a:solidFill>
                    <a:srgbClr val="0070C0"/>
                  </a:solidFill>
                </a:rPr>
                <a:t>R</a:t>
              </a:r>
              <a:r>
                <a:rPr lang="en-US" altLang="zh-CN" sz="2000" dirty="0"/>
                <a:t>eset)</a:t>
              </a:r>
              <a:endParaRPr lang="zh-CN" altLang="en-US" sz="20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文本框 39">
                  <a:extLst>
                    <a:ext uri="{FF2B5EF4-FFF2-40B4-BE49-F238E27FC236}">
                      <a16:creationId xmlns:a16="http://schemas.microsoft.com/office/drawing/2014/main" id="{6D49B9A8-604E-4E13-8693-C50940B901A9}"/>
                    </a:ext>
                  </a:extLst>
                </p:cNvPr>
                <p:cNvSpPr txBox="1"/>
                <p:nvPr/>
              </p:nvSpPr>
              <p:spPr>
                <a:xfrm>
                  <a:off x="694512" y="4047455"/>
                  <a:ext cx="648073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0" name="文本框 39">
                  <a:extLst>
                    <a:ext uri="{FF2B5EF4-FFF2-40B4-BE49-F238E27FC236}">
                      <a16:creationId xmlns:a16="http://schemas.microsoft.com/office/drawing/2014/main" id="{6D49B9A8-604E-4E13-8693-C50940B901A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4512" y="4047455"/>
                  <a:ext cx="648073" cy="461665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2" name="直接连接符 41">
              <a:extLst>
                <a:ext uri="{FF2B5EF4-FFF2-40B4-BE49-F238E27FC236}">
                  <a16:creationId xmlns:a16="http://schemas.microsoft.com/office/drawing/2014/main" id="{7F140A12-BDFA-403D-BCC5-56759E3ED111}"/>
                </a:ext>
              </a:extLst>
            </p:cNvPr>
            <p:cNvCxnSpPr>
              <a:cxnSpLocks/>
            </p:cNvCxnSpPr>
            <p:nvPr/>
          </p:nvCxnSpPr>
          <p:spPr>
            <a:xfrm>
              <a:off x="1234939" y="4328191"/>
              <a:ext cx="612000" cy="0"/>
            </a:xfrm>
            <a:prstGeom prst="line">
              <a:avLst/>
            </a:prstGeom>
            <a:ln w="28575"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38">
              <a:extLst>
                <a:ext uri="{FF2B5EF4-FFF2-40B4-BE49-F238E27FC236}">
                  <a16:creationId xmlns:a16="http://schemas.microsoft.com/office/drawing/2014/main" id="{EE5BD7FE-5316-444E-8D31-7F8DB0DC285E}"/>
                </a:ext>
              </a:extLst>
            </p:cNvPr>
            <p:cNvCxnSpPr>
              <a:cxnSpLocks/>
            </p:cNvCxnSpPr>
            <p:nvPr/>
          </p:nvCxnSpPr>
          <p:spPr>
            <a:xfrm>
              <a:off x="1593039" y="4576301"/>
              <a:ext cx="252000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文本框 44">
                  <a:extLst>
                    <a:ext uri="{FF2B5EF4-FFF2-40B4-BE49-F238E27FC236}">
                      <a16:creationId xmlns:a16="http://schemas.microsoft.com/office/drawing/2014/main" id="{5D80D651-28CF-413D-A8EF-FB1AA1080E99}"/>
                    </a:ext>
                  </a:extLst>
                </p:cNvPr>
                <p:cNvSpPr txBox="1"/>
                <p:nvPr/>
              </p:nvSpPr>
              <p:spPr>
                <a:xfrm>
                  <a:off x="3429215" y="4170858"/>
                  <a:ext cx="648073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5" name="文本框 44">
                  <a:extLst>
                    <a:ext uri="{FF2B5EF4-FFF2-40B4-BE49-F238E27FC236}">
                      <a16:creationId xmlns:a16="http://schemas.microsoft.com/office/drawing/2014/main" id="{5D80D651-28CF-413D-A8EF-FB1AA1080E9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29215" y="4170858"/>
                  <a:ext cx="648073" cy="461665"/>
                </a:xfrm>
                <a:prstGeom prst="rect">
                  <a:avLst/>
                </a:prstGeom>
                <a:blipFill>
                  <a:blip r:embed="rId14"/>
                  <a:stretch>
                    <a:fillRect b="-1578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3" name="直接连接符 52">
              <a:extLst>
                <a:ext uri="{FF2B5EF4-FFF2-40B4-BE49-F238E27FC236}">
                  <a16:creationId xmlns:a16="http://schemas.microsoft.com/office/drawing/2014/main" id="{F64F94A7-805C-4BBD-8717-47996635C390}"/>
                </a:ext>
              </a:extLst>
            </p:cNvPr>
            <p:cNvCxnSpPr>
              <a:cxnSpLocks/>
            </p:cNvCxnSpPr>
            <p:nvPr/>
          </p:nvCxnSpPr>
          <p:spPr>
            <a:xfrm>
              <a:off x="2819048" y="4456513"/>
              <a:ext cx="612000" cy="0"/>
            </a:xfrm>
            <a:prstGeom prst="line">
              <a:avLst/>
            </a:prstGeom>
            <a:ln w="28575"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9" name="图片 48">
              <a:extLst>
                <a:ext uri="{FF2B5EF4-FFF2-40B4-BE49-F238E27FC236}">
                  <a16:creationId xmlns:a16="http://schemas.microsoft.com/office/drawing/2014/main" id="{71F8C633-2F9A-4571-8851-3558C50D567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810936" y="4171455"/>
              <a:ext cx="1065843" cy="574406"/>
            </a:xfrm>
            <a:prstGeom prst="rect">
              <a:avLst/>
            </a:prstGeom>
          </p:spPr>
        </p:pic>
        <p:cxnSp>
          <p:nvCxnSpPr>
            <p:cNvPr id="54" name="直接连接符 53">
              <a:extLst>
                <a:ext uri="{FF2B5EF4-FFF2-40B4-BE49-F238E27FC236}">
                  <a16:creationId xmlns:a16="http://schemas.microsoft.com/office/drawing/2014/main" id="{E81CD1B8-641D-4597-B9A9-7739CDB1672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889215" y="4696301"/>
              <a:ext cx="468000" cy="0"/>
            </a:xfrm>
            <a:prstGeom prst="line">
              <a:avLst/>
            </a:prstGeom>
            <a:ln w="28575">
              <a:solidFill>
                <a:schemeClr val="accent1"/>
              </a:solidFill>
              <a:headEnd type="oval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55">
              <a:extLst>
                <a:ext uri="{FF2B5EF4-FFF2-40B4-BE49-F238E27FC236}">
                  <a16:creationId xmlns:a16="http://schemas.microsoft.com/office/drawing/2014/main" id="{FF7EA093-F598-42C5-A3D9-5B71F623372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418649" y="4755574"/>
              <a:ext cx="360000" cy="0"/>
            </a:xfrm>
            <a:prstGeom prst="line">
              <a:avLst/>
            </a:prstGeom>
            <a:ln w="28575">
              <a:solidFill>
                <a:srgbClr val="FF0000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文本框 60">
                  <a:extLst>
                    <a:ext uri="{FF2B5EF4-FFF2-40B4-BE49-F238E27FC236}">
                      <a16:creationId xmlns:a16="http://schemas.microsoft.com/office/drawing/2014/main" id="{7A32EAE8-9ABA-4D8D-A59F-040BF09B336D}"/>
                    </a:ext>
                  </a:extLst>
                </p:cNvPr>
                <p:cNvSpPr txBox="1"/>
                <p:nvPr/>
              </p:nvSpPr>
              <p:spPr>
                <a:xfrm>
                  <a:off x="2093367" y="4236996"/>
                  <a:ext cx="503718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sz="2000" i="1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61" name="文本框 60">
                  <a:extLst>
                    <a:ext uri="{FF2B5EF4-FFF2-40B4-BE49-F238E27FC236}">
                      <a16:creationId xmlns:a16="http://schemas.microsoft.com/office/drawing/2014/main" id="{7A32EAE8-9ABA-4D8D-A59F-040BF09B336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93367" y="4236996"/>
                  <a:ext cx="503718" cy="400110"/>
                </a:xfrm>
                <a:prstGeom prst="rect">
                  <a:avLst/>
                </a:prstGeom>
                <a:blipFill>
                  <a:blip r:embed="rId15"/>
                  <a:stretch>
                    <a:fillRect b="-303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8C223254-56FC-4F9D-94EE-39DAD0546CFD}"/>
              </a:ext>
            </a:extLst>
          </p:cNvPr>
          <p:cNvGrpSpPr/>
          <p:nvPr/>
        </p:nvGrpSpPr>
        <p:grpSpPr>
          <a:xfrm>
            <a:off x="692910" y="4921614"/>
            <a:ext cx="3391459" cy="1201299"/>
            <a:chOff x="692910" y="4921614"/>
            <a:chExt cx="3391459" cy="120129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文本框 43">
                  <a:extLst>
                    <a:ext uri="{FF2B5EF4-FFF2-40B4-BE49-F238E27FC236}">
                      <a16:creationId xmlns:a16="http://schemas.microsoft.com/office/drawing/2014/main" id="{3A1D3AD1-ECDC-4B57-ADDE-11EA4EBD7EE2}"/>
                    </a:ext>
                  </a:extLst>
                </p:cNvPr>
                <p:cNvSpPr txBox="1"/>
                <p:nvPr/>
              </p:nvSpPr>
              <p:spPr>
                <a:xfrm>
                  <a:off x="692910" y="5661248"/>
                  <a:ext cx="648073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4" name="文本框 43">
                  <a:extLst>
                    <a:ext uri="{FF2B5EF4-FFF2-40B4-BE49-F238E27FC236}">
                      <a16:creationId xmlns:a16="http://schemas.microsoft.com/office/drawing/2014/main" id="{3A1D3AD1-ECDC-4B57-ADDE-11EA4EBD7EE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2910" y="5661248"/>
                  <a:ext cx="648073" cy="461665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文本框 49">
                  <a:extLst>
                    <a:ext uri="{FF2B5EF4-FFF2-40B4-BE49-F238E27FC236}">
                      <a16:creationId xmlns:a16="http://schemas.microsoft.com/office/drawing/2014/main" id="{50F5D9D6-D48F-4E19-BB88-8749D6F81D81}"/>
                    </a:ext>
                  </a:extLst>
                </p:cNvPr>
                <p:cNvSpPr txBox="1"/>
                <p:nvPr/>
              </p:nvSpPr>
              <p:spPr>
                <a:xfrm>
                  <a:off x="3436296" y="5574432"/>
                  <a:ext cx="648073" cy="46243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b="0" i="1" dirty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</m:acc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50" name="文本框 49">
                  <a:extLst>
                    <a:ext uri="{FF2B5EF4-FFF2-40B4-BE49-F238E27FC236}">
                      <a16:creationId xmlns:a16="http://schemas.microsoft.com/office/drawing/2014/main" id="{50F5D9D6-D48F-4E19-BB88-8749D6F81D8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36296" y="5574432"/>
                  <a:ext cx="648073" cy="462434"/>
                </a:xfrm>
                <a:prstGeom prst="rect">
                  <a:avLst/>
                </a:prstGeom>
                <a:blipFill>
                  <a:blip r:embed="rId17"/>
                  <a:stretch>
                    <a:fillRect r="-19811" b="-1578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1" name="直接连接符 50">
              <a:extLst>
                <a:ext uri="{FF2B5EF4-FFF2-40B4-BE49-F238E27FC236}">
                  <a16:creationId xmlns:a16="http://schemas.microsoft.com/office/drawing/2014/main" id="{C5326575-7238-4ACF-8ACF-229DD772949E}"/>
                </a:ext>
              </a:extLst>
            </p:cNvPr>
            <p:cNvCxnSpPr>
              <a:cxnSpLocks/>
            </p:cNvCxnSpPr>
            <p:nvPr/>
          </p:nvCxnSpPr>
          <p:spPr>
            <a:xfrm>
              <a:off x="1234939" y="5921230"/>
              <a:ext cx="612000" cy="0"/>
            </a:xfrm>
            <a:prstGeom prst="line">
              <a:avLst/>
            </a:prstGeom>
            <a:ln w="28575"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>
              <a:extLst>
                <a:ext uri="{FF2B5EF4-FFF2-40B4-BE49-F238E27FC236}">
                  <a16:creationId xmlns:a16="http://schemas.microsoft.com/office/drawing/2014/main" id="{22F22BF9-DC38-4E4D-ACB7-35892F5892BE}"/>
                </a:ext>
              </a:extLst>
            </p:cNvPr>
            <p:cNvCxnSpPr>
              <a:cxnSpLocks/>
            </p:cNvCxnSpPr>
            <p:nvPr/>
          </p:nvCxnSpPr>
          <p:spPr>
            <a:xfrm>
              <a:off x="2817215" y="5802079"/>
              <a:ext cx="612000" cy="0"/>
            </a:xfrm>
            <a:prstGeom prst="line">
              <a:avLst/>
            </a:prstGeom>
            <a:ln w="28575"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8" name="图片 47">
              <a:extLst>
                <a:ext uri="{FF2B5EF4-FFF2-40B4-BE49-F238E27FC236}">
                  <a16:creationId xmlns:a16="http://schemas.microsoft.com/office/drawing/2014/main" id="{1C2F7BF4-BAC3-47D6-9297-A9E133DCBC0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820617" y="5517232"/>
              <a:ext cx="1065843" cy="574406"/>
            </a:xfrm>
            <a:prstGeom prst="rect">
              <a:avLst/>
            </a:prstGeom>
          </p:spPr>
        </p:pic>
        <p:cxnSp>
          <p:nvCxnSpPr>
            <p:cNvPr id="55" name="直接连接符 54">
              <a:extLst>
                <a:ext uri="{FF2B5EF4-FFF2-40B4-BE49-F238E27FC236}">
                  <a16:creationId xmlns:a16="http://schemas.microsoft.com/office/drawing/2014/main" id="{B272F2A3-FE4B-4112-A5B4-0B31DCF251B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871215" y="5553264"/>
              <a:ext cx="504000" cy="0"/>
            </a:xfrm>
            <a:prstGeom prst="line">
              <a:avLst/>
            </a:prstGeom>
            <a:ln w="28575">
              <a:solidFill>
                <a:srgbClr val="FF0000"/>
              </a:solidFill>
              <a:headEnd type="none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56">
              <a:extLst>
                <a:ext uri="{FF2B5EF4-FFF2-40B4-BE49-F238E27FC236}">
                  <a16:creationId xmlns:a16="http://schemas.microsoft.com/office/drawing/2014/main" id="{0E34A30C-05C3-4A0F-9934-28D45549981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418649" y="5492484"/>
              <a:ext cx="360000" cy="0"/>
            </a:xfrm>
            <a:prstGeom prst="line">
              <a:avLst/>
            </a:prstGeom>
            <a:ln w="28575">
              <a:solidFill>
                <a:schemeClr val="accent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连接符 38">
              <a:extLst>
                <a:ext uri="{FF2B5EF4-FFF2-40B4-BE49-F238E27FC236}">
                  <a16:creationId xmlns:a16="http://schemas.microsoft.com/office/drawing/2014/main" id="{A827E778-3476-4FF4-984D-0131DEA77008}"/>
                </a:ext>
              </a:extLst>
            </p:cNvPr>
            <p:cNvCxnSpPr>
              <a:cxnSpLocks/>
            </p:cNvCxnSpPr>
            <p:nvPr/>
          </p:nvCxnSpPr>
          <p:spPr>
            <a:xfrm>
              <a:off x="1593039" y="5672484"/>
              <a:ext cx="252000" cy="0"/>
            </a:xfrm>
            <a:prstGeom prst="straightConnector1">
              <a:avLst/>
            </a:prstGeom>
            <a:ln w="28575">
              <a:solidFill>
                <a:schemeClr val="accent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连接符 58">
              <a:extLst>
                <a:ext uri="{FF2B5EF4-FFF2-40B4-BE49-F238E27FC236}">
                  <a16:creationId xmlns:a16="http://schemas.microsoft.com/office/drawing/2014/main" id="{20EBF2C3-6065-4226-9D3B-61F65C7724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93039" y="4921614"/>
              <a:ext cx="1527372" cy="390870"/>
            </a:xfrm>
            <a:prstGeom prst="line">
              <a:avLst/>
            </a:prstGeom>
            <a:ln w="28575">
              <a:solidFill>
                <a:schemeClr val="accent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连接符 59">
              <a:extLst>
                <a:ext uri="{FF2B5EF4-FFF2-40B4-BE49-F238E27FC236}">
                  <a16:creationId xmlns:a16="http://schemas.microsoft.com/office/drawing/2014/main" id="{D0186C52-2463-459F-9A50-F8F0D632457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604260" y="4935754"/>
              <a:ext cx="1516151" cy="376730"/>
            </a:xfrm>
            <a:prstGeom prst="line">
              <a:avLst/>
            </a:prstGeom>
            <a:ln w="28575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文本框 61">
                  <a:extLst>
                    <a:ext uri="{FF2B5EF4-FFF2-40B4-BE49-F238E27FC236}">
                      <a16:creationId xmlns:a16="http://schemas.microsoft.com/office/drawing/2014/main" id="{CFB9A06C-166D-4931-B1D3-4C010F429404}"/>
                    </a:ext>
                  </a:extLst>
                </p:cNvPr>
                <p:cNvSpPr txBox="1"/>
                <p:nvPr/>
              </p:nvSpPr>
              <p:spPr>
                <a:xfrm>
                  <a:off x="2101900" y="5589240"/>
                  <a:ext cx="503718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sz="2000" i="1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62" name="文本框 61">
                  <a:extLst>
                    <a:ext uri="{FF2B5EF4-FFF2-40B4-BE49-F238E27FC236}">
                      <a16:creationId xmlns:a16="http://schemas.microsoft.com/office/drawing/2014/main" id="{CFB9A06C-166D-4931-B1D3-4C010F42940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01900" y="5589240"/>
                  <a:ext cx="503718" cy="400110"/>
                </a:xfrm>
                <a:prstGeom prst="rect">
                  <a:avLst/>
                </a:prstGeom>
                <a:blipFill>
                  <a:blip r:embed="rId18"/>
                  <a:stretch>
                    <a:fillRect b="-303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aphicFrame>
        <p:nvGraphicFramePr>
          <p:cNvPr id="63" name="表格 62">
            <a:extLst>
              <a:ext uri="{FF2B5EF4-FFF2-40B4-BE49-F238E27FC236}">
                <a16:creationId xmlns:a16="http://schemas.microsoft.com/office/drawing/2014/main" id="{DA45FE74-F556-4F79-AC64-0371BE1CEA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4367443"/>
              </p:ext>
            </p:extLst>
          </p:nvPr>
        </p:nvGraphicFramePr>
        <p:xfrm>
          <a:off x="4511823" y="4281876"/>
          <a:ext cx="3658877" cy="640527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5823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20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241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3885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315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4052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strike="noStrike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1</a:t>
                      </a:r>
                      <a:endParaRPr lang="zh-CN" altLang="en-US" sz="2400" b="1" strike="noStrike" baseline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2400" b="1" strike="noStrike" kern="120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1</a:t>
                      </a:r>
                      <a:endParaRPr lang="zh-CN" altLang="en-US" sz="2400" b="1" strike="noStrike" kern="1200" baseline="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2400" b="1" strike="noStrike" kern="1200" baseline="0" dirty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zh-CN" altLang="en-US" sz="2400" b="1" strike="noStrike" kern="1200" baseline="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2400" b="0" strike="noStrike" kern="1200" baseline="0" dirty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zh-CN" altLang="en-US" sz="2400" b="0" strike="noStrike" kern="1200" baseline="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禁用</a:t>
                      </a:r>
                      <a:endParaRPr lang="en-US" altLang="zh-CN" sz="2400" b="1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64" name="表格 63">
            <a:extLst>
              <a:ext uri="{FF2B5EF4-FFF2-40B4-BE49-F238E27FC236}">
                <a16:creationId xmlns:a16="http://schemas.microsoft.com/office/drawing/2014/main" id="{0FC72210-413F-43A5-B3F2-55B3D566C9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2427565"/>
              </p:ext>
            </p:extLst>
          </p:nvPr>
        </p:nvGraphicFramePr>
        <p:xfrm>
          <a:off x="4511823" y="3000822"/>
          <a:ext cx="3658877" cy="1281054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5823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20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241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3885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315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40527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0</a:t>
                      </a:r>
                      <a:endParaRPr lang="zh-CN" altLang="en-US" sz="24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0</a:t>
                      </a:r>
                      <a:endParaRPr lang="zh-CN" altLang="en-US" sz="2400" dirty="0"/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2400" b="0" kern="12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sz="2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zh-CN" altLang="en-US" sz="2400" b="1" dirty="0">
                          <a:solidFill>
                            <a:srgbClr val="FF0000"/>
                          </a:solidFill>
                        </a:rPr>
                        <a:t>保持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40527">
                <a:tc v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2400" b="0" kern="12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2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DB5BCFA-DBC8-41F3-BA38-22CA035E0E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8E7B1-3FC2-4821-B144-3AA6EF938D0A}" type="slidenum">
              <a:rPr lang="zh-CN" altLang="en-US" sz="1400" b="1" smtClean="0"/>
              <a:pPr/>
              <a:t>9</a:t>
            </a:fld>
            <a:r>
              <a:rPr lang="zh-CN" altLang="en-US"/>
              <a:t> </a:t>
            </a:r>
            <a:r>
              <a:rPr lang="en-US" altLang="zh-CN"/>
              <a:t>/ 52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39343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7" grpId="0"/>
      <p:bldP spid="31" grpId="0" animBg="1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26147</TotalTime>
  <Words>3958</Words>
  <Application>Microsoft Office PowerPoint</Application>
  <PresentationFormat>宽屏</PresentationFormat>
  <Paragraphs>1287</Paragraphs>
  <Slides>52</Slides>
  <Notes>32</Notes>
  <HiddenSlides>0</HiddenSlides>
  <MMClips>1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52</vt:i4>
      </vt:variant>
    </vt:vector>
  </HeadingPairs>
  <TitlesOfParts>
    <vt:vector size="69" baseType="lpstr">
      <vt:lpstr>宋体</vt:lpstr>
      <vt:lpstr>幼圆</vt:lpstr>
      <vt:lpstr>微软雅黑</vt:lpstr>
      <vt:lpstr>楷体</vt:lpstr>
      <vt:lpstr>等线</vt:lpstr>
      <vt:lpstr>等线 Light</vt:lpstr>
      <vt:lpstr>Arial</vt:lpstr>
      <vt:lpstr>Arial Narrow</vt:lpstr>
      <vt:lpstr>Calibri</vt:lpstr>
      <vt:lpstr>Cambria Math</vt:lpstr>
      <vt:lpstr>Georgia</vt:lpstr>
      <vt:lpstr>Impact</vt:lpstr>
      <vt:lpstr>Tahoma</vt:lpstr>
      <vt:lpstr>Times New Roman</vt:lpstr>
      <vt:lpstr>Verdana</vt:lpstr>
      <vt:lpstr>Wingdings</vt:lpstr>
      <vt:lpstr>Office 主题​​</vt:lpstr>
      <vt:lpstr>8.  锁存器、触发器</vt:lpstr>
      <vt:lpstr>为什么需要存储元件？</vt:lpstr>
      <vt:lpstr>锁存器、触发器</vt:lpstr>
      <vt:lpstr>latch  锁存器、触发器  flip-flop</vt:lpstr>
      <vt:lpstr>锁 存 器</vt:lpstr>
      <vt:lpstr>记忆的标准</vt:lpstr>
      <vt:lpstr>如何记忆？</vt:lpstr>
      <vt:lpstr>如何记忆？</vt:lpstr>
      <vt:lpstr>如何记忆？</vt:lpstr>
      <vt:lpstr>双稳态电路</vt:lpstr>
      <vt:lpstr>更简单的双稳态电路</vt:lpstr>
      <vt:lpstr>锁存器的基本特性</vt:lpstr>
      <vt:lpstr>SR锁存器  Set-Reset</vt:lpstr>
      <vt:lpstr>SR 锁存器</vt:lpstr>
      <vt:lpstr>状态图</vt:lpstr>
      <vt:lpstr>SR 锁存器</vt:lpstr>
      <vt:lpstr>SR 锁存器</vt:lpstr>
      <vt:lpstr>【例1】画出SR锁存器的输出波形图</vt:lpstr>
      <vt:lpstr>S ̅R ̅ 锁存器</vt:lpstr>
      <vt:lpstr>S ̅R ̅ 锁存器</vt:lpstr>
      <vt:lpstr>S ̅R ̅ 锁存器</vt:lpstr>
      <vt:lpstr>四个S ̅R ̅锁存器 74LS279</vt:lpstr>
      <vt:lpstr>【例2】画出S ̅R ̅锁存器的输出波形图</vt:lpstr>
      <vt:lpstr>带有使能 SR 锁存器</vt:lpstr>
      <vt:lpstr>【例3】画出门控SR锁存器的输出波形图</vt:lpstr>
      <vt:lpstr>门控D锁存器</vt:lpstr>
      <vt:lpstr>门控 D 锁存器</vt:lpstr>
      <vt:lpstr>【例4】画出门控D锁存器的输出波形图</vt:lpstr>
      <vt:lpstr>电平、边沿触发</vt:lpstr>
      <vt:lpstr>触 发 器</vt:lpstr>
      <vt:lpstr>边沿触发器</vt:lpstr>
      <vt:lpstr>SR触发器</vt:lpstr>
      <vt:lpstr>SR触发器</vt:lpstr>
      <vt:lpstr>D触发器</vt:lpstr>
      <vt:lpstr>【例3.2】锁存器、触发器输出波形比较</vt:lpstr>
      <vt:lpstr>【例5】画出D触发器的输出波形图</vt:lpstr>
      <vt:lpstr>波形图画法</vt:lpstr>
      <vt:lpstr>用双D锁存器构造 下降沿D触发器</vt:lpstr>
      <vt:lpstr>用3个S ̅R ̅锁存器构造 上升沿D触发器 -1</vt:lpstr>
      <vt:lpstr>用3个S ̅R ̅锁存器构造 上升沿D触发器 -2</vt:lpstr>
      <vt:lpstr>用3个S ̅R ̅锁存器构造 上升沿D触发器 -3</vt:lpstr>
      <vt:lpstr>用3个S ̅R ̅锁存器构造 上升沿D触发器 -4</vt:lpstr>
      <vt:lpstr>用3个S ̅R ̅锁存器构造 上升沿D触发器 -5</vt:lpstr>
      <vt:lpstr>带有异步Reset 的D触发器</vt:lpstr>
      <vt:lpstr>JK 触发器</vt:lpstr>
      <vt:lpstr>JK 触发器</vt:lpstr>
      <vt:lpstr>【例6】画74HC112负沿JK触发器输出波形图</vt:lpstr>
      <vt:lpstr>用D触发器构造JK触发器</vt:lpstr>
      <vt:lpstr>T触发器 (Toggle)</vt:lpstr>
      <vt:lpstr>触发器的特征表、特征方程</vt:lpstr>
      <vt:lpstr>TTL存储元件</vt:lpstr>
      <vt:lpstr>触发器的应用</vt:lpstr>
    </vt:vector>
  </TitlesOfParts>
  <Company>fudan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锁存器+触发器</dc:title>
  <dc:creator>孙晓光</dc:creator>
  <cp:lastModifiedBy>Sean Sun</cp:lastModifiedBy>
  <cp:revision>1284</cp:revision>
  <cp:lastPrinted>2019-10-30T23:57:46Z</cp:lastPrinted>
  <dcterms:created xsi:type="dcterms:W3CDTF">2003-08-04T05:13:53Z</dcterms:created>
  <dcterms:modified xsi:type="dcterms:W3CDTF">2024-10-13T15:51:06Z</dcterms:modified>
</cp:coreProperties>
</file>